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1.xml" ContentType="application/vnd.openxmlformats-officedocument.presentationml.tags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0" r:id="rId2"/>
    <p:sldMasterId id="2147483708" r:id="rId3"/>
  </p:sldMasterIdLst>
  <p:notesMasterIdLst>
    <p:notesMasterId r:id="rId10"/>
  </p:notesMasterIdLst>
  <p:sldIdLst>
    <p:sldId id="347" r:id="rId4"/>
    <p:sldId id="350" r:id="rId5"/>
    <p:sldId id="296" r:id="rId6"/>
    <p:sldId id="345" r:id="rId7"/>
    <p:sldId id="346" r:id="rId8"/>
    <p:sldId id="349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" userDrawn="1">
          <p15:clr>
            <a:srgbClr val="A4A3A4"/>
          </p15:clr>
        </p15:guide>
        <p15:guide id="2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4FFEE"/>
    <a:srgbClr val="C9FFDE"/>
    <a:srgbClr val="D5FFE5"/>
    <a:srgbClr val="4040C8"/>
    <a:srgbClr val="8FCFFF"/>
    <a:srgbClr val="C1EBF5"/>
    <a:srgbClr val="FFC000"/>
    <a:srgbClr val="3D7351"/>
    <a:srgbClr val="D9827B"/>
    <a:srgbClr val="D1E7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9" autoAdjust="0"/>
    <p:restoredTop sz="94660"/>
  </p:normalViewPr>
  <p:slideViewPr>
    <p:cSldViewPr snapToGrid="0" showGuides="1">
      <p:cViewPr varScale="1">
        <p:scale>
          <a:sx n="91" d="100"/>
          <a:sy n="91" d="100"/>
        </p:scale>
        <p:origin x="348" y="78"/>
      </p:cViewPr>
      <p:guideLst>
        <p:guide orient="horz" pos="210"/>
        <p:guide pos="21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presProps" Target="presProps.xml"/><Relationship Id="rId5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8CE93-3421-4A9C-A82A-A596695197CE}" type="datetimeFigureOut">
              <a:rPr lang="zh-CN" altLang="en-US" smtClean="0"/>
              <a:t>2026-03-17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CD60EB-E9B4-4072-ADC6-C3A0134E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174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4CA497-71E0-4184-919F-D45F39379D11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810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0613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712371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43514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2123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057">
            <a:hlinkClick r:id="rId3" action="ppaction://hlinksldjump"/>
            <a:extLst>
              <a:ext uri="{FF2B5EF4-FFF2-40B4-BE49-F238E27FC236}">
                <a16:creationId xmlns="" xmlns:a16="http://schemas.microsoft.com/office/drawing/2014/main" id="{04FE8436-5513-AEE9-9C9B-B7E75377ABEC}"/>
              </a:ext>
            </a:extLst>
          </p:cNvPr>
          <p:cNvSpPr txBox="1"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10559415" y="6427107"/>
            <a:ext cx="1459230" cy="398780"/>
          </a:xfrm>
          <a:prstGeom prst="rect">
            <a:avLst/>
          </a:prstGeom>
          <a:solidFill>
            <a:srgbClr val="4BB13F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返回目录</a:t>
            </a:r>
          </a:p>
        </p:txBody>
      </p:sp>
    </p:spTree>
    <p:extLst>
      <p:ext uri="{BB962C8B-B14F-4D97-AF65-F5344CB8AC3E}">
        <p14:creationId xmlns:p14="http://schemas.microsoft.com/office/powerpoint/2010/main" val="34465610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31671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36895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32000">
              <a:schemeClr val="accent1">
                <a:lumMod val="45000"/>
                <a:lumOff val="55000"/>
              </a:schemeClr>
            </a:gs>
            <a:gs pos="70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216421" y="1655911"/>
            <a:ext cx="11017224" cy="43204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effectLst>
            <a:reflection blurRad="6350" stA="52000" endA="300" endPos="35000" dir="5400000" sy="-100000" algn="bl" rotWithShape="0"/>
          </a:effectLst>
        </p:spPr>
        <p:txBody>
          <a:bodyPr wrap="none" lIns="91440" tIns="45720" rIns="91440" bIns="45720">
            <a:prstTxWarp prst="textArchUp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zh-CN" altLang="en-US" sz="11500" b="0" dirty="0" smtClean="0">
                <a:ln w="0"/>
                <a:gradFill>
                  <a:gsLst>
                    <a:gs pos="30000">
                      <a:srgbClr val="339966"/>
                    </a:gs>
                    <a:gs pos="67000">
                      <a:srgbClr val="D60093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3">
                      <a:satMod val="175000"/>
                      <a:alpha val="40000"/>
                    </a:schemeClr>
                  </a:glow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  <a:reflection blurRad="6350" stA="53000" endA="300" endPos="35500" dir="5400000" sy="-90000" algn="bl" rotWithShape="0"/>
                </a:effectLst>
                <a:latin typeface="华文琥珀" panose="02010800040101010101" pitchFamily="2" charset="-122"/>
                <a:ea typeface="华文琥珀" panose="02010800040101010101" pitchFamily="2" charset="-122"/>
              </a:rPr>
              <a:t>一  课  一  练</a:t>
            </a:r>
            <a:endParaRPr lang="zh-CN" altLang="en-US" sz="11500" b="0" dirty="0">
              <a:ln w="0"/>
              <a:gradFill>
                <a:gsLst>
                  <a:gs pos="30000">
                    <a:srgbClr val="339966"/>
                  </a:gs>
                  <a:gs pos="67000">
                    <a:srgbClr val="D60093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glow rad="139700">
                  <a:schemeClr val="accent3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  <a:reflection blurRad="6350" stA="53000" endA="300" endPos="35500" dir="5400000" sy="-90000" algn="bl" rotWithShape="0"/>
              </a:effectLst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4517187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bg>
      <p:bgPr>
        <a:gradFill>
          <a:gsLst>
            <a:gs pos="58000">
              <a:schemeClr val="accent1">
                <a:lumMod val="5000"/>
                <a:lumOff val="95000"/>
              </a:schemeClr>
            </a:gs>
            <a:gs pos="2000">
              <a:schemeClr val="accent1">
                <a:lumMod val="45000"/>
                <a:lumOff val="55000"/>
              </a:schemeClr>
            </a:gs>
            <a:gs pos="89000">
              <a:srgbClr val="C5EAA7"/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895060" y="736068"/>
            <a:ext cx="9690513" cy="4520243"/>
            <a:chOff x="895060" y="736068"/>
            <a:chExt cx="9690513" cy="4520243"/>
          </a:xfrm>
        </p:grpSpPr>
        <p:sp>
          <p:nvSpPr>
            <p:cNvPr id="3" name="文本框 2"/>
            <p:cNvSpPr txBox="1"/>
            <p:nvPr userDrawn="1"/>
          </p:nvSpPr>
          <p:spPr>
            <a:xfrm>
              <a:off x="1728109" y="1442143"/>
              <a:ext cx="8117928" cy="2800767"/>
            </a:xfrm>
            <a:prstGeom prst="rect">
              <a:avLst/>
            </a:prstGeom>
            <a:gradFill>
              <a:gsLst>
                <a:gs pos="47000">
                  <a:schemeClr val="accent1">
                    <a:lumMod val="5000"/>
                    <a:lumOff val="95000"/>
                  </a:schemeClr>
                </a:gs>
                <a:gs pos="2000">
                  <a:schemeClr val="accent1">
                    <a:lumMod val="45000"/>
                    <a:lumOff val="55000"/>
                  </a:schemeClr>
                </a:gs>
                <a:gs pos="89000">
                  <a:srgbClr val="C5EAA7"/>
                </a:gs>
                <a:gs pos="100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ln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74000">
                    <a:schemeClr val="accent1">
                      <a:lumMod val="45000"/>
                      <a:lumOff val="55000"/>
                    </a:schemeClr>
                  </a:gs>
                  <a:gs pos="8300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5400000" scaled="1"/>
              </a:gradFill>
            </a:ln>
            <a:effectLst>
              <a:glow rad="533400">
                <a:schemeClr val="accent1">
                  <a:alpha val="40000"/>
                </a:schemeClr>
              </a:glow>
              <a:outerShdw blurRad="50800" dist="50800" dir="3720000" algn="ctr" rotWithShape="0">
                <a:srgbClr val="000000">
                  <a:alpha val="43137"/>
                </a:srgbClr>
              </a:outerShdw>
              <a:reflection endPos="0" dist="50800" dir="5400000" sy="-100000" algn="bl" rotWithShape="0"/>
              <a:softEdge rad="127000"/>
            </a:effectLst>
          </p:spPr>
          <p:txBody>
            <a:bodyPr wrap="none" rtlCol="0">
              <a:spAutoFit/>
            </a:bodyPr>
            <a:lstStyle/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路漫漫其修远兮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  <a:p>
              <a:r>
                <a:rPr lang="zh-CN" altLang="en-US" sz="8800" dirty="0" smtClean="0">
                  <a:solidFill>
                    <a:schemeClr val="accent2"/>
                  </a:solidFill>
                  <a:effectLst>
                    <a:outerShdw dist="50800" dir="5400000" algn="ctr" rotWithShape="0">
                      <a:srgbClr val="000000">
                        <a:alpha val="60000"/>
                      </a:srgbClr>
                    </a:outerShdw>
                  </a:effectLst>
                  <a:latin typeface="隶书" panose="02010509060101010101" pitchFamily="49" charset="-122"/>
                  <a:ea typeface="隶书" panose="02010509060101010101" pitchFamily="49" charset="-122"/>
                </a:rPr>
                <a:t>吾将上下而求索</a:t>
              </a:r>
              <a:endParaRPr lang="en-US" altLang="zh-CN" sz="8800" dirty="0" smtClean="0">
                <a:solidFill>
                  <a:schemeClr val="accent2"/>
                </a:solidFill>
                <a:effectLst>
                  <a:outerShdw dist="50800" dir="5400000" algn="ctr" rotWithShape="0">
                    <a:srgbClr val="000000">
                      <a:alpha val="60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4" name="图片 3" descr="阴影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95060" y="736068"/>
              <a:ext cx="9690513" cy="452024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841098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2248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4191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2248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8719900" y="5369024"/>
            <a:ext cx="3058452" cy="1271682"/>
            <a:chOff x="1125321" y="485528"/>
            <a:chExt cx="3058452" cy="1271682"/>
          </a:xfrm>
        </p:grpSpPr>
        <p:grpSp>
          <p:nvGrpSpPr>
            <p:cNvPr id="5" name="组合 4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1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13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1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7" name="组合 16"/>
          <p:cNvGrpSpPr/>
          <p:nvPr userDrawn="1"/>
        </p:nvGrpSpPr>
        <p:grpSpPr>
          <a:xfrm>
            <a:off x="382413" y="5381268"/>
            <a:ext cx="3058452" cy="1271682"/>
            <a:chOff x="1125321" y="485528"/>
            <a:chExt cx="3058452" cy="1271682"/>
          </a:xfrm>
        </p:grpSpPr>
        <p:grpSp>
          <p:nvGrpSpPr>
            <p:cNvPr id="18" name="组合 17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28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26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24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22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43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2329" y="1396626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265143">
            <a:off x="7024460" y="5528128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99717">
            <a:off x="1490640" y="5729774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2" descr="川电工匠 华国玉 用汗水浇灌的鲜花格外绚烂 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213">
            <a:off x="329232" y="3176363"/>
            <a:ext cx="497568" cy="497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9627284" y="6149216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5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54540">
            <a:off x="11320159" y="2042052"/>
            <a:ext cx="560714" cy="31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0" name="组合 49"/>
          <p:cNvGrpSpPr/>
          <p:nvPr userDrawn="1"/>
        </p:nvGrpSpPr>
        <p:grpSpPr>
          <a:xfrm>
            <a:off x="9303059" y="91636"/>
            <a:ext cx="2610757" cy="1271682"/>
            <a:chOff x="1125321" y="485528"/>
            <a:chExt cx="2610757" cy="1271682"/>
          </a:xfrm>
        </p:grpSpPr>
        <p:grpSp>
          <p:nvGrpSpPr>
            <p:cNvPr id="51" name="组合 5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6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2" name="组合 5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5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6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5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6975246">
              <a:off x="2191242" y="1299607"/>
              <a:ext cx="42541" cy="76010"/>
              <a:chOff x="9709922" y="19729368"/>
              <a:chExt cx="337041" cy="852603"/>
            </a:xfrm>
          </p:grpSpPr>
          <p:sp>
            <p:nvSpPr>
              <p:cNvPr id="55" name="等腰三角形 44"/>
              <p:cNvSpPr/>
              <p:nvPr/>
            </p:nvSpPr>
            <p:spPr>
              <a:xfrm>
                <a:off x="9709922" y="19871147"/>
                <a:ext cx="269801" cy="710824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等腰三角形 47"/>
              <p:cNvSpPr/>
              <p:nvPr/>
            </p:nvSpPr>
            <p:spPr>
              <a:xfrm rot="19776570">
                <a:off x="9798216" y="19729368"/>
                <a:ext cx="248747" cy="710832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63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0052" r="36211" b="13281"/>
          <a:stretch/>
        </p:blipFill>
        <p:spPr bwMode="auto">
          <a:xfrm rot="988419">
            <a:off x="4875053" y="5975799"/>
            <a:ext cx="872836" cy="68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7821385" y="2949286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1039419" y="173065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3374740" y="2997777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6" t="74465" r="50283" b="13281"/>
          <a:stretch/>
        </p:blipFill>
        <p:spPr bwMode="auto">
          <a:xfrm>
            <a:off x="6049319" y="4207084"/>
            <a:ext cx="438566" cy="50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5454870" y="1730657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花朵ppt素材设计素材免费下载 花朵ppt素材设计图片 千图网平面设计 "/>
          <p:cNvPicPr>
            <a:picLocks noChangeAspect="1" noChangeArrowheads="1"/>
          </p:cNvPicPr>
          <p:nvPr userDrawn="1"/>
        </p:nvPicPr>
        <p:blipFill rotWithShape="1">
          <a:blip r:embed="rId6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56" t="73287" r="36211" b="13281"/>
          <a:stretch/>
        </p:blipFill>
        <p:spPr bwMode="auto">
          <a:xfrm>
            <a:off x="10488379" y="4192888"/>
            <a:ext cx="451588" cy="5527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0" name="组合 69"/>
          <p:cNvGrpSpPr/>
          <p:nvPr userDrawn="1"/>
        </p:nvGrpSpPr>
        <p:grpSpPr>
          <a:xfrm>
            <a:off x="7664838" y="2153465"/>
            <a:ext cx="3058452" cy="1271682"/>
            <a:chOff x="1125321" y="485528"/>
            <a:chExt cx="3058452" cy="1271682"/>
          </a:xfrm>
        </p:grpSpPr>
        <p:grpSp>
          <p:nvGrpSpPr>
            <p:cNvPr id="71" name="组合 70"/>
            <p:cNvGrpSpPr/>
            <p:nvPr/>
          </p:nvGrpSpPr>
          <p:grpSpPr>
            <a:xfrm rot="2568293">
              <a:off x="3613219" y="485528"/>
              <a:ext cx="122859" cy="173836"/>
              <a:chOff x="2899932" y="286608"/>
              <a:chExt cx="373440" cy="748067"/>
            </a:xfrm>
            <a:solidFill>
              <a:srgbClr val="FFC000"/>
            </a:solidFill>
          </p:grpSpPr>
          <p:sp>
            <p:nvSpPr>
              <p:cNvPr id="81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2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 rot="9432564">
              <a:off x="3628846" y="1610197"/>
              <a:ext cx="103902" cy="147013"/>
              <a:chOff x="2899932" y="286608"/>
              <a:chExt cx="373440" cy="748067"/>
            </a:xfrm>
            <a:solidFill>
              <a:srgbClr val="D9827B"/>
            </a:solidFill>
          </p:grpSpPr>
          <p:sp>
            <p:nvSpPr>
              <p:cNvPr id="79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80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 rot="18900000">
              <a:off x="1125321" y="744329"/>
              <a:ext cx="124284" cy="175853"/>
              <a:chOff x="2899932" y="286608"/>
              <a:chExt cx="373440" cy="748067"/>
            </a:xfrm>
            <a:solidFill>
              <a:srgbClr val="3D7351"/>
            </a:solidFill>
          </p:grpSpPr>
          <p:sp>
            <p:nvSpPr>
              <p:cNvPr id="77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8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 rot="6975246">
              <a:off x="4126861" y="1304244"/>
              <a:ext cx="47134" cy="66691"/>
              <a:chOff x="2899932" y="286608"/>
              <a:chExt cx="373440" cy="748067"/>
            </a:xfrm>
          </p:grpSpPr>
          <p:sp>
            <p:nvSpPr>
              <p:cNvPr id="75" name="等腰三角形 44"/>
              <p:cNvSpPr/>
              <p:nvPr/>
            </p:nvSpPr>
            <p:spPr>
              <a:xfrm>
                <a:off x="2899932" y="323850"/>
                <a:ext cx="269808" cy="710825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69808"/>
                  <a:gd name="connsiteY0" fmla="*/ 638665 h 710825"/>
                  <a:gd name="connsiteX1" fmla="*/ 132739 w 269808"/>
                  <a:gd name="connsiteY1" fmla="*/ 0 h 710825"/>
                  <a:gd name="connsiteX2" fmla="*/ 269808 w 269808"/>
                  <a:gd name="connsiteY2" fmla="*/ 710825 h 710825"/>
                  <a:gd name="connsiteX3" fmla="*/ 0 w 269808"/>
                  <a:gd name="connsiteY3" fmla="*/ 63866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9808" h="710825">
                    <a:moveTo>
                      <a:pt x="0" y="638665"/>
                    </a:moveTo>
                    <a:lnTo>
                      <a:pt x="132739" y="0"/>
                    </a:lnTo>
                    <a:lnTo>
                      <a:pt x="269808" y="710825"/>
                    </a:lnTo>
                    <a:lnTo>
                      <a:pt x="0" y="638665"/>
                    </a:lnTo>
                    <a:close/>
                  </a:path>
                </a:pathLst>
              </a:custGeom>
              <a:solidFill>
                <a:srgbClr val="8FCF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等腰三角形 47"/>
              <p:cNvSpPr/>
              <p:nvPr/>
            </p:nvSpPr>
            <p:spPr>
              <a:xfrm rot="19776570">
                <a:off x="3024620" y="286608"/>
                <a:ext cx="248752" cy="710826"/>
              </a:xfrm>
              <a:custGeom>
                <a:avLst/>
                <a:gdLst>
                  <a:gd name="connsiteX0" fmla="*/ 0 w 274139"/>
                  <a:gd name="connsiteY0" fmla="*/ 710825 h 710825"/>
                  <a:gd name="connsiteX1" fmla="*/ 137070 w 274139"/>
                  <a:gd name="connsiteY1" fmla="*/ 0 h 710825"/>
                  <a:gd name="connsiteX2" fmla="*/ 274139 w 274139"/>
                  <a:gd name="connsiteY2" fmla="*/ 710825 h 710825"/>
                  <a:gd name="connsiteX3" fmla="*/ 0 w 274139"/>
                  <a:gd name="connsiteY3" fmla="*/ 710825 h 710825"/>
                  <a:gd name="connsiteX0" fmla="*/ 0 w 248752"/>
                  <a:gd name="connsiteY0" fmla="*/ 710825 h 710825"/>
                  <a:gd name="connsiteX1" fmla="*/ 137070 w 248752"/>
                  <a:gd name="connsiteY1" fmla="*/ 0 h 710825"/>
                  <a:gd name="connsiteX2" fmla="*/ 248752 w 248752"/>
                  <a:gd name="connsiteY2" fmla="*/ 607772 h 710825"/>
                  <a:gd name="connsiteX3" fmla="*/ 0 w 248752"/>
                  <a:gd name="connsiteY3" fmla="*/ 710825 h 710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8752" h="710825">
                    <a:moveTo>
                      <a:pt x="0" y="710825"/>
                    </a:moveTo>
                    <a:lnTo>
                      <a:pt x="137070" y="0"/>
                    </a:lnTo>
                    <a:lnTo>
                      <a:pt x="248752" y="607772"/>
                    </a:lnTo>
                    <a:lnTo>
                      <a:pt x="0" y="710825"/>
                    </a:lnTo>
                    <a:close/>
                  </a:path>
                </a:pathLst>
              </a:custGeom>
              <a:solidFill>
                <a:srgbClr val="00C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83" name="Picture 2" descr="简约商务ppt模板免抠素材 平面电商 创意素材 png素材 素材 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904501">
            <a:off x="1362868" y="4236722"/>
            <a:ext cx="753112" cy="423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57620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openxmlformats.org/officeDocument/2006/relationships/slide" Target="../slides/slid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8139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9" r:id="rId2"/>
    <p:sldLayoutId id="2147483652" r:id="rId3"/>
    <p:sldLayoutId id="2147483682" r:id="rId4"/>
    <p:sldLayoutId id="2147483721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4BE031C-B885-491B-AFE9-3136DB3D16BC}"/>
              </a:ext>
            </a:extLst>
          </p:cNvPr>
          <p:cNvSpPr/>
          <p:nvPr userDrawn="1"/>
        </p:nvSpPr>
        <p:spPr>
          <a:xfrm>
            <a:off x="1" y="6604258"/>
            <a:ext cx="12192000" cy="253742"/>
          </a:xfrm>
          <a:prstGeom prst="rect">
            <a:avLst/>
          </a:prstGeom>
          <a:solidFill>
            <a:schemeClr val="accent1">
              <a:lumMod val="75000"/>
            </a:schemeClr>
          </a:soli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dirty="0">
              <a:ln w="0"/>
              <a:solidFill>
                <a:srgbClr val="7FD13B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B1BE55F9-2A5E-4E28-8E5F-1BBB89835B59}"/>
              </a:ext>
            </a:extLst>
          </p:cNvPr>
          <p:cNvCxnSpPr/>
          <p:nvPr userDrawn="1"/>
        </p:nvCxnSpPr>
        <p:spPr>
          <a:xfrm>
            <a:off x="1" y="670189"/>
            <a:ext cx="12192000" cy="0"/>
          </a:xfrm>
          <a:prstGeom prst="line">
            <a:avLst/>
          </a:prstGeom>
          <a:ln>
            <a:solidFill>
              <a:srgbClr val="339966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3C8BB19B-3BF3-48F9-BA5C-0CEE270043F5}"/>
              </a:ext>
            </a:extLst>
          </p:cNvPr>
          <p:cNvSpPr/>
          <p:nvPr userDrawn="1"/>
        </p:nvSpPr>
        <p:spPr>
          <a:xfrm>
            <a:off x="1" y="1"/>
            <a:ext cx="12192000" cy="665287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200" b="1" dirty="0">
              <a:solidFill>
                <a:prstClr val="white"/>
              </a:solidFill>
            </a:endParaRPr>
          </a:p>
        </p:txBody>
      </p:sp>
      <p:sp>
        <p:nvSpPr>
          <p:cNvPr id="2" name="动作按钮: 第一张 1">
            <a:hlinkClick r:id="rId4" action="ppaction://hlinksldjump" highlightClick="1">
              <a:snd r:embed="rId5" name="camera.wav"/>
            </a:hlinkClick>
          </p:cNvPr>
          <p:cNvSpPr/>
          <p:nvPr userDrawn="1"/>
        </p:nvSpPr>
        <p:spPr>
          <a:xfrm>
            <a:off x="11212566" y="5884205"/>
            <a:ext cx="914337" cy="951041"/>
          </a:xfrm>
          <a:prstGeom prst="actionButtonHome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3386" b="1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58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7" r:id="rId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5pPr>
      <a:lvl6pPr marL="457108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6pPr>
      <a:lvl7pPr marL="9142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7pPr>
      <a:lvl8pPr marL="137132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8pPr>
      <a:lvl9pPr marL="1828432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ea typeface="黑体" pitchFamily="2" charset="-122"/>
        </a:defRPr>
      </a:lvl9pPr>
    </p:titleStyle>
    <p:bodyStyle>
      <a:lvl1pPr marL="342831" indent="-342831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00" indent="-28569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770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878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986" indent="-22855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094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202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10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417" indent="-228554" algn="l" defTabSz="914216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0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1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24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32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539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648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56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863" algn="l" defTabSz="91421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E4FFE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7623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gradFill>
          <a:gsLst>
            <a:gs pos="90000">
              <a:srgbClr val="DFF4CE"/>
            </a:gs>
            <a:gs pos="0">
              <a:schemeClr val="accent1">
                <a:lumMod val="5000"/>
                <a:lumOff val="95000"/>
              </a:schemeClr>
            </a:gs>
            <a:gs pos="30000">
              <a:schemeClr val="accent1">
                <a:lumMod val="45000"/>
                <a:lumOff val="55000"/>
              </a:schemeClr>
            </a:gs>
            <a:gs pos="65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283779" y="3510227"/>
            <a:ext cx="11582399" cy="1512168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4400" b="1" dirty="0">
                <a:solidFill>
                  <a:srgbClr val="D60093"/>
                </a:solidFill>
              </a:rPr>
              <a:t>Part A</a:t>
            </a:r>
            <a:r>
              <a:rPr lang="zh-CN" altLang="en-US" sz="4400" b="1" dirty="0">
                <a:solidFill>
                  <a:srgbClr val="D60093"/>
                </a:solidFill>
              </a:rPr>
              <a:t>　</a:t>
            </a:r>
            <a:r>
              <a:rPr lang="en-US" altLang="zh-CN" sz="4400" b="1" dirty="0">
                <a:solidFill>
                  <a:srgbClr val="D60093"/>
                </a:solidFill>
              </a:rPr>
              <a:t>Let’s learn &amp; Look and </a:t>
            </a:r>
            <a:r>
              <a:rPr lang="en-US" altLang="zh-CN" sz="4400" b="1" dirty="0" smtClean="0">
                <a:solidFill>
                  <a:srgbClr val="D60093"/>
                </a:solidFill>
              </a:rPr>
              <a:t>say</a:t>
            </a:r>
            <a:endParaRPr lang="zh-CN" altLang="zh-CN" sz="4400" b="1" dirty="0">
              <a:solidFill>
                <a:srgbClr val="D600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895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2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500417" y="336338"/>
            <a:ext cx="26468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bliqueTopLeft"/>
              <a:lightRig rig="threePt" dir="t"/>
            </a:scene3d>
          </a:bodyPr>
          <a:lstStyle/>
          <a:p>
            <a:pPr algn="ctr"/>
            <a:r>
              <a:rPr lang="zh-CN" altLang="en-US" sz="6600" b="1" dirty="0" smtClean="0">
                <a:ln w="22225">
                  <a:solidFill>
                    <a:srgbClr val="ED7D3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目    录</a:t>
            </a:r>
            <a:endParaRPr lang="zh-CN" altLang="en-US" sz="6600" b="1" dirty="0">
              <a:ln w="22225">
                <a:solidFill>
                  <a:srgbClr val="ED7D31"/>
                </a:solidFill>
                <a:prstDash val="solid"/>
              </a:ln>
              <a:solidFill>
                <a:srgbClr val="FFFF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25" name="圆角矩形 24">
            <a:hlinkClick r:id="rId2" action="ppaction://hlinksldjump"/>
          </p:cNvPr>
          <p:cNvSpPr/>
          <p:nvPr/>
        </p:nvSpPr>
        <p:spPr>
          <a:xfrm>
            <a:off x="1459813" y="1992087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基  础  巩  固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6" name="圆角矩形 25">
            <a:hlinkClick r:id="rId3" action="ppaction://hlinksldjump"/>
          </p:cNvPr>
          <p:cNvSpPr/>
          <p:nvPr/>
        </p:nvSpPr>
        <p:spPr>
          <a:xfrm>
            <a:off x="3826328" y="3225639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能  力  提  升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7" name="圆角矩形 26">
            <a:hlinkClick r:id="rId4" action="ppaction://hlinksldjump"/>
          </p:cNvPr>
          <p:cNvSpPr/>
          <p:nvPr/>
        </p:nvSpPr>
        <p:spPr>
          <a:xfrm>
            <a:off x="6487885" y="4459191"/>
            <a:ext cx="3995057" cy="762000"/>
          </a:xfrm>
          <a:prstGeom prst="roundRect">
            <a:avLst/>
          </a:prstGeom>
          <a:solidFill>
            <a:schemeClr val="accent6">
              <a:lumMod val="75000"/>
            </a:schemeClr>
          </a:solidFill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solidFill>
                  <a:prstClr val="white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智  慧  拓  展</a:t>
            </a:r>
            <a:endParaRPr lang="zh-CN" altLang="en-US" sz="3600" dirty="0">
              <a:solidFill>
                <a:prstClr val="white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8025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16" name="图片 15" descr="阴影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基  础  巩  固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987713"/>
            <a:ext cx="11430000" cy="283436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一、选择与句子内容相符的图片。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.Keep the classroom clean. 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.Don’t eat in class.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.Turn off the lights after school.	</a:t>
            </a:r>
            <a:endParaRPr lang="en-US" altLang="zh-CN" sz="28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.Put up your hand to speak.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869324"/>
              </p:ext>
            </p:extLst>
          </p:nvPr>
        </p:nvGraphicFramePr>
        <p:xfrm>
          <a:off x="408535" y="3843099"/>
          <a:ext cx="11374930" cy="19771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4" imgW="4549972" imgH="790842" progId="Word.Document.12">
                  <p:embed/>
                </p:oleObj>
              </mc:Choice>
              <mc:Fallback>
                <p:oleObj name="文档" r:id="rId4" imgW="4549972" imgH="79084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08535" y="3843099"/>
                        <a:ext cx="11374930" cy="19771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>
            <a:spLocks noChangeAspect="1"/>
          </p:cNvSpPr>
          <p:nvPr/>
        </p:nvSpPr>
        <p:spPr>
          <a:xfrm>
            <a:off x="744248" y="1544288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C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>
            <a:spLocks noChangeAspect="1"/>
          </p:cNvSpPr>
          <p:nvPr/>
        </p:nvSpPr>
        <p:spPr>
          <a:xfrm>
            <a:off x="754122" y="2153686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>
            <a:spLocks noChangeAspect="1"/>
          </p:cNvSpPr>
          <p:nvPr/>
        </p:nvSpPr>
        <p:spPr>
          <a:xfrm>
            <a:off x="744248" y="2663696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D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>
            <a:spLocks noChangeAspect="1"/>
          </p:cNvSpPr>
          <p:nvPr/>
        </p:nvSpPr>
        <p:spPr>
          <a:xfrm>
            <a:off x="754122" y="3210034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154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21" name="组合 20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23" name="平行四边形 22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平行四边形 25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2" name="矩形 21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8" name="图片 27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能  力  提  升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319142"/>
            <a:ext cx="11430000" cy="39590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二、单项选择。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.These ________our class rules.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A.are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B.is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.________ the lights after school.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A.Open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B.Turn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.Please keep the classroom ________. </a:t>
            </a:r>
            <a:endParaRPr lang="zh-CN" altLang="zh-CN" sz="2800" dirty="0">
              <a:solidFill>
                <a:srgbClr val="000000"/>
              </a:solidFill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A.clean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altLang="zh-CN" sz="28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B.small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spect="1"/>
          </p:cNvSpPr>
          <p:nvPr/>
        </p:nvSpPr>
        <p:spPr>
          <a:xfrm>
            <a:off x="744248" y="1901640"/>
            <a:ext cx="444352" cy="6093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744248" y="3021048"/>
            <a:ext cx="423514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B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7" name="矩形 16"/>
          <p:cNvSpPr>
            <a:spLocks noChangeAspect="1"/>
          </p:cNvSpPr>
          <p:nvPr/>
        </p:nvSpPr>
        <p:spPr>
          <a:xfrm>
            <a:off x="744248" y="4092184"/>
            <a:ext cx="444352" cy="5725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A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858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81000" y="209677"/>
            <a:ext cx="11430001" cy="577785"/>
            <a:chOff x="381000" y="209677"/>
            <a:chExt cx="11430001" cy="577785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381000" y="209677"/>
              <a:ext cx="771985" cy="577785"/>
              <a:chOff x="7201355" y="2798675"/>
              <a:chExt cx="771985" cy="577785"/>
            </a:xfrm>
          </p:grpSpPr>
          <p:sp>
            <p:nvSpPr>
              <p:cNvPr id="10" name="平行四边形 9"/>
              <p:cNvSpPr/>
              <p:nvPr/>
            </p:nvSpPr>
            <p:spPr>
              <a:xfrm>
                <a:off x="7201355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平行四边形 10"/>
              <p:cNvSpPr/>
              <p:nvPr/>
            </p:nvSpPr>
            <p:spPr>
              <a:xfrm>
                <a:off x="7387916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平行四边形 11"/>
              <p:cNvSpPr/>
              <p:nvPr/>
            </p:nvSpPr>
            <p:spPr>
              <a:xfrm>
                <a:off x="7574477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/>
              <p:cNvSpPr/>
              <p:nvPr/>
            </p:nvSpPr>
            <p:spPr>
              <a:xfrm>
                <a:off x="7761038" y="2798675"/>
                <a:ext cx="212302" cy="577785"/>
              </a:xfrm>
              <a:prstGeom prst="parallelogram">
                <a:avLst>
                  <a:gd name="adj" fmla="val 50529"/>
                </a:avLst>
              </a:prstGeom>
              <a:solidFill>
                <a:srgbClr val="3D73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" name="矩形 8"/>
            <p:cNvSpPr/>
            <p:nvPr userDrawn="1"/>
          </p:nvSpPr>
          <p:spPr>
            <a:xfrm>
              <a:off x="966425" y="741743"/>
              <a:ext cx="10844576" cy="45719"/>
            </a:xfrm>
            <a:prstGeom prst="rect">
              <a:avLst/>
            </a:prstGeom>
            <a:solidFill>
              <a:srgbClr val="3D73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622979" y="103386"/>
            <a:ext cx="5746402" cy="669887"/>
            <a:chOff x="3606630" y="897473"/>
            <a:chExt cx="4749093" cy="669887"/>
          </a:xfrm>
        </p:grpSpPr>
        <p:pic>
          <p:nvPicPr>
            <p:cNvPr id="21" name="图片 20" descr="阴影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06630" y="897473"/>
              <a:ext cx="4749093" cy="669887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4660338" y="900607"/>
              <a:ext cx="25102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accent2"/>
                  </a:solidFill>
                  <a:latin typeface="华文隶书" panose="02010800040101010101" pitchFamily="2" charset="-122"/>
                  <a:ea typeface="华文隶书" panose="02010800040101010101" pitchFamily="2" charset="-122"/>
                </a:rPr>
                <a:t>智  慧  拓  展</a:t>
              </a:r>
              <a:endParaRPr lang="zh-CN" altLang="en-US" sz="3200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endParaRPr>
            </a:p>
          </p:txBody>
        </p:sp>
      </p:grpSp>
      <p:sp>
        <p:nvSpPr>
          <p:cNvPr id="2" name="矩形 1"/>
          <p:cNvSpPr>
            <a:spLocks noChangeAspect="1"/>
          </p:cNvSpPr>
          <p:nvPr/>
        </p:nvSpPr>
        <p:spPr>
          <a:xfrm>
            <a:off x="381000" y="1012142"/>
            <a:ext cx="11430000" cy="5937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三、选择合适的单词或短语写到四线三格中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帮助迈克补全班规。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3447678" y="1696588"/>
            <a:ext cx="5296643" cy="652486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  <a:spcAft>
                <a:spcPts val="0"/>
              </a:spcAft>
              <a:tabLst>
                <a:tab pos="1188085" algn="l"/>
                <a:tab pos="2163445" algn="l"/>
                <a:tab pos="3142615" algn="l"/>
                <a:tab pos="4190365" algn="l"/>
              </a:tabLst>
            </a:pP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run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late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nice</a:t>
            </a:r>
            <a:r>
              <a:rPr lang="zh-CN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put up your </a:t>
            </a:r>
            <a:r>
              <a:rPr lang="en-US" altLang="zh-CN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hand</a:t>
            </a:r>
            <a:endParaRPr lang="zh-CN" altLang="zh-CN" sz="2800" dirty="0">
              <a:solidFill>
                <a:srgbClr val="000000"/>
              </a:solidFill>
              <a:effectLst/>
              <a:latin typeface="NEU-BZ-S92" panose="02020503000000020003" pitchFamily="18" charset="-122"/>
              <a:ea typeface="NEU-BZ-S92" panose="02020503000000020003" pitchFamily="18" charset="-122"/>
              <a:cs typeface="Times New Roman" panose="02020603050405020304" pitchFamily="18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81000" y="2439768"/>
            <a:ext cx="11430000" cy="3237809"/>
            <a:chOff x="381000" y="2439768"/>
            <a:chExt cx="11430000" cy="3237809"/>
          </a:xfrm>
        </p:grpSpPr>
        <p:sp>
          <p:nvSpPr>
            <p:cNvPr id="4" name="矩形 3"/>
            <p:cNvSpPr>
              <a:spLocks noChangeAspect="1"/>
            </p:cNvSpPr>
            <p:nvPr/>
          </p:nvSpPr>
          <p:spPr>
            <a:xfrm>
              <a:off x="381000" y="2439768"/>
              <a:ext cx="11430000" cy="323780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3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Mike’s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class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rules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.Don’t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in the classroom.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.Don’t be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.Please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            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to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speak.</a:t>
              </a:r>
              <a:endParaRPr lang="zh-CN" altLang="zh-CN" sz="2800" dirty="0">
                <a:solidFill>
                  <a:srgbClr val="000000"/>
                </a:solidFill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  <a:tabLst>
                  <a:tab pos="1188085" algn="l"/>
                  <a:tab pos="2163445" algn="l"/>
                  <a:tab pos="3142615" algn="l"/>
                  <a:tab pos="4190365" algn="l"/>
                </a:tabLst>
              </a:pPr>
              <a:r>
                <a:rPr lang="en-US" altLang="zh-CN" sz="28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.Please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be    </a:t>
              </a:r>
              <a:r>
                <a:rPr lang="en-US" altLang="zh-CN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ea typeface="NEU-BZ-S92" panose="02020503000000020003" pitchFamily="18" charset="-122"/>
                  <a:cs typeface="Times New Roman" panose="02020603050405020304" pitchFamily="18" charset="0"/>
                </a:rPr>
                <a:t>               </a:t>
              </a:r>
              <a:r>
                <a:rPr lang="en-US" altLang="zh-CN" sz="28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zh-CN" altLang="zh-CN" sz="2800" dirty="0">
                <a:solidFill>
                  <a:srgbClr val="000000"/>
                </a:solidFill>
                <a:effectLst/>
                <a:latin typeface="NEU-BZ-S92" panose="02020503000000020003" pitchFamily="18" charset="-122"/>
                <a:ea typeface="NEU-BZ-S92" panose="02020503000000020003" pitchFamily="18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770693" y="3146485"/>
              <a:ext cx="1277307" cy="489794"/>
              <a:chOff x="3589274" y="5655220"/>
              <a:chExt cx="1627377" cy="489794"/>
            </a:xfrm>
          </p:grpSpPr>
          <p:cxnSp>
            <p:nvCxnSpPr>
              <p:cNvPr id="16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243941" y="3813775"/>
              <a:ext cx="1277307" cy="489794"/>
              <a:chOff x="3589274" y="5655220"/>
              <a:chExt cx="1627377" cy="489794"/>
            </a:xfrm>
          </p:grpSpPr>
          <p:cxnSp>
            <p:nvCxnSpPr>
              <p:cNvPr id="2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1770693" y="4470154"/>
              <a:ext cx="3211210" cy="489794"/>
              <a:chOff x="3589274" y="5655220"/>
              <a:chExt cx="1627377" cy="489794"/>
            </a:xfrm>
          </p:grpSpPr>
          <p:cxnSp>
            <p:nvCxnSpPr>
              <p:cNvPr id="29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组合 32">
              <a:extLst>
                <a:ext uri="{FF2B5EF4-FFF2-40B4-BE49-F238E27FC236}">
                  <a16:creationId xmlns:a16="http://schemas.microsoft.com/office/drawing/2014/main" xmlns="" id="{C86860C6-5ADD-DE4A-FB70-0161445252E5}"/>
                </a:ext>
              </a:extLst>
            </p:cNvPr>
            <p:cNvGrpSpPr/>
            <p:nvPr/>
          </p:nvGrpSpPr>
          <p:grpSpPr>
            <a:xfrm>
              <a:off x="2314142" y="5113266"/>
              <a:ext cx="1277307" cy="489794"/>
              <a:chOff x="3589274" y="5655220"/>
              <a:chExt cx="1627377" cy="489794"/>
            </a:xfrm>
          </p:grpSpPr>
          <p:cxnSp>
            <p:nvCxnSpPr>
              <p:cNvPr id="34" name="93644aac-69b6-4d40-9569-6487dbe1842d">
                <a:extLst>
                  <a:ext uri="{FF2B5EF4-FFF2-40B4-BE49-F238E27FC236}">
                    <a16:creationId xmlns:a16="http://schemas.microsoft.com/office/drawing/2014/main" xmlns="" id="{894185EB-2C8B-987D-00FA-1237CB3CE99F}"/>
                  </a:ext>
                </a:extLst>
              </p:cNvPr>
              <p:cNvCxnSpPr/>
              <p:nvPr/>
            </p:nvCxnSpPr>
            <p:spPr>
              <a:xfrm>
                <a:off x="3589274" y="5655220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b64c2af1-7573-4015-a0bc-23d34b7fcdd7">
                <a:extLst>
                  <a:ext uri="{FF2B5EF4-FFF2-40B4-BE49-F238E27FC236}">
                    <a16:creationId xmlns:a16="http://schemas.microsoft.com/office/drawing/2014/main" xmlns="" id="{84168C2C-1B79-65DE-9DA7-EC1F3EDC98D6}"/>
                  </a:ext>
                </a:extLst>
              </p:cNvPr>
              <p:cNvCxnSpPr/>
              <p:nvPr/>
            </p:nvCxnSpPr>
            <p:spPr>
              <a:xfrm>
                <a:off x="3589274" y="5818485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95cceb4-d368-4a26-9f5f-7957a430b335">
                <a:extLst>
                  <a:ext uri="{FF2B5EF4-FFF2-40B4-BE49-F238E27FC236}">
                    <a16:creationId xmlns:a16="http://schemas.microsoft.com/office/drawing/2014/main" xmlns="" id="{59E06C27-DAD9-E36F-DEC8-24A679CF32C1}"/>
                  </a:ext>
                </a:extLst>
              </p:cNvPr>
              <p:cNvCxnSpPr/>
              <p:nvPr/>
            </p:nvCxnSpPr>
            <p:spPr>
              <a:xfrm>
                <a:off x="3589274" y="5981749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674ab05f-aaf0-4443-9244-0189c8b74802">
                <a:extLst>
                  <a:ext uri="{FF2B5EF4-FFF2-40B4-BE49-F238E27FC236}">
                    <a16:creationId xmlns:a16="http://schemas.microsoft.com/office/drawing/2014/main" xmlns="" id="{56946E3C-668F-45B3-6F65-629B5C9ED977}"/>
                  </a:ext>
                </a:extLst>
              </p:cNvPr>
              <p:cNvCxnSpPr/>
              <p:nvPr/>
            </p:nvCxnSpPr>
            <p:spPr>
              <a:xfrm>
                <a:off x="3589274" y="6145014"/>
                <a:ext cx="1627377" cy="0"/>
              </a:xfrm>
              <a:prstGeom prst="line">
                <a:avLst/>
              </a:prstGeom>
              <a:ln w="12700"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3" name="矩形 42"/>
          <p:cNvSpPr>
            <a:spLocks noChangeAspect="1"/>
          </p:cNvSpPr>
          <p:nvPr/>
        </p:nvSpPr>
        <p:spPr>
          <a:xfrm>
            <a:off x="2032480" y="3017270"/>
            <a:ext cx="753732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run </a:t>
            </a:r>
            <a:endParaRPr lang="zh-CN" altLang="en-US" sz="2800" dirty="0"/>
          </a:p>
        </p:txBody>
      </p:sp>
      <p:sp>
        <p:nvSpPr>
          <p:cNvPr id="44" name="矩形 43"/>
          <p:cNvSpPr>
            <a:spLocks noChangeAspect="1"/>
          </p:cNvSpPr>
          <p:nvPr/>
        </p:nvSpPr>
        <p:spPr>
          <a:xfrm>
            <a:off x="2529333" y="3657701"/>
            <a:ext cx="79060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late </a:t>
            </a:r>
            <a:endParaRPr lang="zh-CN" altLang="en-US" sz="2800" dirty="0"/>
          </a:p>
        </p:txBody>
      </p:sp>
      <p:sp>
        <p:nvSpPr>
          <p:cNvPr id="45" name="矩形 44"/>
          <p:cNvSpPr>
            <a:spLocks noChangeAspect="1"/>
          </p:cNvSpPr>
          <p:nvPr/>
        </p:nvSpPr>
        <p:spPr>
          <a:xfrm>
            <a:off x="1883980" y="4303568"/>
            <a:ext cx="2717411" cy="6524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</a:rPr>
              <a:t>put up your </a:t>
            </a: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hand </a:t>
            </a:r>
            <a:endParaRPr lang="zh-CN" altLang="en-US" sz="2800" dirty="0"/>
          </a:p>
        </p:txBody>
      </p:sp>
      <p:sp>
        <p:nvSpPr>
          <p:cNvPr id="46" name="矩形 45"/>
          <p:cNvSpPr>
            <a:spLocks noChangeAspect="1"/>
          </p:cNvSpPr>
          <p:nvPr/>
        </p:nvSpPr>
        <p:spPr>
          <a:xfrm>
            <a:off x="2511856" y="4961428"/>
            <a:ext cx="870751" cy="6049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</a:rPr>
              <a:t>nice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07275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7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2.xml><?xml version="1.0" encoding="utf-8"?>
<a:theme xmlns:a="http://schemas.openxmlformats.org/drawingml/2006/main" name="专业教辅课件Q:251490010">
  <a:themeElements>
    <a:clrScheme name="穿越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Office 经典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3" id="{8BD615A3-ED6F-4864-AAC0-0556D364D909}" vid="{BB39B361-BEE4-4C79-9337-7BDCCC8254BC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演示文稿2" id="{70E64BFA-7F28-4524-A2F1-429ED1F70AD6}" vid="{BD76309B-3463-496C-8A18-DE26D7DDD99E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新模板</Template>
  <TotalTime>302</TotalTime>
  <Words>102</Words>
  <Application>Microsoft Office PowerPoint</Application>
  <PresentationFormat>宽屏</PresentationFormat>
  <Paragraphs>39</Paragraphs>
  <Slides>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NEU-BZ-S92</vt:lpstr>
      <vt:lpstr>黑体</vt:lpstr>
      <vt:lpstr>华文琥珀</vt:lpstr>
      <vt:lpstr>华文隶书</vt:lpstr>
      <vt:lpstr>隶书</vt:lpstr>
      <vt:lpstr>宋体</vt:lpstr>
      <vt:lpstr>微软雅黑</vt:lpstr>
      <vt:lpstr>Arial</vt:lpstr>
      <vt:lpstr>Calibri</vt:lpstr>
      <vt:lpstr>Times New Roman</vt:lpstr>
      <vt:lpstr>Office 主题</vt:lpstr>
      <vt:lpstr>专业教辅课件Q:251490010</vt:lpstr>
      <vt:lpstr>1_Office 主题</vt:lpstr>
      <vt:lpstr>Microsoft Word 文档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42</cp:revision>
  <dcterms:created xsi:type="dcterms:W3CDTF">2021-07-19T03:09:34Z</dcterms:created>
  <dcterms:modified xsi:type="dcterms:W3CDTF">2026-03-17T05:57:05Z</dcterms:modified>
</cp:coreProperties>
</file>