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av" ContentType="audio/x-wav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700" r:id="rId2"/>
    <p:sldMasterId id="2147483708" r:id="rId3"/>
  </p:sldMasterIdLst>
  <p:notesMasterIdLst>
    <p:notesMasterId r:id="rId13"/>
  </p:notesMasterIdLst>
  <p:sldIdLst>
    <p:sldId id="347" r:id="rId4"/>
    <p:sldId id="296" r:id="rId5"/>
    <p:sldId id="350" r:id="rId6"/>
    <p:sldId id="351" r:id="rId7"/>
    <p:sldId id="352" r:id="rId8"/>
    <p:sldId id="353" r:id="rId9"/>
    <p:sldId id="354" r:id="rId10"/>
    <p:sldId id="355" r:id="rId11"/>
    <p:sldId id="349" r:id="rId1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0" userDrawn="1">
          <p15:clr>
            <a:srgbClr val="A4A3A4"/>
          </p15:clr>
        </p15:guide>
        <p15:guide id="2" pos="2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4FFEE"/>
    <a:srgbClr val="C9FFDE"/>
    <a:srgbClr val="D5FFE5"/>
    <a:srgbClr val="4040C8"/>
    <a:srgbClr val="8FCFFF"/>
    <a:srgbClr val="C1EBF5"/>
    <a:srgbClr val="FFC000"/>
    <a:srgbClr val="3D7351"/>
    <a:srgbClr val="D9827B"/>
    <a:srgbClr val="D1E7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99" autoAdjust="0"/>
    <p:restoredTop sz="94660"/>
  </p:normalViewPr>
  <p:slideViewPr>
    <p:cSldViewPr snapToGrid="0" showGuides="1">
      <p:cViewPr varScale="1">
        <p:scale>
          <a:sx n="116" d="100"/>
          <a:sy n="116" d="100"/>
        </p:scale>
        <p:origin x="162" y="102"/>
      </p:cViewPr>
      <p:guideLst>
        <p:guide orient="horz" pos="210"/>
        <p:guide pos="211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viewProps" Target="viewProps.xml"/><Relationship Id="rId10" Type="http://schemas.openxmlformats.org/officeDocument/2006/relationships/slide" Target="slides/slide7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3F8CE93-3421-4A9C-A82A-A596695197CE}" type="datetimeFigureOut">
              <a:rPr lang="zh-CN" altLang="en-US" smtClean="0"/>
              <a:t>2026/3/17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FCD60EB-E9B4-4072-ADC6-C3A0134EA17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11746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68108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3.xml"/><Relationship Id="rId1" Type="http://schemas.openxmlformats.org/officeDocument/2006/relationships/tags" Target="../tags/tag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60613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="" xmlns:a16="http://schemas.microsoft.com/office/drawing/2014/main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7123714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4435143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2123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465610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931671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1368953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216421" y="1655911"/>
            <a:ext cx="11017224" cy="432048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wrap="none" lIns="91440" tIns="45720" rIns="91440" bIns="45720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zh-CN" altLang="en-US" sz="11500" b="0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一  课  一  练</a:t>
            </a:r>
            <a:endParaRPr lang="zh-CN" altLang="en-US" sz="11500" b="0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glow rad="139700">
                  <a:schemeClr val="accent3">
                    <a:satMod val="175000"/>
                    <a:alpha val="40000"/>
                  </a:scheme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45171873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895060" y="736068"/>
            <a:ext cx="9690513" cy="4520243"/>
            <a:chOff x="895060" y="736068"/>
            <a:chExt cx="9690513" cy="4520243"/>
          </a:xfrm>
        </p:grpSpPr>
        <p:sp>
          <p:nvSpPr>
            <p:cNvPr id="3" name="文本框 2"/>
            <p:cNvSpPr txBox="1"/>
            <p:nvPr userDrawn="1"/>
          </p:nvSpPr>
          <p:spPr>
            <a:xfrm>
              <a:off x="1728109" y="1442143"/>
              <a:ext cx="8117928" cy="2800767"/>
            </a:xfrm>
            <a:prstGeom prst="rect">
              <a:avLst/>
            </a:prstGeom>
            <a:gradFill>
              <a:gsLst>
                <a:gs pos="47000">
                  <a:schemeClr val="accent1">
                    <a:lumMod val="5000"/>
                    <a:lumOff val="95000"/>
                  </a:schemeClr>
                </a:gs>
                <a:gs pos="2000">
                  <a:schemeClr val="accent1">
                    <a:lumMod val="45000"/>
                    <a:lumOff val="55000"/>
                  </a:schemeClr>
                </a:gs>
                <a:gs pos="89000">
                  <a:srgbClr val="C5EAA7"/>
                </a:gs>
                <a:gs pos="100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  <a:effectLst>
              <a:glow rad="533400">
                <a:schemeClr val="accent1">
                  <a:alpha val="40000"/>
                </a:schemeClr>
              </a:glow>
              <a:outerShdw blurRad="50800" dist="50800" dir="3720000" algn="ctr" rotWithShape="0">
                <a:srgbClr val="000000">
                  <a:alpha val="43137"/>
                </a:srgbClr>
              </a:outerShdw>
              <a:reflection endPos="0" dist="50800" dir="5400000" sy="-100000" algn="bl" rotWithShape="0"/>
              <a:softEdge rad="127000"/>
            </a:effectLst>
          </p:spPr>
          <p:txBody>
            <a:bodyPr wrap="none" rtlCol="0">
              <a:spAutoFit/>
            </a:bodyPr>
            <a:lstStyle/>
            <a:p>
              <a:r>
                <a:rPr lang="zh-CN" altLang="en-US" sz="8800" dirty="0" smtClean="0">
                  <a:solidFill>
                    <a:schemeClr val="accent2"/>
                  </a:solidFill>
                  <a:effectLst>
                    <a:outerShdw dist="50800" dir="5400000" algn="ctr" rotWithShape="0">
                      <a:srgbClr val="000000">
                        <a:alpha val="60000"/>
                      </a:srgbClr>
                    </a:outerShdw>
                  </a:effectLst>
                  <a:latin typeface="隶书" panose="02010509060101010101" pitchFamily="49" charset="-122"/>
                  <a:ea typeface="隶书" panose="02010509060101010101" pitchFamily="49" charset="-122"/>
                </a:rPr>
                <a:t>路漫漫其修远兮</a:t>
              </a:r>
              <a:endParaRPr lang="en-US" altLang="zh-CN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endParaRPr>
            </a:p>
            <a:p>
              <a:r>
                <a:rPr lang="zh-CN" altLang="en-US" sz="8800" dirty="0" smtClean="0">
                  <a:solidFill>
                    <a:schemeClr val="accent2"/>
                  </a:solidFill>
                  <a:effectLst>
                    <a:outerShdw dist="50800" dir="5400000" algn="ctr" rotWithShape="0">
                      <a:srgbClr val="000000">
                        <a:alpha val="60000"/>
                      </a:srgbClr>
                    </a:outerShdw>
                  </a:effectLst>
                  <a:latin typeface="隶书" panose="02010509060101010101" pitchFamily="49" charset="-122"/>
                  <a:ea typeface="隶书" panose="02010509060101010101" pitchFamily="49" charset="-122"/>
                </a:rPr>
                <a:t>吾将上下而求索</a:t>
              </a:r>
              <a:endParaRPr lang="en-US" altLang="zh-CN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pic>
          <p:nvPicPr>
            <p:cNvPr id="4" name="图片 3" descr="阴影"/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895060" y="736068"/>
              <a:ext cx="9690513" cy="452024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58410984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141915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3576202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5" Type="http://schemas.openxmlformats.org/officeDocument/2006/relationships/audio" Target="../media/audio1.wav"/><Relationship Id="rId4" Type="http://schemas.openxmlformats.org/officeDocument/2006/relationships/slide" Target="../slides/slide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5" Type="http://schemas.openxmlformats.org/officeDocument/2006/relationships/theme" Target="../theme/theme3.xml"/><Relationship Id="rId4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181390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99" r:id="rId2"/>
    <p:sldLayoutId id="2147483652" r:id="rId3"/>
    <p:sldLayoutId id="2147483682" r:id="rId4"/>
    <p:sldLayoutId id="2147483721" r:id="rId5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4" action="ppaction://hlinksldjump" highlightClick="1">
              <a:snd r:embed="rId5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5838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7" r:id="rId2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876239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1.doc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3.emf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90000">
              <a:srgbClr val="DFF4CE"/>
            </a:gs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65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>
            <a:off x="283779" y="3510227"/>
            <a:ext cx="11582399" cy="1512168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400" b="1" dirty="0" smtClean="0">
                <a:solidFill>
                  <a:srgbClr val="D60093"/>
                </a:solidFill>
              </a:rPr>
              <a:t>单  元  总  结</a:t>
            </a:r>
            <a:endParaRPr lang="zh-CN" altLang="zh-CN" sz="4400" b="1" dirty="0">
              <a:solidFill>
                <a:srgbClr val="D6009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89582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840603"/>
            <a:ext cx="11430000" cy="171252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一、我会总结含有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air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的单词的发音规律。</a:t>
            </a:r>
            <a:endParaRPr lang="zh-CN" altLang="zh-CN" sz="28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圈出与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air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画线部分有相同发音规律的单词。</a:t>
            </a:r>
            <a:endParaRPr lang="zh-CN" altLang="zh-CN" sz="28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Jenny sat on the 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chair.Her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friend combed her long 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hair.They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were a happy pair.</a:t>
            </a:r>
            <a:endParaRPr lang="zh-CN" altLang="zh-CN" sz="28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2825578" y="3113903"/>
            <a:ext cx="749644" cy="37894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7587048" y="3113903"/>
            <a:ext cx="650790" cy="37894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11046940" y="3146854"/>
            <a:ext cx="593125" cy="354227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4154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201263"/>
            <a:ext cx="11430000" cy="11523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二、我学会了这些词汇。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看图片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选择对应的单词。</a:t>
            </a:r>
            <a:endParaRPr lang="zh-CN" altLang="zh-CN" sz="28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81000" y="1353630"/>
            <a:ext cx="11430000" cy="592213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A.cow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B.horse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C.sheep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D.pig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E.chicken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F.bee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G.mouse</a:t>
            </a:r>
            <a:endParaRPr lang="zh-CN" altLang="zh-CN" sz="28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1000" y="2061247"/>
            <a:ext cx="9238095" cy="3575757"/>
          </a:xfrm>
          <a:prstGeom prst="rect">
            <a:avLst/>
          </a:prstGeom>
        </p:spPr>
      </p:pic>
      <p:sp>
        <p:nvSpPr>
          <p:cNvPr id="6" name="矩形 5"/>
          <p:cNvSpPr>
            <a:spLocks noChangeAspect="1"/>
          </p:cNvSpPr>
          <p:nvPr/>
        </p:nvSpPr>
        <p:spPr>
          <a:xfrm>
            <a:off x="1256147" y="3164114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800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3776926" y="3164114"/>
            <a:ext cx="444352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lang="zh-CN" altLang="en-US" sz="2800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6486253" y="3164113"/>
            <a:ext cx="444352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dirty="0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8633593" y="3164112"/>
            <a:ext cx="385042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F</a:t>
            </a:r>
            <a:endParaRPr lang="zh-CN" altLang="en-US" sz="2800" dirty="0"/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1044390" y="5104746"/>
            <a:ext cx="444352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G</a:t>
            </a:r>
            <a:endParaRPr lang="zh-CN" altLang="en-US" sz="2800" dirty="0"/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3087374" y="5104746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  <p:sp>
        <p:nvSpPr>
          <p:cNvPr id="12" name="矩形 11"/>
          <p:cNvSpPr>
            <a:spLocks noChangeAspect="1"/>
          </p:cNvSpPr>
          <p:nvPr/>
        </p:nvSpPr>
        <p:spPr>
          <a:xfrm>
            <a:off x="5113882" y="5076658"/>
            <a:ext cx="404278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E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7734313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786023"/>
            <a:ext cx="5570756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将下列单词与对应的图片连线</a:t>
            </a:r>
            <a:r>
              <a:rPr lang="zh-CN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8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71389" y="1550874"/>
            <a:ext cx="9411255" cy="2372295"/>
          </a:xfrm>
          <a:prstGeom prst="rect">
            <a:avLst/>
          </a:prstGeom>
        </p:spPr>
      </p:pic>
      <p:cxnSp>
        <p:nvCxnSpPr>
          <p:cNvPr id="8" name="直接连接符 7"/>
          <p:cNvCxnSpPr/>
          <p:nvPr/>
        </p:nvCxnSpPr>
        <p:spPr>
          <a:xfrm>
            <a:off x="1894703" y="1878227"/>
            <a:ext cx="4415481" cy="1062681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H="1">
            <a:off x="2092411" y="1894703"/>
            <a:ext cx="2059459" cy="91440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6499654" y="1878227"/>
            <a:ext cx="2397211" cy="1062681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flipH="1">
            <a:off x="4901514" y="1894703"/>
            <a:ext cx="4127156" cy="91440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365198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1050939"/>
            <a:ext cx="6737742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根据中文提示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选择正确的单词或短语</a:t>
            </a:r>
            <a:r>
              <a:rPr lang="zh-CN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8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4648328" y="1734192"/>
            <a:ext cx="2895343" cy="652486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none"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A.can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B.a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box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endParaRPr lang="zh-CN" altLang="zh-CN" sz="28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381000" y="2403154"/>
            <a:ext cx="3656770" cy="115236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金属</a:t>
            </a:r>
            <a:r>
              <a:rPr lang="zh-CN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罐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________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endParaRPr lang="en-US" altLang="zh-CN" sz="28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2)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一盒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</a:t>
            </a:r>
            <a:r>
              <a:rPr lang="zh-CN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箱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________</a:t>
            </a:r>
            <a:endParaRPr lang="zh-CN" altLang="zh-CN" sz="28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2327066" y="2403154"/>
            <a:ext cx="444352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2758904" y="2958850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6337432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0"/>
            <a:ext cx="11430000" cy="169334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三、我学会了这些句型。</a:t>
            </a:r>
            <a:endParaRPr lang="zh-CN" altLang="zh-CN" sz="28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描述农场里的动物和植物的句型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8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选择合适的选项补全对话。</a:t>
            </a:r>
            <a:endParaRPr lang="zh-CN" altLang="zh-CN" sz="28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6" name="TE4LRQ124.eps" descr="id:2147492912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78690" y="1693349"/>
            <a:ext cx="7106963" cy="1179401"/>
          </a:xfrm>
          <a:prstGeom prst="rect">
            <a:avLst/>
          </a:prstGeom>
        </p:spPr>
      </p:pic>
      <p:pic>
        <p:nvPicPr>
          <p:cNvPr id="7" name="TE4LRQ125.eps" descr="id:2147492919;FounderCES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050208" y="2866476"/>
            <a:ext cx="6434765" cy="1159032"/>
          </a:xfrm>
          <a:prstGeom prst="rect">
            <a:avLst/>
          </a:prstGeom>
        </p:spPr>
      </p:pic>
      <p:pic>
        <p:nvPicPr>
          <p:cNvPr id="8" name="TE4LRQ126.eps" descr="id:2147492926;FounderCES"/>
          <p:cNvPicPr/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069559" y="3904938"/>
            <a:ext cx="6415414" cy="1179401"/>
          </a:xfrm>
          <a:prstGeom prst="rect">
            <a:avLst/>
          </a:prstGeom>
        </p:spPr>
      </p:pic>
      <p:sp>
        <p:nvSpPr>
          <p:cNvPr id="9" name="矩形 8"/>
          <p:cNvSpPr>
            <a:spLocks noChangeAspect="1"/>
          </p:cNvSpPr>
          <p:nvPr/>
        </p:nvSpPr>
        <p:spPr>
          <a:xfrm>
            <a:off x="381000" y="5078065"/>
            <a:ext cx="11430000" cy="1712520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A.They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are carrots.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endParaRPr lang="en-US" altLang="zh-CN" sz="28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B.How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many cows do you have?</a:t>
            </a:r>
            <a:endParaRPr lang="zh-CN" altLang="zh-CN" sz="28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C.I have 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sheep,ducks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and chickens.</a:t>
            </a:r>
            <a:endParaRPr lang="zh-CN" altLang="zh-CN" sz="28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8061459" y="1593783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800" dirty="0"/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2879859" y="2745906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  <p:sp>
        <p:nvSpPr>
          <p:cNvPr id="12" name="矩形 11"/>
          <p:cNvSpPr>
            <a:spLocks noChangeAspect="1"/>
          </p:cNvSpPr>
          <p:nvPr/>
        </p:nvSpPr>
        <p:spPr>
          <a:xfrm>
            <a:off x="7542475" y="3881311"/>
            <a:ext cx="444352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18196095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539034"/>
            <a:ext cx="11430000" cy="227267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描述我们为什么需要农场的句型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8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选择与句子内容相符的图片。</a:t>
            </a:r>
            <a:endParaRPr lang="zh-CN" altLang="zh-CN" sz="28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)(1)Cows are 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great.They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give us milk.</a:t>
            </a:r>
            <a:b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)(2)We need 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farms.A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lot of our food is from farms.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endParaRPr lang="zh-CN" altLang="zh-CN" sz="28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02701210"/>
              </p:ext>
            </p:extLst>
          </p:nvPr>
        </p:nvGraphicFramePr>
        <p:xfrm>
          <a:off x="397225" y="2886790"/>
          <a:ext cx="11397550" cy="19809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7" name="文档" r:id="rId3" imgW="4559020" imgH="792388" progId="Word.Document.12">
                  <p:embed/>
                </p:oleObj>
              </mc:Choice>
              <mc:Fallback>
                <p:oleObj name="文档" r:id="rId3" imgW="4559020" imgH="792388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97225" y="2886790"/>
                        <a:ext cx="11397550" cy="198097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矩形 9"/>
          <p:cNvSpPr>
            <a:spLocks noChangeAspect="1"/>
          </p:cNvSpPr>
          <p:nvPr/>
        </p:nvSpPr>
        <p:spPr>
          <a:xfrm>
            <a:off x="740633" y="1658894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740633" y="2178296"/>
            <a:ext cx="444352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18324553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688702"/>
            <a:ext cx="11430000" cy="449411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四、我学会了这些语法。</a:t>
            </a:r>
            <a:endParaRPr lang="zh-CN" altLang="zh-CN" sz="28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指示代词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these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those</a:t>
            </a:r>
            <a:endParaRPr lang="zh-CN" altLang="zh-CN" sz="28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—What are these?—They’re tomatoes.</a:t>
            </a:r>
            <a:endParaRPr lang="zh-CN" altLang="zh-CN" sz="28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—What are those?—They’re cows.</a:t>
            </a:r>
            <a:endParaRPr lang="zh-CN" altLang="zh-CN" sz="28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当我们想知道某些物品是什么时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通常用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“What are these/those?” 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句型来询问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意为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这些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那些是什么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?”,these 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通常指距离说话人较近的事物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those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通常指距离说话人较远的事物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可以用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“They’re...”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来回答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也可以直接用名词的复数形式回答。</a:t>
            </a:r>
            <a:endParaRPr lang="zh-CN" altLang="zh-CN" sz="28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15246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986713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3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新模板</Template>
  <TotalTime>316</TotalTime>
  <Words>265</Words>
  <Application>Microsoft Office PowerPoint</Application>
  <PresentationFormat>宽屏</PresentationFormat>
  <Paragraphs>41</Paragraphs>
  <Slides>9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3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23" baseType="lpstr">
      <vt:lpstr>NEU-BZ-S92</vt:lpstr>
      <vt:lpstr>方正书宋_GBK</vt:lpstr>
      <vt:lpstr>黑体</vt:lpstr>
      <vt:lpstr>华文琥珀</vt:lpstr>
      <vt:lpstr>隶书</vt:lpstr>
      <vt:lpstr>宋体</vt:lpstr>
      <vt:lpstr>微软雅黑</vt:lpstr>
      <vt:lpstr>Arial</vt:lpstr>
      <vt:lpstr>Calibri</vt:lpstr>
      <vt:lpstr>Times New Roman</vt:lpstr>
      <vt:lpstr>Office 主题</vt:lpstr>
      <vt:lpstr>专业教辅课件Q:251490010</vt:lpstr>
      <vt:lpstr>1_Office 主题</vt:lpstr>
      <vt:lpstr>Microsoft Word 文档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46</cp:revision>
  <dcterms:created xsi:type="dcterms:W3CDTF">2021-07-19T03:09:34Z</dcterms:created>
  <dcterms:modified xsi:type="dcterms:W3CDTF">2026-03-17T15:33:11Z</dcterms:modified>
</cp:coreProperties>
</file>