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13"/>
  </p:notesMasterIdLst>
  <p:sldIdLst>
    <p:sldId id="347" r:id="rId4"/>
    <p:sldId id="296" r:id="rId5"/>
    <p:sldId id="356" r:id="rId6"/>
    <p:sldId id="357" r:id="rId7"/>
    <p:sldId id="358" r:id="rId8"/>
    <p:sldId id="352" r:id="rId9"/>
    <p:sldId id="355" r:id="rId10"/>
    <p:sldId id="359" r:id="rId11"/>
    <p:sldId id="349"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9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9</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87148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theme" Target="../theme/theme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 id="2147483722"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跨学科综合实践</a:t>
            </a:r>
            <a:r>
              <a:rPr lang="zh-CN" altLang="en-US" sz="4656" b="1" dirty="0" smtClean="0">
                <a:solidFill>
                  <a:srgbClr val="D60093"/>
                </a:solidFill>
                <a:latin typeface="隶书" panose="02010509060101010101" pitchFamily="49" charset="-122"/>
                <a:ea typeface="隶书" panose="02010509060101010101" pitchFamily="49" charset="-122"/>
              </a:rPr>
              <a:t>二</a:t>
            </a:r>
            <a:endParaRPr lang="en-US" altLang="zh-CN" sz="4656" b="1" dirty="0" smtClean="0">
              <a:solidFill>
                <a:srgbClr val="D60093"/>
              </a:solidFill>
              <a:latin typeface="隶书" panose="02010509060101010101" pitchFamily="49" charset="-122"/>
              <a:ea typeface="隶书" panose="02010509060101010101" pitchFamily="49" charset="-122"/>
            </a:endParaRPr>
          </a:p>
          <a:p>
            <a:pPr algn="ctr" fontAlgn="base">
              <a:spcBef>
                <a:spcPct val="0"/>
              </a:spcBef>
              <a:spcAft>
                <a:spcPct val="0"/>
              </a:spcAft>
              <a:buFont typeface="Arial" panose="020B0604020202020204" pitchFamily="34" charset="0"/>
              <a:buNone/>
            </a:pPr>
            <a:r>
              <a:rPr lang="zh-CN" altLang="en-US" sz="4656" b="1" dirty="0" smtClean="0">
                <a:solidFill>
                  <a:srgbClr val="D60093"/>
                </a:solidFill>
                <a:latin typeface="隶书" panose="02010509060101010101" pitchFamily="49" charset="-122"/>
                <a:ea typeface="隶书" panose="02010509060101010101" pitchFamily="49" charset="-122"/>
              </a:rPr>
              <a:t>设计</a:t>
            </a:r>
            <a:r>
              <a:rPr lang="zh-CN" altLang="en-US" sz="4656" b="1" dirty="0">
                <a:solidFill>
                  <a:srgbClr val="D60093"/>
                </a:solidFill>
                <a:latin typeface="隶书" panose="02010509060101010101" pitchFamily="49" charset="-122"/>
                <a:ea typeface="隶书" panose="02010509060101010101" pitchFamily="49" charset="-122"/>
              </a:rPr>
              <a:t>并制作装置</a:t>
            </a:r>
            <a:r>
              <a:rPr lang="en-US" altLang="zh-CN" sz="4656" b="1" dirty="0">
                <a:solidFill>
                  <a:srgbClr val="D60093"/>
                </a:solidFill>
                <a:latin typeface="隶书" panose="02010509060101010101" pitchFamily="49" charset="-122"/>
                <a:ea typeface="隶书" panose="02010509060101010101" pitchFamily="49" charset="-122"/>
              </a:rPr>
              <a:t>,</a:t>
            </a:r>
            <a:r>
              <a:rPr lang="zh-CN" altLang="en-US" sz="4656" b="1" dirty="0">
                <a:solidFill>
                  <a:srgbClr val="D60093"/>
                </a:solidFill>
                <a:latin typeface="隶书" panose="02010509060101010101" pitchFamily="49" charset="-122"/>
                <a:ea typeface="隶书" panose="02010509060101010101" pitchFamily="49" charset="-122"/>
              </a:rPr>
              <a:t>饲养一种动物</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40469"/>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一、家蚕的介绍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家蚕是一种昆虫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蚕卵一般经过</a:t>
            </a:r>
            <a:r>
              <a:rPr lang="en-US" altLang="zh-CN" sz="2800" dirty="0">
                <a:solidFill>
                  <a:srgbClr val="000000"/>
                </a:solidFill>
                <a:latin typeface="Times New Roman" panose="02020603050405020304" pitchFamily="18" charset="0"/>
                <a:cs typeface="Times New Roman" panose="02020603050405020304" pitchFamily="18" charset="0"/>
              </a:rPr>
              <a:t>7~15</a:t>
            </a:r>
            <a:r>
              <a:rPr lang="zh-CN" altLang="zh-CN" sz="2800" dirty="0">
                <a:solidFill>
                  <a:srgbClr val="000000"/>
                </a:solidFill>
                <a:latin typeface="Times New Roman" panose="02020603050405020304" pitchFamily="18" charset="0"/>
                <a:cs typeface="Times New Roman" panose="02020603050405020304" pitchFamily="18" charset="0"/>
              </a:rPr>
              <a:t>天孵化出幼虫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幼虫以桑叶为食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一般经过</a:t>
            </a: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次蜕皮后开始吐丝结茧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进入蛹期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最后蛹羽化为成虫。因此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家蚕的发育过程分为四个阶段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卵、幼虫、蛹和成虫。在发育过程中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家蚕的幼体和成体的形态结构和生活习性差异很大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因此家蚕的发育过程为变态发育。</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07537"/>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二、家蚕结茧</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隔间</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的制作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将纸盒分为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饲养区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结茧区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饲养区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底层铺上干净的白纸</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放置新鲜的桑叶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结茧区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用硬纸板分隔出小隔间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模拟自然结茧的环境。在盒盖的中央开孔并覆盖纱布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保证纸盒的透气性。将盒口边缘粘贴一圈透明胶带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防止蚕宝宝爬出。在纸盒侧面设置透明观察窗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用保鲜膜或透明塑料片覆盖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便于观察家蚕的发育过程。</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72034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97428"/>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三、影响家蚕生长的因素及注意事项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影响因素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温度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控制在</a:t>
            </a:r>
            <a:r>
              <a:rPr lang="en-US" altLang="zh-CN" sz="2800" dirty="0">
                <a:solidFill>
                  <a:srgbClr val="000000"/>
                </a:solidFill>
                <a:latin typeface="Times New Roman" panose="02020603050405020304" pitchFamily="18" charset="0"/>
                <a:cs typeface="Times New Roman" panose="02020603050405020304" pitchFamily="18" charset="0"/>
              </a:rPr>
              <a:t>20~28 </a:t>
            </a:r>
            <a:r>
              <a:rPr lang="zh-CN" altLang="zh-CN" sz="2800" dirty="0">
                <a:solidFill>
                  <a:srgbClr val="000000"/>
                </a:solidFill>
                <a:latin typeface="NEU-BZ-S92" panose="02020503000000020003" pitchFamily="18" charset="-122"/>
                <a:cs typeface="宋体" panose="02010600030101010101" pitchFamily="2" charset="-122"/>
              </a:rPr>
              <a:t>℃</a:t>
            </a:r>
            <a:r>
              <a:rPr lang="zh-CN" altLang="zh-CN" sz="2800" dirty="0">
                <a:solidFill>
                  <a:srgbClr val="000000"/>
                </a:solidFill>
                <a:latin typeface="Times New Roman" panose="02020603050405020304" pitchFamily="18" charset="0"/>
                <a:cs typeface="Times New Roman" panose="02020603050405020304" pitchFamily="18" charset="0"/>
              </a:rPr>
              <a:t>范围内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低温条件下家蚕生长缓慢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高温会导致家蚕死亡。</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湿度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控制在</a:t>
            </a:r>
            <a:r>
              <a:rPr lang="en-US" altLang="zh-CN" sz="2800" dirty="0">
                <a:solidFill>
                  <a:srgbClr val="000000"/>
                </a:solidFill>
                <a:latin typeface="Times New Roman" panose="02020603050405020304" pitchFamily="18" charset="0"/>
                <a:cs typeface="Times New Roman" panose="02020603050405020304" pitchFamily="18" charset="0"/>
              </a:rPr>
              <a:t>65%~75%</a:t>
            </a:r>
            <a:r>
              <a:rPr lang="zh-CN" altLang="zh-CN" sz="2800" dirty="0">
                <a:solidFill>
                  <a:srgbClr val="000000"/>
                </a:solidFill>
                <a:latin typeface="Times New Roman" panose="02020603050405020304" pitchFamily="18" charset="0"/>
                <a:cs typeface="Times New Roman" panose="02020603050405020304" pitchFamily="18" charset="0"/>
              </a:rPr>
              <a:t>范围内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在过干的环境中家蚕蜕皮困难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过湿会导致家蚕霉变。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其他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饲喂新鲜、干净的桑叶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每天清理残叶、粪便等</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013568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54985"/>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注意事项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接触家蚕前应洗手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使用软毛刷转移家蚕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禁止用手直接捏取。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采摘的桑叶用清水冲洗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阴干表面水分后再喂食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桑叶放入冰箱保存时用湿布包裹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避免叶片脱水。</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家蚕停止进食后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及时将其转移到结茧区结茧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并保持环境安静、避光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震动会导致家蚕吐丝中断。</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1875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81167"/>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736455"/>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下图是某生物学兴趣小组的同学在饲养家蚕过程中拍摄的家蚕不同发育时期的照片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其发育过程排序正确的是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TS8QXR14.eps" descr="id:2147489130;FounderCES"/>
          <p:cNvPicPr/>
          <p:nvPr/>
        </p:nvPicPr>
        <p:blipFill rotWithShape="1">
          <a:blip r:embed="rId3">
            <a:clrChange>
              <a:clrFrom>
                <a:srgbClr val="FFFFFF"/>
              </a:clrFrom>
              <a:clrTo>
                <a:srgbClr val="FFFFFF">
                  <a:alpha val="0"/>
                </a:srgbClr>
              </a:clrTo>
            </a:clrChange>
          </a:blip>
          <a:srcRect l="12951" b="50635"/>
          <a:stretch/>
        </p:blipFill>
        <p:spPr>
          <a:xfrm>
            <a:off x="551262" y="1963666"/>
            <a:ext cx="4918842" cy="2133851"/>
          </a:xfrm>
          <a:prstGeom prst="rect">
            <a:avLst/>
          </a:prstGeom>
        </p:spPr>
      </p:pic>
      <p:sp>
        <p:nvSpPr>
          <p:cNvPr id="3" name="矩形 2"/>
          <p:cNvSpPr>
            <a:spLocks noChangeAspect="1"/>
          </p:cNvSpPr>
          <p:nvPr/>
        </p:nvSpPr>
        <p:spPr>
          <a:xfrm>
            <a:off x="381000" y="4023942"/>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NEU-BZ-S92" panose="02020503000000020003" pitchFamily="18" charset="-122"/>
                <a:cs typeface="宋体" panose="02010600030101010101" pitchFamily="2" charset="-122"/>
              </a:rPr>
              <a:t>③④①②</a:t>
            </a:r>
            <a:r>
              <a:rPr lang="en-US" altLang="zh-CN" sz="2800" dirty="0">
                <a:solidFill>
                  <a:srgbClr val="000000"/>
                </a:solidFill>
                <a:latin typeface="Times New Roman" panose="02020603050405020304" pitchFamily="18" charset="0"/>
                <a:cs typeface="Times New Roman" panose="02020603050405020304" pitchFamily="18" charset="0"/>
              </a:rPr>
              <a:t>	B.</a:t>
            </a:r>
            <a:r>
              <a:rPr lang="zh-CN" altLang="zh-CN" sz="2800" dirty="0">
                <a:solidFill>
                  <a:srgbClr val="000000"/>
                </a:solidFill>
                <a:latin typeface="NEU-BZ-S92" panose="02020503000000020003" pitchFamily="18" charset="-122"/>
                <a:cs typeface="宋体" panose="02010600030101010101" pitchFamily="2" charset="-122"/>
              </a:rPr>
              <a:t>③①②④</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NEU-BZ-S92" panose="02020503000000020003" pitchFamily="18" charset="-122"/>
                <a:cs typeface="宋体" panose="02010600030101010101" pitchFamily="2" charset="-122"/>
              </a:rPr>
              <a:t>③④②①</a:t>
            </a:r>
            <a:r>
              <a:rPr lang="en-US" altLang="zh-CN" sz="2800" dirty="0">
                <a:solidFill>
                  <a:srgbClr val="000000"/>
                </a:solidFill>
                <a:latin typeface="Times New Roman" panose="02020603050405020304" pitchFamily="18" charset="0"/>
                <a:cs typeface="Times New Roman" panose="02020603050405020304" pitchFamily="18" charset="0"/>
              </a:rPr>
              <a:t>	D.</a:t>
            </a:r>
            <a:r>
              <a:rPr lang="zh-CN" altLang="zh-CN" sz="2800" dirty="0">
                <a:solidFill>
                  <a:srgbClr val="000000"/>
                </a:solidFill>
                <a:latin typeface="NEU-BZ-S92" panose="02020503000000020003" pitchFamily="18" charset="-122"/>
                <a:cs typeface="宋体" panose="02010600030101010101" pitchFamily="2" charset="-122"/>
              </a:rPr>
              <a:t>③②①④</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8" name="TS8QXR14.eps" descr="id:2147489130;FounderCES"/>
          <p:cNvPicPr/>
          <p:nvPr/>
        </p:nvPicPr>
        <p:blipFill rotWithShape="1">
          <a:blip r:embed="rId3">
            <a:clrChange>
              <a:clrFrom>
                <a:srgbClr val="FFFFFF"/>
              </a:clrFrom>
              <a:clrTo>
                <a:srgbClr val="FFFFFF">
                  <a:alpha val="0"/>
                </a:srgbClr>
              </a:clrTo>
            </a:clrChange>
          </a:blip>
          <a:srcRect t="49111"/>
          <a:stretch/>
        </p:blipFill>
        <p:spPr>
          <a:xfrm>
            <a:off x="6059401" y="1897783"/>
            <a:ext cx="5650697" cy="2199734"/>
          </a:xfrm>
          <a:prstGeom prst="rect">
            <a:avLst/>
          </a:prstGeom>
        </p:spPr>
      </p:pic>
      <p:sp>
        <p:nvSpPr>
          <p:cNvPr id="9" name="矩形 8"/>
          <p:cNvSpPr>
            <a:spLocks noChangeAspect="1"/>
          </p:cNvSpPr>
          <p:nvPr/>
        </p:nvSpPr>
        <p:spPr>
          <a:xfrm>
            <a:off x="6536244" y="1293658"/>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A</a:t>
            </a:r>
            <a:endParaRPr lang="zh-CN" altLang="en-US" sz="2800" b="1" dirty="0">
              <a:solidFill>
                <a:srgbClr val="FF0000"/>
              </a:solidFill>
            </a:endParaRPr>
          </a:p>
        </p:txBody>
      </p:sp>
      <p:sp>
        <p:nvSpPr>
          <p:cNvPr id="4" name="矩形 3"/>
          <p:cNvSpPr>
            <a:spLocks noChangeAspect="1"/>
          </p:cNvSpPr>
          <p:nvPr/>
        </p:nvSpPr>
        <p:spPr>
          <a:xfrm>
            <a:off x="381000" y="5148319"/>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③</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是受精卵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是家蚕发育的起点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④</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是幼虫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以桑叶为食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多次蜕皮后开始吐丝结茧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进入蛹期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是幼虫向成虫过渡的阶段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不吃不动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是成虫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也就是蚕蛾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能进行交配、产卵。因此家蚕的发育过程排序为</a:t>
            </a:r>
            <a:r>
              <a:rPr lang="zh-CN" altLang="zh-CN" sz="2800" dirty="0">
                <a:solidFill>
                  <a:srgbClr val="000000"/>
                </a:solidFill>
                <a:latin typeface="NEU-BZ-S92" panose="02020503000000020003" pitchFamily="18" charset="-122"/>
                <a:cs typeface="宋体" panose="02010600030101010101" pitchFamily="2" charset="-122"/>
              </a:rPr>
              <a:t>③④①②</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606681"/>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专项训练</a:t>
              </a:r>
              <a:endParaRPr lang="zh-CN" altLang="en-US" sz="2800" dirty="0">
                <a:solidFill>
                  <a:srgbClr val="00B0F0"/>
                </a:solidFill>
              </a:endParaRPr>
            </a:p>
          </p:txBody>
        </p:sp>
      </p:grpSp>
      <p:sp>
        <p:nvSpPr>
          <p:cNvPr id="2" name="矩形 1"/>
          <p:cNvSpPr>
            <a:spLocks noChangeAspect="1"/>
          </p:cNvSpPr>
          <p:nvPr/>
        </p:nvSpPr>
        <p:spPr>
          <a:xfrm>
            <a:off x="381000" y="1301207"/>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早在几千年前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我国劳动人民就开始养蚕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生产蚕丝。为提高蚕丝的产量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应延长家蚕的哪个时期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成虫</a:t>
            </a:r>
            <a:r>
              <a:rPr lang="en-US"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	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受精卵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幼虫</a:t>
            </a:r>
            <a:r>
              <a:rPr lang="en-US"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	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蛹</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4423665" y="1876230"/>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3575419"/>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家蚕只有在幼虫末期才能吐丝</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为了提高蚕丝的产量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应延长幼虫时期。</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786872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492833"/>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在动物养殖实践活动中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小明养殖了家蚕。下列关于家蚕的生殖和发育的叙述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蚕茧指的是家蚕的蛹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家蚕的发育过程不属于变态发育</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家蚕在幼虫期才能吐丝</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家蚕发育过程中有蜕皮现象</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3330589" y="1077445"/>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4" name="矩形 3"/>
          <p:cNvSpPr>
            <a:spLocks noChangeAspect="1"/>
          </p:cNvSpPr>
          <p:nvPr/>
        </p:nvSpPr>
        <p:spPr>
          <a:xfrm>
            <a:off x="381000" y="3897862"/>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家蚕的生殖和发育过程经过受精卵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成虫四个时期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这样的发育过程称为变态发育。</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2916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300</TotalTime>
  <Words>629</Words>
  <Application>Microsoft Office PowerPoint</Application>
  <PresentationFormat>宽屏</PresentationFormat>
  <Paragraphs>37</Paragraphs>
  <Slides>9</Slides>
  <Notes>1</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9</vt:i4>
      </vt:variant>
    </vt:vector>
  </HeadingPairs>
  <TitlesOfParts>
    <vt:vector size="21" baseType="lpstr">
      <vt:lpstr>NEU-BZ-S92</vt:lpstr>
      <vt:lpstr>黑体</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44</cp:revision>
  <dcterms:created xsi:type="dcterms:W3CDTF">2021-07-19T03:09:34Z</dcterms:created>
  <dcterms:modified xsi:type="dcterms:W3CDTF">2026-03-16T07:40:51Z</dcterms:modified>
</cp:coreProperties>
</file>