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37"/>
  </p:notesMasterIdLst>
  <p:sldIdLst>
    <p:sldId id="347" r:id="rId4"/>
    <p:sldId id="350" r:id="rId5"/>
    <p:sldId id="296" r:id="rId6"/>
    <p:sldId id="351" r:id="rId7"/>
    <p:sldId id="352" r:id="rId8"/>
    <p:sldId id="377" r:id="rId9"/>
    <p:sldId id="353" r:id="rId10"/>
    <p:sldId id="354" r:id="rId11"/>
    <p:sldId id="355" r:id="rId12"/>
    <p:sldId id="356" r:id="rId13"/>
    <p:sldId id="378" r:id="rId14"/>
    <p:sldId id="357" r:id="rId15"/>
    <p:sldId id="358" r:id="rId16"/>
    <p:sldId id="359" r:id="rId17"/>
    <p:sldId id="360" r:id="rId18"/>
    <p:sldId id="361" r:id="rId19"/>
    <p:sldId id="362" r:id="rId20"/>
    <p:sldId id="363" r:id="rId21"/>
    <p:sldId id="364" r:id="rId22"/>
    <p:sldId id="366" r:id="rId23"/>
    <p:sldId id="367" r:id="rId24"/>
    <p:sldId id="368" r:id="rId25"/>
    <p:sldId id="345" r:id="rId26"/>
    <p:sldId id="365" r:id="rId27"/>
    <p:sldId id="369" r:id="rId28"/>
    <p:sldId id="372" r:id="rId29"/>
    <p:sldId id="373" r:id="rId30"/>
    <p:sldId id="374" r:id="rId31"/>
    <p:sldId id="370" r:id="rId32"/>
    <p:sldId id="371" r:id="rId33"/>
    <p:sldId id="375" r:id="rId34"/>
    <p:sldId id="376" r:id="rId35"/>
    <p:sldId id="349"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96"/>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33</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8995340" y="3201393"/>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951813" y="2697179"/>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902347" y="5046316"/>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微专题</a:t>
            </a:r>
            <a:r>
              <a:rPr lang="zh-CN" altLang="en-US" sz="4656" b="1" dirty="0" smtClean="0">
                <a:solidFill>
                  <a:srgbClr val="D60093"/>
                </a:solidFill>
                <a:latin typeface="隶书" panose="02010509060101010101" pitchFamily="49" charset="-122"/>
                <a:ea typeface="隶书" panose="02010509060101010101" pitchFamily="49" charset="-122"/>
              </a:rPr>
              <a:t>三</a:t>
            </a:r>
            <a:endParaRPr lang="en-US" altLang="zh-CN" sz="4656" b="1" dirty="0" smtClean="0">
              <a:solidFill>
                <a:srgbClr val="D60093"/>
              </a:solidFill>
              <a:latin typeface="隶书" panose="02010509060101010101" pitchFamily="49" charset="-122"/>
              <a:ea typeface="隶书" panose="02010509060101010101" pitchFamily="49" charset="-122"/>
            </a:endParaRPr>
          </a:p>
          <a:p>
            <a:pPr algn="ctr" fontAlgn="base">
              <a:spcBef>
                <a:spcPct val="0"/>
              </a:spcBef>
              <a:spcAft>
                <a:spcPct val="0"/>
              </a:spcAft>
              <a:buFont typeface="Arial" panose="020B0604020202020204" pitchFamily="34" charset="0"/>
              <a:buNone/>
            </a:pPr>
            <a:r>
              <a:rPr lang="zh-CN" altLang="en-US" sz="4656" b="1" dirty="0" smtClean="0">
                <a:solidFill>
                  <a:srgbClr val="D60093"/>
                </a:solidFill>
                <a:latin typeface="隶书" panose="02010509060101010101" pitchFamily="49" charset="-122"/>
                <a:ea typeface="隶书" panose="02010509060101010101" pitchFamily="49" charset="-122"/>
              </a:rPr>
              <a:t>生物</a:t>
            </a:r>
            <a:r>
              <a:rPr lang="zh-CN" altLang="en-US" sz="4656" b="1" dirty="0">
                <a:solidFill>
                  <a:srgbClr val="D60093"/>
                </a:solidFill>
                <a:latin typeface="隶书" panose="02010509060101010101" pitchFamily="49" charset="-122"/>
                <a:ea typeface="隶书" panose="02010509060101010101" pitchFamily="49" charset="-122"/>
              </a:rPr>
              <a:t>的进化与生物多样性及其保护</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51262" y="406986"/>
            <a:ext cx="1922148" cy="628957"/>
            <a:chOff x="1483204" y="2104455"/>
            <a:chExt cx="1922148" cy="628957"/>
          </a:xfrm>
        </p:grpSpPr>
        <p:pic>
          <p:nvPicPr>
            <p:cNvPr id="5"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6" name="矩形 5"/>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1101512"/>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下图是生物进化树示意图的一段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简要表示了几种生物之间的亲缘关系。据此我们可以推测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①</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四种生物共同的祖先是</a:t>
            </a:r>
            <a:r>
              <a:rPr lang="en-US" altLang="zh-CN" sz="2800" dirty="0">
                <a:solidFill>
                  <a:srgbClr val="000000"/>
                </a:solidFill>
                <a:latin typeface="Times New Roman" panose="02020603050405020304" pitchFamily="18" charset="0"/>
                <a:cs typeface="Times New Roman" panose="02020603050405020304" pitchFamily="18" charset="0"/>
              </a:rPr>
              <a:t>e</a:t>
            </a:r>
            <a:r>
              <a:rPr lang="zh-CN" altLang="zh-CN" sz="2800" dirty="0">
                <a:solidFill>
                  <a:srgbClr val="000000"/>
                </a:solidFill>
                <a:latin typeface="Times New Roman" panose="02020603050405020304" pitchFamily="18" charset="0"/>
                <a:cs typeface="Times New Roman" panose="02020603050405020304" pitchFamily="18" charset="0"/>
              </a:rPr>
              <a:t>　</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NEU-BZ-S92" panose="02020503000000020003" pitchFamily="18" charset="-122"/>
                <a:cs typeface="宋体" panose="02010600030101010101" pitchFamily="2" charset="-122"/>
              </a:rPr>
              <a:t>②</a:t>
            </a:r>
            <a:r>
              <a:rPr lang="zh-CN" altLang="zh-CN" sz="2800" dirty="0">
                <a:solidFill>
                  <a:srgbClr val="000000"/>
                </a:solidFill>
                <a:latin typeface="Times New Roman" panose="02020603050405020304" pitchFamily="18" charset="0"/>
                <a:cs typeface="Times New Roman" panose="02020603050405020304" pitchFamily="18" charset="0"/>
              </a:rPr>
              <a:t>在地层中出现最早的生物是</a:t>
            </a:r>
            <a:r>
              <a:rPr lang="en-US" altLang="zh-CN" sz="2800" dirty="0">
                <a:solidFill>
                  <a:srgbClr val="000000"/>
                </a:solidFill>
                <a:latin typeface="Times New Roman" panose="02020603050405020304" pitchFamily="18" charset="0"/>
                <a:cs typeface="Times New Roman" panose="02020603050405020304" pitchFamily="18" charset="0"/>
              </a:rPr>
              <a:t>f</a:t>
            </a:r>
            <a:r>
              <a:rPr lang="zh-CN" altLang="zh-CN" sz="2800" dirty="0">
                <a:solidFill>
                  <a:srgbClr val="000000"/>
                </a:solidFill>
                <a:latin typeface="Times New Roman" panose="02020603050405020304" pitchFamily="18" charset="0"/>
                <a:cs typeface="Times New Roman" panose="02020603050405020304" pitchFamily="18" charset="0"/>
              </a:rPr>
              <a:t>　</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NEU-BZ-S92" panose="02020503000000020003" pitchFamily="18" charset="-122"/>
                <a:cs typeface="宋体" panose="02010600030101010101" pitchFamily="2" charset="-122"/>
              </a:rPr>
              <a:t>③</a:t>
            </a:r>
            <a:r>
              <a:rPr lang="zh-CN" altLang="zh-CN" sz="2800" dirty="0">
                <a:solidFill>
                  <a:srgbClr val="000000"/>
                </a:solidFill>
                <a:latin typeface="Times New Roman" panose="02020603050405020304" pitchFamily="18" charset="0"/>
                <a:cs typeface="Times New Roman" panose="02020603050405020304" pitchFamily="18" charset="0"/>
              </a:rPr>
              <a:t>较</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和</a:t>
            </a:r>
            <a:r>
              <a:rPr lang="en-US" altLang="zh-CN" sz="2800" dirty="0">
                <a:solidFill>
                  <a:srgbClr val="000000"/>
                </a:solidFill>
                <a:latin typeface="Times New Roman" panose="02020603050405020304" pitchFamily="18" charset="0"/>
                <a:cs typeface="Times New Roman" panose="02020603050405020304" pitchFamily="18" charset="0"/>
              </a:rPr>
              <a:t>e</a:t>
            </a:r>
            <a:r>
              <a:rPr lang="zh-CN" altLang="zh-CN" sz="2800" dirty="0">
                <a:solidFill>
                  <a:srgbClr val="000000"/>
                </a:solidFill>
                <a:latin typeface="Times New Roman" panose="02020603050405020304" pitchFamily="18" charset="0"/>
                <a:cs typeface="Times New Roman" panose="02020603050405020304" pitchFamily="18" charset="0"/>
              </a:rPr>
              <a:t>而言</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的亲缘关系更近　</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NEU-BZ-S92" panose="02020503000000020003" pitchFamily="18" charset="-122"/>
                <a:cs typeface="宋体" panose="02010600030101010101" pitchFamily="2" charset="-122"/>
              </a:rPr>
              <a:t>④</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一定比</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结构复杂</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NEU-BZ-S92" panose="02020503000000020003" pitchFamily="18" charset="-122"/>
                <a:cs typeface="宋体" panose="02010600030101010101" pitchFamily="2" charset="-122"/>
              </a:rPr>
              <a:t>①</a:t>
            </a:r>
            <a:r>
              <a:rPr lang="zh-CN" altLang="zh-CN" sz="2800" dirty="0" smtClean="0">
                <a:solidFill>
                  <a:srgbClr val="000000"/>
                </a:solidFill>
                <a:latin typeface="NEU-BZ-S92" panose="02020503000000020003" pitchFamily="18" charset="-122"/>
                <a:cs typeface="宋体" panose="02010600030101010101" pitchFamily="2" charset="-122"/>
              </a:rPr>
              <a:t>②</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NEU-BZ-S92" panose="02020503000000020003" pitchFamily="18" charset="-122"/>
                <a:cs typeface="宋体" panose="02010600030101010101" pitchFamily="2" charset="-122"/>
              </a:rPr>
              <a:t>②③</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NEU-BZ-S92" panose="02020503000000020003" pitchFamily="18" charset="-122"/>
                <a:cs typeface="宋体" panose="02010600030101010101" pitchFamily="2" charset="-122"/>
              </a:rPr>
              <a:t>③</a:t>
            </a:r>
            <a:r>
              <a:rPr lang="zh-CN" altLang="zh-CN" sz="2800" dirty="0" smtClean="0">
                <a:solidFill>
                  <a:srgbClr val="000000"/>
                </a:solidFill>
                <a:latin typeface="NEU-BZ-S92" panose="02020503000000020003" pitchFamily="18" charset="-122"/>
                <a:cs typeface="宋体" panose="02010600030101010101" pitchFamily="2" charset="-122"/>
              </a:rPr>
              <a:t>④</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NEU-BZ-S92" panose="02020503000000020003" pitchFamily="18" charset="-122"/>
                <a:cs typeface="宋体" panose="02010600030101010101" pitchFamily="2" charset="-122"/>
              </a:rPr>
              <a:t>①④</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8" name="CS8QXR29.eps" descr="id:2147491243;FounderCES"/>
          <p:cNvPicPr/>
          <p:nvPr/>
        </p:nvPicPr>
        <p:blipFill>
          <a:blip r:embed="rId3">
            <a:clrChange>
              <a:clrFrom>
                <a:srgbClr val="FFFFFF"/>
              </a:clrFrom>
              <a:clrTo>
                <a:srgbClr val="FFFFFF">
                  <a:alpha val="0"/>
                </a:srgbClr>
              </a:clrTo>
            </a:clrChange>
          </a:blip>
          <a:stretch>
            <a:fillRect/>
          </a:stretch>
        </p:blipFill>
        <p:spPr>
          <a:xfrm>
            <a:off x="7042346" y="2221715"/>
            <a:ext cx="3877902" cy="2803696"/>
          </a:xfrm>
          <a:prstGeom prst="rect">
            <a:avLst/>
          </a:prstGeom>
        </p:spPr>
      </p:pic>
      <p:sp>
        <p:nvSpPr>
          <p:cNvPr id="7" name="矩形 6"/>
          <p:cNvSpPr>
            <a:spLocks noChangeAspect="1"/>
          </p:cNvSpPr>
          <p:nvPr/>
        </p:nvSpPr>
        <p:spPr>
          <a:xfrm>
            <a:off x="3606752" y="1670142"/>
            <a:ext cx="423514"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Tree>
    <p:extLst>
      <p:ext uri="{BB962C8B-B14F-4D97-AF65-F5344CB8AC3E}">
        <p14:creationId xmlns:p14="http://schemas.microsoft.com/office/powerpoint/2010/main" val="9256724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567994"/>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四种生物的起源是</a:t>
            </a:r>
            <a:r>
              <a:rPr lang="en-US" altLang="zh-CN" sz="2800" dirty="0">
                <a:solidFill>
                  <a:srgbClr val="000000"/>
                </a:solidFill>
                <a:latin typeface="Times New Roman" panose="02020603050405020304" pitchFamily="18" charset="0"/>
                <a:cs typeface="Times New Roman" panose="02020603050405020304" pitchFamily="18" charset="0"/>
              </a:rPr>
              <a:t>f,</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800" dirty="0">
                <a:solidFill>
                  <a:srgbClr val="000000"/>
                </a:solidFill>
                <a:latin typeface="Times New Roman" panose="02020603050405020304" pitchFamily="18" charset="0"/>
                <a:cs typeface="Times New Roman" panose="02020603050405020304" pitchFamily="18" charset="0"/>
              </a:rPr>
              <a:t>f</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是四种生物共同的祖先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NEU-BZ-S92" panose="02020503000000020003" pitchFamily="18" charset="-122"/>
                <a:cs typeface="宋体" panose="02010600030101010101" pitchFamily="2" charset="-122"/>
              </a:rPr>
              <a:t>①</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从进化树来看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越靠近树的下端生物结构越简单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越靠近树尖生物结构越复杂。由题图可知</a:t>
            </a:r>
            <a:r>
              <a:rPr lang="en-US" altLang="zh-CN" sz="2800" dirty="0" err="1">
                <a:solidFill>
                  <a:srgbClr val="000000"/>
                </a:solidFill>
                <a:latin typeface="Times New Roman" panose="02020603050405020304" pitchFamily="18" charset="0"/>
                <a:cs typeface="Times New Roman" panose="02020603050405020304" pitchFamily="18" charset="0"/>
              </a:rPr>
              <a:t>f→b→a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800" dirty="0" err="1">
                <a:solidFill>
                  <a:srgbClr val="000000"/>
                </a:solidFill>
                <a:latin typeface="Times New Roman" panose="02020603050405020304" pitchFamily="18" charset="0"/>
                <a:cs typeface="Times New Roman" panose="02020603050405020304" pitchFamily="18" charset="0"/>
              </a:rPr>
              <a:t>f→e→d→c</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的进化历程短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因此可推测</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结构复杂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NEU-BZ-S92" panose="02020503000000020003" pitchFamily="18" charset="-122"/>
                <a:cs typeface="宋体" panose="02010600030101010101" pitchFamily="2" charset="-122"/>
              </a:rPr>
              <a:t>④</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576176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1262" y="735726"/>
            <a:ext cx="1922148" cy="628957"/>
            <a:chOff x="1483204" y="2104455"/>
            <a:chExt cx="1922148" cy="628957"/>
          </a:xfrm>
        </p:grpSpPr>
        <p:pic>
          <p:nvPicPr>
            <p:cNvPr id="8"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9" name="矩形 8"/>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en-US" sz="2800" dirty="0">
                <a:solidFill>
                  <a:srgbClr val="00B0F0"/>
                </a:solidFill>
              </a:endParaRPr>
            </a:p>
          </p:txBody>
        </p:sp>
      </p:grpSp>
      <p:sp>
        <p:nvSpPr>
          <p:cNvPr id="2" name="矩形 1"/>
          <p:cNvSpPr>
            <a:spLocks noChangeAspect="1"/>
          </p:cNvSpPr>
          <p:nvPr/>
        </p:nvSpPr>
        <p:spPr>
          <a:xfrm>
            <a:off x="381000" y="1430252"/>
            <a:ext cx="11430000" cy="177279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下列哪种动物是由水生生活环境到陆生生活环境过渡的类群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smtClean="0">
                <a:solidFill>
                  <a:srgbClr val="000000"/>
                </a:solidFill>
                <a:latin typeface="Times New Roman" panose="02020603050405020304" pitchFamily="18" charset="0"/>
                <a:cs typeface="Times New Roman" panose="02020603050405020304" pitchFamily="18" charset="0"/>
              </a:rPr>
              <a:t>扁形动物</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两栖动物</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smtClean="0">
                <a:solidFill>
                  <a:srgbClr val="000000"/>
                </a:solidFill>
                <a:latin typeface="Times New Roman" panose="02020603050405020304" pitchFamily="18" charset="0"/>
                <a:cs typeface="Times New Roman" panose="02020603050405020304" pitchFamily="18" charset="0"/>
              </a:rPr>
              <a:t>鱼类</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爬行动物</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10427966" y="1451272"/>
            <a:ext cx="423514"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
        <p:nvSpPr>
          <p:cNvPr id="3" name="矩形 2"/>
          <p:cNvSpPr>
            <a:spLocks noChangeAspect="1"/>
          </p:cNvSpPr>
          <p:nvPr/>
        </p:nvSpPr>
        <p:spPr>
          <a:xfrm>
            <a:off x="381000" y="3234575"/>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两栖动物的幼体在水中生活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成体既能在水中生活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也能在陆地上生活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两栖动物的繁殖和幼体发育还离不开水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是脊椎动物进化史上由水生向陆生的过渡类型。</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651554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004137"/>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下图表示几个植物类群的进化关系。下列叙述错误的是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最先出现的植物类群是甲</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乙和丙都是由甲进化来的</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戊一定是陆生的</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丁的结构比丙的复杂</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10" name="CS8QXR30.eps" descr="id:2147491257;FounderCES"/>
          <p:cNvPicPr/>
          <p:nvPr/>
        </p:nvPicPr>
        <p:blipFill>
          <a:blip r:embed="rId2">
            <a:clrChange>
              <a:clrFrom>
                <a:srgbClr val="FFFFFF"/>
              </a:clrFrom>
              <a:clrTo>
                <a:srgbClr val="FFFFFF">
                  <a:alpha val="0"/>
                </a:srgbClr>
              </a:clrTo>
            </a:clrChange>
          </a:blip>
          <a:stretch>
            <a:fillRect/>
          </a:stretch>
        </p:blipFill>
        <p:spPr>
          <a:xfrm>
            <a:off x="5799181" y="1655370"/>
            <a:ext cx="4049012" cy="2183133"/>
          </a:xfrm>
          <a:prstGeom prst="rect">
            <a:avLst/>
          </a:prstGeom>
        </p:spPr>
      </p:pic>
      <p:sp>
        <p:nvSpPr>
          <p:cNvPr id="4" name="矩形 3"/>
          <p:cNvSpPr>
            <a:spLocks noChangeAspect="1"/>
          </p:cNvSpPr>
          <p:nvPr/>
        </p:nvSpPr>
        <p:spPr>
          <a:xfrm>
            <a:off x="9545097" y="1043457"/>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2" name="矩形 1"/>
          <p:cNvSpPr>
            <a:spLocks noChangeAspect="1"/>
          </p:cNvSpPr>
          <p:nvPr/>
        </p:nvSpPr>
        <p:spPr>
          <a:xfrm>
            <a:off x="381000" y="3895984"/>
            <a:ext cx="9679253" cy="593752"/>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进化关系图并不能直接证明戊一定是陆生的</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1734700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93940"/>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三、生物进化的原因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自然选择学说</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5" name="CS8QXR31.eps" descr="id:2147491264;FounderCES"/>
          <p:cNvPicPr/>
          <p:nvPr/>
        </p:nvPicPr>
        <p:blipFill>
          <a:blip r:embed="rId2">
            <a:clrChange>
              <a:clrFrom>
                <a:srgbClr val="FFFFFF"/>
              </a:clrFrom>
              <a:clrTo>
                <a:srgbClr val="FFFFFF">
                  <a:alpha val="0"/>
                </a:srgbClr>
              </a:clrTo>
            </a:clrChange>
          </a:blip>
          <a:stretch>
            <a:fillRect/>
          </a:stretch>
        </p:blipFill>
        <p:spPr>
          <a:xfrm>
            <a:off x="1943198" y="1547846"/>
            <a:ext cx="8472553" cy="2760720"/>
          </a:xfrm>
          <a:prstGeom prst="rect">
            <a:avLst/>
          </a:prstGeom>
        </p:spPr>
      </p:pic>
      <p:sp>
        <p:nvSpPr>
          <p:cNvPr id="4" name="矩形 3"/>
          <p:cNvSpPr>
            <a:spLocks noChangeAspect="1"/>
          </p:cNvSpPr>
          <p:nvPr/>
        </p:nvSpPr>
        <p:spPr>
          <a:xfrm>
            <a:off x="381000" y="4436720"/>
            <a:ext cx="11430000" cy="59375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变异是不定向的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自然选择是定向的。自然选择决定着生物进化的方向。</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1574507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51262" y="428007"/>
            <a:ext cx="1922148" cy="628957"/>
            <a:chOff x="1483204" y="2104455"/>
            <a:chExt cx="1922148" cy="628957"/>
          </a:xfrm>
        </p:grpSpPr>
        <p:pic>
          <p:nvPicPr>
            <p:cNvPr id="5"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6" name="矩形 5"/>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1122533"/>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下列关于达尔文自然选择学说的叙述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错误的是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自然界中大多数生物有过度繁殖现象</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生物为争夺有限的生存条件会进行斗争</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生物为适应环境会主动产生有利变异</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具有有利变异的个体容易生存并繁殖后代</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7947525" y="1133043"/>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3" name="矩形 2"/>
          <p:cNvSpPr>
            <a:spLocks noChangeAspect="1"/>
          </p:cNvSpPr>
          <p:nvPr/>
        </p:nvSpPr>
        <p:spPr>
          <a:xfrm>
            <a:off x="381000" y="3977919"/>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生物适应环境是自然环境对生物的变异进行自然选择的结果</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不是生物为适应环境主动产生有利变异。</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9395807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1262" y="136634"/>
            <a:ext cx="1922148" cy="628957"/>
            <a:chOff x="1483204" y="2104455"/>
            <a:chExt cx="1922148" cy="628957"/>
          </a:xfrm>
        </p:grpSpPr>
        <p:pic>
          <p:nvPicPr>
            <p:cNvPr id="8"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9" name="矩形 8"/>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en-US" sz="2800" dirty="0">
                <a:solidFill>
                  <a:srgbClr val="00B0F0"/>
                </a:solidFill>
              </a:endParaRPr>
            </a:p>
          </p:txBody>
        </p:sp>
      </p:grpSp>
      <p:sp>
        <p:nvSpPr>
          <p:cNvPr id="2" name="矩形 1"/>
          <p:cNvSpPr>
            <a:spLocks noChangeAspect="1"/>
          </p:cNvSpPr>
          <p:nvPr/>
        </p:nvSpPr>
        <p:spPr>
          <a:xfrm>
            <a:off x="381000" y="786611"/>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有人把原产丹麦和德国的三叶草移到瑞典南部栽培。瑞典的气候比较寒冷</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最初三叶草茎叶的产量很低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但若干年后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产量显著提高。以下解释中错误的是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不耐寒的个体被淘汰</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耐寒的个体得以生存繁衍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三叶草为了适应环境产生了变异</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该现象是自然选择的结果</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2504940" y="1921318"/>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3" name="矩形 2"/>
          <p:cNvSpPr>
            <a:spLocks noChangeAspect="1"/>
          </p:cNvSpPr>
          <p:nvPr/>
        </p:nvSpPr>
        <p:spPr>
          <a:xfrm>
            <a:off x="381000" y="4762303"/>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生物的变异是不定向的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三叶草的变异类型包括耐寒和不耐寒两种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环境压力通过自然选择保留适应性变异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而不是生物主动产生特定变异</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207426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97329"/>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老虎的进化过程说明生物进化是一个漫长的过程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其进化的结果是</a:t>
            </a:r>
            <a:r>
              <a:rPr lang="zh-CN" altLang="zh-CN" sz="2800" dirty="0" smtClean="0">
                <a:solidFill>
                  <a:srgbClr val="000000"/>
                </a:solidFill>
                <a:latin typeface="Times New Roman" panose="02020603050405020304" pitchFamily="18" charset="0"/>
                <a:cs typeface="Times New Roman" panose="02020603050405020304" pitchFamily="18" charset="0"/>
              </a:rPr>
              <a:t>生物</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运动能力增强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取食与避敌能力增强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种族延续能力增强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适应复杂多变环境的能力增强</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11039340" y="1595497"/>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Tree>
    <p:extLst>
      <p:ext uri="{BB962C8B-B14F-4D97-AF65-F5344CB8AC3E}">
        <p14:creationId xmlns:p14="http://schemas.microsoft.com/office/powerpoint/2010/main" val="34307077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44475"/>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同一株水毛茛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浸在水中的叶呈丝状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能减轻水流的冲击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裸露在空气中的叶呈扁平状。下列相关叙述错误的是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水毛茛叶片的形态体现了生物对环境的适应</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水毛茛叶片的性状是由基因和环境共同作用的结果</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水毛茛为了适应水生环境产生了这样的变异</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同一株水毛茛叶形态的差异是长期自然选择的结果</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6393767" y="1753153"/>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Tree>
    <p:extLst>
      <p:ext uri="{BB962C8B-B14F-4D97-AF65-F5344CB8AC3E}">
        <p14:creationId xmlns:p14="http://schemas.microsoft.com/office/powerpoint/2010/main" val="24341867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206329"/>
            <a:ext cx="2797561"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四、人类的</a:t>
            </a:r>
            <a:r>
              <a:rPr lang="zh-CN" altLang="zh-CN" sz="2800"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起源</a:t>
            </a:r>
            <a:r>
              <a:rPr lang="en-US" altLang="zh-CN" sz="2800"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4" name="CS8QXR32.eps" descr="id:2147491285;FounderCES"/>
          <p:cNvPicPr/>
          <p:nvPr/>
        </p:nvPicPr>
        <p:blipFill>
          <a:blip r:embed="rId2">
            <a:clrChange>
              <a:clrFrom>
                <a:srgbClr val="FFFFFF"/>
              </a:clrFrom>
              <a:clrTo>
                <a:srgbClr val="FFFFFF">
                  <a:alpha val="0"/>
                </a:srgbClr>
              </a:clrTo>
            </a:clrChange>
          </a:blip>
          <a:stretch>
            <a:fillRect/>
          </a:stretch>
        </p:blipFill>
        <p:spPr>
          <a:xfrm>
            <a:off x="1933563" y="1858815"/>
            <a:ext cx="8293002" cy="2083770"/>
          </a:xfrm>
          <a:prstGeom prst="rect">
            <a:avLst/>
          </a:prstGeom>
        </p:spPr>
      </p:pic>
    </p:spTree>
    <p:extLst>
      <p:ext uri="{BB962C8B-B14F-4D97-AF65-F5344CB8AC3E}">
        <p14:creationId xmlns:p14="http://schemas.microsoft.com/office/powerpoint/2010/main" val="41033031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2606817" y="2475563"/>
            <a:ext cx="6434079"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solidFill>
                  <a:prstClr val="white"/>
                </a:solidFill>
                <a:latin typeface="华文隶书" panose="02010800040101010101" pitchFamily="2" charset="-122"/>
                <a:ea typeface="华文隶书" panose="02010800040101010101" pitchFamily="2" charset="-122"/>
              </a:rPr>
              <a:t>专题一  生物的进化</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2606817" y="3709115"/>
            <a:ext cx="6434079"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solidFill>
                  <a:prstClr val="white"/>
                </a:solidFill>
                <a:latin typeface="华文隶书" panose="02010800040101010101" pitchFamily="2" charset="-122"/>
                <a:ea typeface="华文隶书" panose="02010800040101010101" pitchFamily="2" charset="-122"/>
              </a:rPr>
              <a:t>专题二  生物多样性及其保护</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51262" y="154739"/>
            <a:ext cx="1922148" cy="628957"/>
            <a:chOff x="1483204" y="2104455"/>
            <a:chExt cx="1922148" cy="628957"/>
          </a:xfrm>
        </p:grpSpPr>
        <p:pic>
          <p:nvPicPr>
            <p:cNvPr id="5"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6" name="矩形 5"/>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849265"/>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关于人类的进化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下列叙述正确的是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现代类人猿和人类的分化与环境无关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语言是人与动物的唯一本质区别</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能否直立行走是人猿分界的重要标准</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人类起源于类人猿</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6173051" y="870285"/>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3" name="矩形 2"/>
          <p:cNvSpPr>
            <a:spLocks noChangeAspect="1"/>
          </p:cNvSpPr>
          <p:nvPr/>
        </p:nvSpPr>
        <p:spPr>
          <a:xfrm>
            <a:off x="381000" y="3683631"/>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现代类人猿和人类的分化是由于环境变化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科学家认为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由于森林大量消失</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一部分古猿不得不下地生活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经过自然选择一代一代地向直立行走的方向发展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最终进化为人类</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项错误。语言是人与动物的最本质区别之一</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项错误。人类和类人猿的亲缘关系最近</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它们的共同祖先是古猿</a:t>
            </a: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641616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1262" y="725215"/>
            <a:ext cx="1922148" cy="628957"/>
            <a:chOff x="1483204" y="2104455"/>
            <a:chExt cx="1922148" cy="628957"/>
          </a:xfrm>
        </p:grpSpPr>
        <p:pic>
          <p:nvPicPr>
            <p:cNvPr id="8"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9" name="矩形 8"/>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en-US" sz="2800" dirty="0">
                <a:solidFill>
                  <a:srgbClr val="00B0F0"/>
                </a:solidFill>
              </a:endParaRPr>
            </a:p>
          </p:txBody>
        </p:sp>
      </p:grpSp>
      <p:sp>
        <p:nvSpPr>
          <p:cNvPr id="2" name="矩形 1"/>
          <p:cNvSpPr>
            <a:spLocks noChangeAspect="1"/>
          </p:cNvSpPr>
          <p:nvPr/>
        </p:nvSpPr>
        <p:spPr>
          <a:xfrm>
            <a:off x="381000" y="1375192"/>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与类人猿相比</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下列不属于人类特有特征的是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有复杂的语言　　</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使用工具</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直立行走</a:t>
            </a:r>
            <a:r>
              <a:rPr lang="en-US"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	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大脑发达</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7833686" y="1385702"/>
            <a:ext cx="423514"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
        <p:nvSpPr>
          <p:cNvPr id="3" name="矩形 2"/>
          <p:cNvSpPr>
            <a:spLocks noChangeAspect="1"/>
          </p:cNvSpPr>
          <p:nvPr/>
        </p:nvSpPr>
        <p:spPr>
          <a:xfrm>
            <a:off x="381000" y="3114212"/>
            <a:ext cx="11430000" cy="59375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有的类人猿也会使用简单的工具</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如黑猩猩用树枝取食蚂蚁。</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341694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20056"/>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在人类的起源与发展过程中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直立行走对人类进化的主要意义是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后肢更发达强壮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脑容量越来越小</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视觉更灵敏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能快速逃避敌害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前肢解放出来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开始使用和制造工具</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攀缘更灵活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适于森林生活</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a:spLocks noChangeAspect="1"/>
          </p:cNvSpPr>
          <p:nvPr/>
        </p:nvSpPr>
        <p:spPr>
          <a:xfrm>
            <a:off x="10724031" y="941076"/>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4" name="矩形 3"/>
          <p:cNvSpPr>
            <a:spLocks noChangeAspect="1"/>
          </p:cNvSpPr>
          <p:nvPr/>
        </p:nvSpPr>
        <p:spPr>
          <a:xfrm>
            <a:off x="381000" y="3775442"/>
            <a:ext cx="11430000" cy="59375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直立行走使前肢解放出来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前肢更灵活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开始使用和制造工具。</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6881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405352" y="103386"/>
            <a:ext cx="6211613" cy="669887"/>
            <a:chOff x="3426773" y="897473"/>
            <a:chExt cx="5133565"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3426773" y="900607"/>
              <a:ext cx="5133565"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专题二  生物多样性及其保护</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309018"/>
            <a:ext cx="2797561"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a:t>
            </a:r>
            <a:r>
              <a:rPr lang="zh-CN" altLang="zh-CN" sz="2800"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生物多样性</a:t>
            </a:r>
            <a:r>
              <a:rPr lang="en-US" altLang="zh-CN" sz="2800"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3306307506"/>
              </p:ext>
            </p:extLst>
          </p:nvPr>
        </p:nvGraphicFramePr>
        <p:xfrm>
          <a:off x="381000" y="2011952"/>
          <a:ext cx="11430000" cy="2560320"/>
        </p:xfrm>
        <a:graphic>
          <a:graphicData uri="http://schemas.openxmlformats.org/drawingml/2006/table">
            <a:tbl>
              <a:tblPr firstRow="1" firstCol="1" bandRow="1"/>
              <a:tblGrid>
                <a:gridCol w="2887717"/>
                <a:gridCol w="5192111"/>
                <a:gridCol w="3350172"/>
              </a:tblGrid>
              <a:tr h="0">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组成</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概念</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联系</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物种多样性</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指地球上动物、植物、微生物等物种的多样</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每种生物都是一个丰富的基因库</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物种多样性实质上是基因的多样性</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即遗传多样性</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遗传多样性</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是指地球上生物所携带的各种遗传信息的多样</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0">
                <a:tc>
                  <a:txBody>
                    <a:bodyPr/>
                    <a:lstStyle/>
                    <a:p>
                      <a:pPr>
                        <a:spcAft>
                          <a:spcPts val="0"/>
                        </a:spcAft>
                        <a:tabLst>
                          <a:tab pos="1188085" algn="l"/>
                          <a:tab pos="2163445" algn="l"/>
                          <a:tab pos="3142615" algn="l"/>
                          <a:tab pos="4190365" algn="l"/>
                        </a:tabLst>
                      </a:pP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生态系统多样性</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指生态系统类型和数量的多样</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a:lstStyle/>
                    <a:p>
                      <a:endParaRPr lang="zh-CN" altLang="en-US"/>
                    </a:p>
                  </a:txBody>
                  <a:tcPr/>
                </a:tc>
              </a:tr>
            </a:tbl>
          </a:graphicData>
        </a:graphic>
      </p:graphicFrame>
    </p:spTree>
    <p:extLst>
      <p:ext uri="{BB962C8B-B14F-4D97-AF65-F5344CB8AC3E}">
        <p14:creationId xmlns:p14="http://schemas.microsoft.com/office/powerpoint/2010/main" val="42908581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51262" y="690764"/>
            <a:ext cx="1922148" cy="628957"/>
            <a:chOff x="1483204" y="2104455"/>
            <a:chExt cx="1922148" cy="628957"/>
          </a:xfrm>
        </p:grpSpPr>
        <p:pic>
          <p:nvPicPr>
            <p:cNvPr id="9"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0" name="矩形 9"/>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1385290"/>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下列有关生物多样性的叙述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错误的是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物种多样性实质上是遗传多样性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当生态系统多样性减少时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遗传多样性也会发生锐减</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当遗传多样性发生变化时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生态系统多样性不会受到影响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当物种多样性发生变化时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生态系统多样性也会受到影响</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1" name="矩形 10"/>
          <p:cNvSpPr>
            <a:spLocks noChangeAspect="1"/>
          </p:cNvSpPr>
          <p:nvPr/>
        </p:nvSpPr>
        <p:spPr>
          <a:xfrm>
            <a:off x="6509383" y="1395800"/>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Tree>
    <p:extLst>
      <p:ext uri="{BB962C8B-B14F-4D97-AF65-F5344CB8AC3E}">
        <p14:creationId xmlns:p14="http://schemas.microsoft.com/office/powerpoint/2010/main" val="38795204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1262" y="725215"/>
            <a:ext cx="1922148" cy="628957"/>
            <a:chOff x="1483204" y="2104455"/>
            <a:chExt cx="1922148" cy="628957"/>
          </a:xfrm>
        </p:grpSpPr>
        <p:pic>
          <p:nvPicPr>
            <p:cNvPr id="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7" name="矩形 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en-US" sz="2800" dirty="0">
                <a:solidFill>
                  <a:srgbClr val="00B0F0"/>
                </a:solidFill>
              </a:endParaRPr>
            </a:p>
          </p:txBody>
        </p:sp>
      </p:grpSp>
      <p:sp>
        <p:nvSpPr>
          <p:cNvPr id="2" name="矩形 1"/>
          <p:cNvSpPr>
            <a:spLocks noChangeAspect="1"/>
          </p:cNvSpPr>
          <p:nvPr/>
        </p:nvSpPr>
        <p:spPr>
          <a:xfrm>
            <a:off x="381000" y="1419741"/>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某森林里有五彩缤纷的植物和千姿百态的动物以及神奇的微生物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这体现了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遗传多样性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物种多样性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生态系统多样性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生物数量多样性</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a:spLocks noChangeAspect="1"/>
          </p:cNvSpPr>
          <p:nvPr/>
        </p:nvSpPr>
        <p:spPr>
          <a:xfrm>
            <a:off x="1462642" y="1981600"/>
            <a:ext cx="423514"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Tree>
    <p:extLst>
      <p:ext uri="{BB962C8B-B14F-4D97-AF65-F5344CB8AC3E}">
        <p14:creationId xmlns:p14="http://schemas.microsoft.com/office/powerpoint/2010/main" val="29988657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717254"/>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海水稻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是一种可在海边滩涂等盐碱地生长的特殊水稻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目前已在我国开始推广种植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这是我国科学家利用野生海水稻和多种高产优良水稻杂交的结果。这主要利用了生物多样性中的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物种多样性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农作物多样性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生态系统多样性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遗传多样性</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a:spLocks noChangeAspect="1"/>
          </p:cNvSpPr>
          <p:nvPr/>
        </p:nvSpPr>
        <p:spPr>
          <a:xfrm>
            <a:off x="6791386" y="1855476"/>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Tree>
    <p:extLst>
      <p:ext uri="{BB962C8B-B14F-4D97-AF65-F5344CB8AC3E}">
        <p14:creationId xmlns:p14="http://schemas.microsoft.com/office/powerpoint/2010/main" val="2747343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44777"/>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尽管同属于大熊猫这一个物种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四川大熊猫的头长近似熊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秦岭大熊猫的头圆更像猫。它们之间的差异体现了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生物种类的多样性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基因的多样性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生态系统的多样性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生物数量的多样性</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6455055" y="1508634"/>
            <a:ext cx="423514"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Tree>
    <p:extLst>
      <p:ext uri="{BB962C8B-B14F-4D97-AF65-F5344CB8AC3E}">
        <p14:creationId xmlns:p14="http://schemas.microsoft.com/office/powerpoint/2010/main" val="40628726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450657"/>
            <a:ext cx="11430000" cy="228068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二、保护生物多样性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保护生物的生存环境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保护生态系统多样性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是保护生物多样性的根本措施。</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rPr>
              <a:t>2</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保护生物多样性的主要措施</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543474505"/>
              </p:ext>
            </p:extLst>
          </p:nvPr>
        </p:nvGraphicFramePr>
        <p:xfrm>
          <a:off x="381000" y="2839632"/>
          <a:ext cx="11430000" cy="2560320"/>
        </p:xfrm>
        <a:graphic>
          <a:graphicData uri="http://schemas.openxmlformats.org/drawingml/2006/table">
            <a:tbl>
              <a:tblPr firstRow="1" firstCol="1" bandRow="1"/>
              <a:tblGrid>
                <a:gridCol w="2025869"/>
                <a:gridCol w="7283669"/>
                <a:gridCol w="2120462"/>
              </a:tblGrid>
              <a:tr h="0">
                <a:tc>
                  <a:txBody>
                    <a:bodyPr/>
                    <a:lstStyle/>
                    <a:p>
                      <a:pPr algn="ctr">
                        <a:spcAft>
                          <a:spcPts val="0"/>
                        </a:spcAft>
                        <a:tabLst>
                          <a:tab pos="1188085" algn="l"/>
                          <a:tab pos="2163445" algn="l"/>
                          <a:tab pos="3142615" algn="l"/>
                          <a:tab pos="4190365" algn="l"/>
                        </a:tabLst>
                      </a:pP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保护措施</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联系</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就地保护</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设置自然保护地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自然保护地是</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天然基因库</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p>
                      <a:pPr>
                        <a:spcAft>
                          <a:spcPts val="0"/>
                        </a:spcAft>
                        <a:tabLst>
                          <a:tab pos="1188085" algn="l"/>
                          <a:tab pos="2163445" algn="l"/>
                          <a:tab pos="3142615" algn="l"/>
                          <a:tab pos="4190365" algn="l"/>
                        </a:tabLst>
                      </a:pP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天然实验室</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活的自然博物馆</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就地保护与迁地保护相结合</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且离不开法律的保障</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迁</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地保护</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将濒危生物迁出原地</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进行特殊的保护和管理</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建立种质资源库</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以保护珍贵的遗传资源</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0">
                <a:tc>
                  <a:txBody>
                    <a:bodyPr/>
                    <a:lstStyle/>
                    <a:p>
                      <a:pPr>
                        <a:spcAft>
                          <a:spcPts val="0"/>
                        </a:spcAft>
                        <a:tabLst>
                          <a:tab pos="1188085" algn="l"/>
                          <a:tab pos="2163445" algn="l"/>
                          <a:tab pos="3142615" algn="l"/>
                          <a:tab pos="4190365" algn="l"/>
                        </a:tabLst>
                      </a:pP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法律保障</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颁布一系列与生物多样性保护相关的法律法规</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a:lstStyle/>
                    <a:p>
                      <a:endParaRPr lang="zh-CN" altLang="en-US"/>
                    </a:p>
                  </a:txBody>
                  <a:tcPr/>
                </a:tc>
              </a:tr>
            </a:tbl>
          </a:graphicData>
        </a:graphic>
      </p:graphicFrame>
    </p:spTree>
    <p:extLst>
      <p:ext uri="{BB962C8B-B14F-4D97-AF65-F5344CB8AC3E}">
        <p14:creationId xmlns:p14="http://schemas.microsoft.com/office/powerpoint/2010/main" val="33797296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51262" y="732806"/>
            <a:ext cx="1922148" cy="628957"/>
            <a:chOff x="1483204" y="2104455"/>
            <a:chExt cx="1922148" cy="628957"/>
          </a:xfrm>
        </p:grpSpPr>
        <p:pic>
          <p:nvPicPr>
            <p:cNvPr id="9"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0" name="矩形 9"/>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1448352"/>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以下哪项措施对保护生物多样性有不利影响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建立海南铜鼓岭国家级自然保护区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治理南渡江沿岸工业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三废</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为获取经济效益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砍掉野生林而种上桉树林</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对猎捕国家重点保护野生动物者严惩</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7621704" y="1469372"/>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Tree>
    <p:extLst>
      <p:ext uri="{BB962C8B-B14F-4D97-AF65-F5344CB8AC3E}">
        <p14:creationId xmlns:p14="http://schemas.microsoft.com/office/powerpoint/2010/main" val="16402910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3835026" y="900607"/>
              <a:ext cx="428231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专题一  生物的进化</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14" name="矩形 13"/>
          <p:cNvSpPr>
            <a:spLocks noChangeAspect="1"/>
          </p:cNvSpPr>
          <p:nvPr/>
        </p:nvSpPr>
        <p:spPr>
          <a:xfrm>
            <a:off x="381000" y="787969"/>
            <a:ext cx="11430000" cy="121264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一</a:t>
            </a: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、海洋化学起源说</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米勒的模拟实验</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18" name="CS8QXR27.eps" descr="id:2147491208;FounderCES"/>
          <p:cNvPicPr/>
          <p:nvPr/>
        </p:nvPicPr>
        <p:blipFill>
          <a:blip r:embed="rId3">
            <a:clrChange>
              <a:clrFrom>
                <a:srgbClr val="FFFFFF"/>
              </a:clrFrom>
              <a:clrTo>
                <a:srgbClr val="FFFFFF">
                  <a:alpha val="0"/>
                </a:srgbClr>
              </a:clrTo>
            </a:clrChange>
          </a:blip>
          <a:stretch>
            <a:fillRect/>
          </a:stretch>
        </p:blipFill>
        <p:spPr>
          <a:xfrm>
            <a:off x="3198308" y="1808649"/>
            <a:ext cx="5588340" cy="4949490"/>
          </a:xfrm>
          <a:prstGeom prst="rect">
            <a:avLst/>
          </a:prstGeom>
        </p:spPr>
      </p:pic>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1262" y="241739"/>
            <a:ext cx="1922148" cy="628957"/>
            <a:chOff x="1483204" y="2104455"/>
            <a:chExt cx="1922148" cy="628957"/>
          </a:xfrm>
        </p:grpSpPr>
        <p:pic>
          <p:nvPicPr>
            <p:cNvPr id="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7" name="矩形 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en-US" sz="2800" dirty="0">
                <a:solidFill>
                  <a:srgbClr val="00B0F0"/>
                </a:solidFill>
              </a:endParaRPr>
            </a:p>
          </p:txBody>
        </p:sp>
      </p:grpSp>
      <p:sp>
        <p:nvSpPr>
          <p:cNvPr id="2" name="矩形 1"/>
          <p:cNvSpPr>
            <a:spLocks noChangeAspect="1"/>
          </p:cNvSpPr>
          <p:nvPr/>
        </p:nvSpPr>
        <p:spPr>
          <a:xfrm>
            <a:off x="381000" y="936265"/>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我国各地已建立了许多自然保护区。下列有关自然保护区功能的说法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错误的是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保护生物多样性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迁地保护濒危植物</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就地保护濒危生物</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保护生态系统多样性</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a:spLocks noChangeAspect="1"/>
          </p:cNvSpPr>
          <p:nvPr/>
        </p:nvSpPr>
        <p:spPr>
          <a:xfrm>
            <a:off x="2146039" y="1508635"/>
            <a:ext cx="423514"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
        <p:nvSpPr>
          <p:cNvPr id="3" name="矩形 2"/>
          <p:cNvSpPr>
            <a:spLocks noChangeAspect="1"/>
          </p:cNvSpPr>
          <p:nvPr/>
        </p:nvSpPr>
        <p:spPr>
          <a:xfrm>
            <a:off x="381000" y="4330784"/>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迁地保护是人们把濒危生物迁出原地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移入动物园、植物园、水族馆或繁育中心等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进行特殊的保护和管理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迁地保护濒危植物不属于自然保护区的功能。</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9694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273704"/>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某地因水利工程的建设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很多陆地被水覆盖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为了保护这一地区的珍稀物种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最好的保护措施是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法律保障</a:t>
            </a:r>
            <a:r>
              <a:rPr lang="en-US" altLang="zh-CN" sz="2800" dirty="0">
                <a:solidFill>
                  <a:srgbClr val="000000"/>
                </a:solidFill>
                <a:latin typeface="Times New Roman" panose="02020603050405020304" pitchFamily="18" charset="0"/>
                <a:cs typeface="Times New Roman" panose="02020603050405020304" pitchFamily="18" charset="0"/>
              </a:rPr>
              <a:t>	B.</a:t>
            </a:r>
            <a:r>
              <a:rPr lang="zh-CN" altLang="zh-CN" sz="2800" dirty="0">
                <a:solidFill>
                  <a:srgbClr val="000000"/>
                </a:solidFill>
                <a:latin typeface="Times New Roman" panose="02020603050405020304" pitchFamily="18" charset="0"/>
                <a:cs typeface="Times New Roman" panose="02020603050405020304" pitchFamily="18" charset="0"/>
              </a:rPr>
              <a:t>就地保护</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自然流放</a:t>
            </a:r>
            <a:r>
              <a:rPr lang="en-US" altLang="zh-CN" sz="2800" dirty="0">
                <a:solidFill>
                  <a:srgbClr val="000000"/>
                </a:solidFill>
                <a:latin typeface="Times New Roman" panose="02020603050405020304" pitchFamily="18" charset="0"/>
                <a:cs typeface="Times New Roman" panose="02020603050405020304" pitchFamily="18" charset="0"/>
              </a:rPr>
              <a:t>	D.</a:t>
            </a:r>
            <a:r>
              <a:rPr lang="zh-CN" altLang="zh-CN" sz="2800" dirty="0">
                <a:solidFill>
                  <a:srgbClr val="000000"/>
                </a:solidFill>
                <a:latin typeface="Times New Roman" panose="02020603050405020304" pitchFamily="18" charset="0"/>
                <a:cs typeface="Times New Roman" panose="02020603050405020304" pitchFamily="18" charset="0"/>
              </a:rPr>
              <a:t>迁地保护</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a:spLocks noChangeAspect="1"/>
          </p:cNvSpPr>
          <p:nvPr/>
        </p:nvSpPr>
        <p:spPr>
          <a:xfrm>
            <a:off x="4006370" y="1848727"/>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Tree>
    <p:extLst>
      <p:ext uri="{BB962C8B-B14F-4D97-AF65-F5344CB8AC3E}">
        <p14:creationId xmlns:p14="http://schemas.microsoft.com/office/powerpoint/2010/main" val="6541288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412453"/>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近年来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一种名为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加拿大一枝黄花</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见右图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的外来物种在河南多地迅速蔓延。它与本地植物竞争阳光、水分和土壤养分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严重影响了本地生态平衡。下列关于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加拿大一枝黄花</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的说法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正确的是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t>
            </a:r>
          </a:p>
          <a:p>
            <a:pPr>
              <a:lnSpc>
                <a:spcPct val="130000"/>
              </a:lnSpc>
              <a:spcAft>
                <a:spcPts val="0"/>
              </a:spcAft>
              <a:tabLst>
                <a:tab pos="1188085" algn="l"/>
                <a:tab pos="2163445" algn="l"/>
                <a:tab pos="3142615" algn="l"/>
                <a:tab pos="4190365" algn="l"/>
              </a:tabLst>
            </a:pPr>
            <a:endParaRPr lang="en-US" altLang="zh-CN" sz="2800" dirty="0">
              <a:solidFill>
                <a:srgbClr val="000000"/>
              </a:solidFill>
              <a:latin typeface="Times New Roman" panose="02020603050405020304" pitchFamily="18" charset="0"/>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它是本地的优势物种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可以利用它来改善本地生态环境</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应采取有效措施控制其扩散</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它不会对本地生物造成任何影响</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4" name="CS8QXR88.eps" descr="id:2147491357;FounderCES"/>
          <p:cNvPicPr/>
          <p:nvPr/>
        </p:nvPicPr>
        <p:blipFill>
          <a:blip r:embed="rId2"/>
          <a:stretch>
            <a:fillRect/>
          </a:stretch>
        </p:blipFill>
        <p:spPr>
          <a:xfrm>
            <a:off x="7241386" y="2176397"/>
            <a:ext cx="2144352" cy="3093362"/>
          </a:xfrm>
          <a:prstGeom prst="rect">
            <a:avLst/>
          </a:prstGeom>
        </p:spPr>
      </p:pic>
      <p:sp>
        <p:nvSpPr>
          <p:cNvPr id="5" name="矩形 4"/>
          <p:cNvSpPr>
            <a:spLocks noChangeAspect="1"/>
          </p:cNvSpPr>
          <p:nvPr/>
        </p:nvSpPr>
        <p:spPr>
          <a:xfrm>
            <a:off x="8231529" y="1572274"/>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Tree>
    <p:extLst>
      <p:ext uri="{BB962C8B-B14F-4D97-AF65-F5344CB8AC3E}">
        <p14:creationId xmlns:p14="http://schemas.microsoft.com/office/powerpoint/2010/main" val="18064500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477104"/>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生命的产生过程大致分为三个阶段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简单的无机小分子合成简单的有机小分子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简单的有机小分子聚合成复杂的有机大分子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有机大分子形成原始生命。</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科学实验表明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尽管原始地球上不存在生命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但能产生构成生物体的有机物。生命最有可能是在原始海洋中形成的。</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21346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51262" y="91676"/>
            <a:ext cx="1922148" cy="628957"/>
            <a:chOff x="1483204" y="2104455"/>
            <a:chExt cx="1922148" cy="628957"/>
          </a:xfrm>
        </p:grpSpPr>
        <p:pic>
          <p:nvPicPr>
            <p:cNvPr id="5"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6" name="矩形 5"/>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775692"/>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科学研究中经常用模拟实验来解决不能使用直接实验法解决的问题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便于提高效率、获取证据。下图是米勒的模拟实验装置示意图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下列解释错误的是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7" name="CS8QXR28.eps" descr="id:2147491222;FounderCES"/>
          <p:cNvPicPr/>
          <p:nvPr/>
        </p:nvPicPr>
        <p:blipFill>
          <a:blip r:embed="rId3">
            <a:clrChange>
              <a:clrFrom>
                <a:srgbClr val="FFFFFF"/>
              </a:clrFrom>
              <a:clrTo>
                <a:srgbClr val="FFFFFF">
                  <a:alpha val="0"/>
                </a:srgbClr>
              </a:clrTo>
            </a:clrChange>
          </a:blip>
          <a:stretch>
            <a:fillRect/>
          </a:stretch>
        </p:blipFill>
        <p:spPr>
          <a:xfrm>
            <a:off x="4801684" y="2013050"/>
            <a:ext cx="2588632" cy="2570128"/>
          </a:xfrm>
          <a:prstGeom prst="rect">
            <a:avLst/>
          </a:prstGeom>
        </p:spPr>
      </p:pic>
      <p:sp>
        <p:nvSpPr>
          <p:cNvPr id="8" name="矩形 7"/>
          <p:cNvSpPr>
            <a:spLocks noChangeAspect="1"/>
          </p:cNvSpPr>
          <p:nvPr/>
        </p:nvSpPr>
        <p:spPr>
          <a:xfrm>
            <a:off x="381000" y="4562768"/>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NEU-BZ-S92" panose="02020503000000020003" pitchFamily="18" charset="-122"/>
                <a:cs typeface="宋体" panose="02010600030101010101" pitchFamily="2" charset="-122"/>
              </a:rPr>
              <a:t>①</a:t>
            </a:r>
            <a:r>
              <a:rPr lang="zh-CN" altLang="zh-CN" sz="2800" dirty="0">
                <a:solidFill>
                  <a:srgbClr val="000000"/>
                </a:solidFill>
                <a:latin typeface="Times New Roman" panose="02020603050405020304" pitchFamily="18" charset="0"/>
                <a:cs typeface="Times New Roman" panose="02020603050405020304" pitchFamily="18" charset="0"/>
              </a:rPr>
              <a:t>内模拟了原始大气及闪电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原始大气中没有氧气</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NEU-BZ-S92" panose="02020503000000020003" pitchFamily="18" charset="-122"/>
                <a:cs typeface="宋体" panose="02010600030101010101" pitchFamily="2" charset="-122"/>
              </a:rPr>
              <a:t>②</a:t>
            </a:r>
            <a:r>
              <a:rPr lang="zh-CN" altLang="zh-CN" sz="2800" dirty="0">
                <a:solidFill>
                  <a:srgbClr val="000000"/>
                </a:solidFill>
                <a:latin typeface="Times New Roman" panose="02020603050405020304" pitchFamily="18" charset="0"/>
                <a:cs typeface="Times New Roman" panose="02020603050405020304" pitchFamily="18" charset="0"/>
              </a:rPr>
              <a:t>内模拟了原始大气中的水蒸气凝结降雨的过程</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NEU-BZ-S92" panose="02020503000000020003" pitchFamily="18" charset="-122"/>
                <a:cs typeface="宋体" panose="02010600030101010101" pitchFamily="2" charset="-122"/>
              </a:rPr>
              <a:t>③</a:t>
            </a:r>
            <a:r>
              <a:rPr lang="zh-CN" altLang="zh-CN" sz="2800" dirty="0">
                <a:solidFill>
                  <a:srgbClr val="000000"/>
                </a:solidFill>
                <a:latin typeface="Times New Roman" panose="02020603050405020304" pitchFamily="18" charset="0"/>
                <a:cs typeface="Times New Roman" panose="02020603050405020304" pitchFamily="18" charset="0"/>
              </a:rPr>
              <a:t>内模拟了原始海洋</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NEU-BZ-S92" panose="02020503000000020003" pitchFamily="18" charset="-122"/>
                <a:cs typeface="宋体" panose="02010600030101010101" pitchFamily="2" charset="-122"/>
              </a:rPr>
              <a:t>④</a:t>
            </a:r>
            <a:r>
              <a:rPr lang="zh-CN" altLang="zh-CN" sz="2800" dirty="0">
                <a:solidFill>
                  <a:srgbClr val="000000"/>
                </a:solidFill>
                <a:latin typeface="Times New Roman" panose="02020603050405020304" pitchFamily="18" charset="0"/>
                <a:cs typeface="Times New Roman" panose="02020603050405020304" pitchFamily="18" charset="0"/>
              </a:rPr>
              <a:t>内收集到了多种大分子蛋白质</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9" name="矩形 8"/>
          <p:cNvSpPr>
            <a:spLocks noChangeAspect="1"/>
          </p:cNvSpPr>
          <p:nvPr/>
        </p:nvSpPr>
        <p:spPr>
          <a:xfrm>
            <a:off x="1462642" y="1927668"/>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Tree>
    <p:extLst>
      <p:ext uri="{BB962C8B-B14F-4D97-AF65-F5344CB8AC3E}">
        <p14:creationId xmlns:p14="http://schemas.microsoft.com/office/powerpoint/2010/main" val="10529403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243761"/>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米勒的实验仅能证明无机小分子物质可以形成有机小分子物质氨基酸</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而不是蛋白质。</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528969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1262" y="346842"/>
            <a:ext cx="1922148" cy="628957"/>
            <a:chOff x="1483204" y="2104455"/>
            <a:chExt cx="1922148" cy="628957"/>
          </a:xfrm>
        </p:grpSpPr>
        <p:pic>
          <p:nvPicPr>
            <p:cNvPr id="8"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9" name="矩形 8"/>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en-US" sz="2800" dirty="0">
                <a:solidFill>
                  <a:srgbClr val="00B0F0"/>
                </a:solidFill>
              </a:endParaRPr>
            </a:p>
          </p:txBody>
        </p:sp>
      </p:grpSp>
      <p:sp>
        <p:nvSpPr>
          <p:cNvPr id="2" name="矩形 1"/>
          <p:cNvSpPr>
            <a:spLocks noChangeAspect="1"/>
          </p:cNvSpPr>
          <p:nvPr/>
        </p:nvSpPr>
        <p:spPr>
          <a:xfrm>
            <a:off x="381000" y="1051878"/>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科学家推测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生命的起源是在原始地球条件下进行的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当时的情况大体</a:t>
            </a:r>
            <a:r>
              <a:rPr lang="zh-CN" altLang="zh-CN" sz="2800" dirty="0" smtClean="0">
                <a:solidFill>
                  <a:srgbClr val="000000"/>
                </a:solidFill>
                <a:latin typeface="Times New Roman" panose="02020603050405020304" pitchFamily="18" charset="0"/>
                <a:cs typeface="Times New Roman" panose="02020603050405020304" pitchFamily="18" charset="0"/>
              </a:rPr>
              <a:t>是</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①</a:t>
            </a:r>
            <a:r>
              <a:rPr lang="zh-CN" altLang="zh-CN" sz="2800" dirty="0">
                <a:solidFill>
                  <a:srgbClr val="000000"/>
                </a:solidFill>
                <a:latin typeface="Times New Roman" panose="02020603050405020304" pitchFamily="18" charset="0"/>
                <a:cs typeface="Times New Roman" panose="02020603050405020304" pitchFamily="18" charset="0"/>
              </a:rPr>
              <a:t>天空中或赤日炎炎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或电闪雷鸣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地面上火山喷发　</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NEU-BZ-S92" panose="02020503000000020003" pitchFamily="18" charset="-122"/>
                <a:cs typeface="宋体" panose="02010600030101010101" pitchFamily="2" charset="-122"/>
              </a:rPr>
              <a:t>②</a:t>
            </a:r>
            <a:r>
              <a:rPr lang="zh-CN" altLang="zh-CN" sz="2800" dirty="0">
                <a:solidFill>
                  <a:srgbClr val="000000"/>
                </a:solidFill>
                <a:latin typeface="Times New Roman" panose="02020603050405020304" pitchFamily="18" charset="0"/>
                <a:cs typeface="Times New Roman" panose="02020603050405020304" pitchFamily="18" charset="0"/>
              </a:rPr>
              <a:t>原始大气中有氧气存在　</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NEU-BZ-S92" panose="02020503000000020003" pitchFamily="18" charset="-122"/>
                <a:cs typeface="宋体" panose="02010600030101010101" pitchFamily="2" charset="-122"/>
              </a:rPr>
              <a:t>③</a:t>
            </a:r>
            <a:r>
              <a:rPr lang="zh-CN" altLang="zh-CN" sz="2800" dirty="0">
                <a:solidFill>
                  <a:srgbClr val="000000"/>
                </a:solidFill>
                <a:latin typeface="Times New Roman" panose="02020603050405020304" pitchFamily="18" charset="0"/>
                <a:cs typeface="Times New Roman" panose="02020603050405020304" pitchFamily="18" charset="0"/>
              </a:rPr>
              <a:t>地球的温度逐渐降低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原始大气中的水蒸气凝结成雨降落到地面上　</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NEU-BZ-S92" panose="02020503000000020003" pitchFamily="18" charset="-122"/>
                <a:cs typeface="宋体" panose="02010600030101010101" pitchFamily="2" charset="-122"/>
              </a:rPr>
              <a:t>④</a:t>
            </a:r>
            <a:r>
              <a:rPr lang="zh-CN" altLang="zh-CN" sz="2800" dirty="0">
                <a:solidFill>
                  <a:srgbClr val="000000"/>
                </a:solidFill>
                <a:latin typeface="Times New Roman" panose="02020603050405020304" pitchFamily="18" charset="0"/>
                <a:cs typeface="Times New Roman" panose="02020603050405020304" pitchFamily="18" charset="0"/>
              </a:rPr>
              <a:t>原始海洋像一盆稀薄的热汤</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NEU-BZ-S92" panose="02020503000000020003" pitchFamily="18" charset="-122"/>
                <a:cs typeface="宋体" panose="02010600030101010101" pitchFamily="2" charset="-122"/>
              </a:rPr>
              <a:t>①②</a:t>
            </a:r>
            <a:r>
              <a:rPr lang="zh-CN" altLang="zh-CN" sz="2800" dirty="0" smtClean="0">
                <a:solidFill>
                  <a:srgbClr val="000000"/>
                </a:solidFill>
                <a:latin typeface="NEU-BZ-S92" panose="02020503000000020003" pitchFamily="18" charset="-122"/>
                <a:cs typeface="宋体" panose="02010600030101010101" pitchFamily="2" charset="-122"/>
              </a:rPr>
              <a:t>③</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NEU-BZ-S92" panose="02020503000000020003" pitchFamily="18" charset="-122"/>
                <a:cs typeface="宋体" panose="02010600030101010101" pitchFamily="2" charset="-122"/>
              </a:rPr>
              <a:t>①③④</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NEU-BZ-S92" panose="02020503000000020003" pitchFamily="18" charset="-122"/>
                <a:cs typeface="宋体" panose="02010600030101010101" pitchFamily="2" charset="-122"/>
              </a:rPr>
              <a:t>③</a:t>
            </a:r>
            <a:r>
              <a:rPr lang="zh-CN" altLang="zh-CN" sz="2800" dirty="0" smtClean="0">
                <a:solidFill>
                  <a:srgbClr val="000000"/>
                </a:solidFill>
                <a:latin typeface="NEU-BZ-S92" panose="02020503000000020003" pitchFamily="18" charset="-122"/>
                <a:cs typeface="宋体" panose="02010600030101010101" pitchFamily="2" charset="-122"/>
              </a:rPr>
              <a:t>④</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NEU-BZ-S92" panose="02020503000000020003" pitchFamily="18" charset="-122"/>
                <a:cs typeface="宋体" panose="02010600030101010101" pitchFamily="2" charset="-122"/>
              </a:rPr>
              <a:t>①④</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11069097" y="1622868"/>
            <a:ext cx="423514"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Tree>
    <p:extLst>
      <p:ext uri="{BB962C8B-B14F-4D97-AF65-F5344CB8AC3E}">
        <p14:creationId xmlns:p14="http://schemas.microsoft.com/office/powerpoint/2010/main" val="37550163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772910"/>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在生命起源的化学进化过程中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原始海洋的作用在于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为合成的有机物提供能量</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溶解有机物</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为合成的有机物提供原料</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为原始生命的产生提供场所和条件</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8924987" y="783420"/>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
        <p:nvSpPr>
          <p:cNvPr id="2" name="矩形 1"/>
          <p:cNvSpPr>
            <a:spLocks noChangeAspect="1"/>
          </p:cNvSpPr>
          <p:nvPr/>
        </p:nvSpPr>
        <p:spPr>
          <a:xfrm>
            <a:off x="381000" y="3642749"/>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原始的海洋就像一盆稀薄的热汤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其中所含的有机物不断地相互作用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经过极其漫长的岁月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逐渐形成了原始的生命。</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0764889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482920"/>
            <a:ext cx="11430000" cy="507497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二、生物进化的历程</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化石是研究生物进化最直接、最重要的证据。利用化石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可以推断生物之间的亲缘关系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了解它们进化的历程。</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通过比较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会发现生物有一些共同特征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这说明它们可能是由共同祖先进化而来的。</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地球上最早出现的生物是原核生物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后来才出现了真核生物。</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生物进化的总体趋势</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①</a:t>
            </a:r>
            <a:r>
              <a:rPr lang="zh-CN" altLang="zh-CN" sz="2800" dirty="0">
                <a:solidFill>
                  <a:srgbClr val="000000"/>
                </a:solidFill>
                <a:latin typeface="Times New Roman" panose="02020603050405020304" pitchFamily="18" charset="0"/>
                <a:cs typeface="Times New Roman" panose="02020603050405020304" pitchFamily="18" charset="0"/>
              </a:rPr>
              <a:t>结构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由简单到复杂。</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②</a:t>
            </a:r>
            <a:r>
              <a:rPr lang="zh-CN" altLang="zh-CN" sz="2800" dirty="0">
                <a:solidFill>
                  <a:srgbClr val="000000"/>
                </a:solidFill>
                <a:latin typeface="Times New Roman" panose="02020603050405020304" pitchFamily="18" charset="0"/>
                <a:cs typeface="Times New Roman" panose="02020603050405020304" pitchFamily="18" charset="0"/>
              </a:rPr>
              <a:t>生活环境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由水生到陆生。</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853124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304</TotalTime>
  <Words>1504</Words>
  <Application>Microsoft Office PowerPoint</Application>
  <PresentationFormat>宽屏</PresentationFormat>
  <Paragraphs>201</Paragraphs>
  <Slides>33</Slides>
  <Notes>1</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33</vt:i4>
      </vt:variant>
    </vt:vector>
  </HeadingPairs>
  <TitlesOfParts>
    <vt:vector size="46" baseType="lpstr">
      <vt:lpstr>NEU-BZ-S92</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45</cp:revision>
  <dcterms:created xsi:type="dcterms:W3CDTF">2021-07-19T03:09:34Z</dcterms:created>
  <dcterms:modified xsi:type="dcterms:W3CDTF">2026-03-17T03:00:45Z</dcterms:modified>
</cp:coreProperties>
</file>