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ags/tag1.xml" ContentType="application/vnd.openxmlformats-officedocument.presentationml.tags+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3.xml" ContentType="application/vnd.openxmlformats-officedocument.theme+xml"/>
  <Override PartName="/ppt/tags/tag2.xml" ContentType="application/vnd.openxmlformats-officedocument.presentationml.tags+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700" r:id="rId2"/>
    <p:sldMasterId id="2147483708" r:id="rId3"/>
  </p:sldMasterIdLst>
  <p:notesMasterIdLst>
    <p:notesMasterId r:id="rId18"/>
  </p:notesMasterIdLst>
  <p:sldIdLst>
    <p:sldId id="347" r:id="rId4"/>
    <p:sldId id="350" r:id="rId5"/>
    <p:sldId id="296" r:id="rId6"/>
    <p:sldId id="345" r:id="rId7"/>
    <p:sldId id="356" r:id="rId8"/>
    <p:sldId id="357" r:id="rId9"/>
    <p:sldId id="358" r:id="rId10"/>
    <p:sldId id="354" r:id="rId11"/>
    <p:sldId id="360" r:id="rId12"/>
    <p:sldId id="346" r:id="rId13"/>
    <p:sldId id="359" r:id="rId14"/>
    <p:sldId id="352" r:id="rId15"/>
    <p:sldId id="355" r:id="rId16"/>
    <p:sldId id="349" r:id="rId1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0" userDrawn="1">
          <p15:clr>
            <a:srgbClr val="A4A3A4"/>
          </p15:clr>
        </p15:guide>
        <p15:guide id="2" pos="21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4FFEE"/>
    <a:srgbClr val="C9FFDE"/>
    <a:srgbClr val="D5FFE5"/>
    <a:srgbClr val="4040C8"/>
    <a:srgbClr val="8FCFFF"/>
    <a:srgbClr val="C1EBF5"/>
    <a:srgbClr val="FFC000"/>
    <a:srgbClr val="3D7351"/>
    <a:srgbClr val="D9827B"/>
    <a:srgbClr val="D1E7C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999" autoAdjust="0"/>
    <p:restoredTop sz="94660"/>
  </p:normalViewPr>
  <p:slideViewPr>
    <p:cSldViewPr snapToGrid="0" showGuides="1">
      <p:cViewPr varScale="1">
        <p:scale>
          <a:sx n="91" d="100"/>
          <a:sy n="91" d="100"/>
        </p:scale>
        <p:origin x="348" y="36"/>
      </p:cViewPr>
      <p:guideLst>
        <p:guide orient="horz" pos="210"/>
        <p:guide pos="211"/>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notesMaster" Target="notesMasters/notesMaster1.xml"/><Relationship Id="rId3" Type="http://schemas.openxmlformats.org/officeDocument/2006/relationships/slideMaster" Target="slideMasters/slideMaster3.xml"/><Relationship Id="rId21" Type="http://schemas.openxmlformats.org/officeDocument/2006/relationships/theme" Target="theme/theme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10" Type="http://schemas.openxmlformats.org/officeDocument/2006/relationships/slide" Target="slides/slide7.xml"/><Relationship Id="rId19"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3F8CE93-3421-4A9C-A82A-A596695197CE}" type="datetimeFigureOut">
              <a:rPr lang="zh-CN" altLang="en-US" smtClean="0"/>
              <a:t>2026-03-17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FCD60EB-E9B4-4072-ADC6-C3A0134EA174}" type="slidenum">
              <a:rPr lang="zh-CN" altLang="en-US" smtClean="0"/>
              <a:t>‹#›</a:t>
            </a:fld>
            <a:endParaRPr lang="zh-CN" altLang="en-US"/>
          </a:p>
        </p:txBody>
      </p:sp>
    </p:spTree>
    <p:extLst>
      <p:ext uri="{BB962C8B-B14F-4D97-AF65-F5344CB8AC3E}">
        <p14:creationId xmlns:p14="http://schemas.microsoft.com/office/powerpoint/2010/main" val="34211746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4CA497-71E0-4184-919F-D45F39379D11}" type="slidenum">
              <a:rPr lang="zh-CN" altLang="en-US" smtClean="0"/>
              <a:pPr/>
              <a:t>14</a:t>
            </a:fld>
            <a:endParaRPr lang="zh-CN" altLang="en-US"/>
          </a:p>
        </p:txBody>
      </p:sp>
    </p:spTree>
    <p:extLst>
      <p:ext uri="{BB962C8B-B14F-4D97-AF65-F5344CB8AC3E}">
        <p14:creationId xmlns:p14="http://schemas.microsoft.com/office/powerpoint/2010/main" val="164681089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Master" Target="../slideMasters/slideMaster3.xml"/><Relationship Id="rId1" Type="http://schemas.openxmlformats.org/officeDocument/2006/relationships/tags" Target="../tags/tag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Master" Target="../slideMasters/slideMaster1.xml"/><Relationship Id="rId1" Type="http://schemas.openxmlformats.org/officeDocument/2006/relationships/tags" Target="../tags/tag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3.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49" name="图片 4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12222480" cy="6858000"/>
          </a:xfrm>
          <a:prstGeom prst="rect">
            <a:avLst/>
          </a:prstGeom>
        </p:spPr>
      </p:pic>
    </p:spTree>
    <p:extLst>
      <p:ext uri="{BB962C8B-B14F-4D97-AF65-F5344CB8AC3E}">
        <p14:creationId xmlns:p14="http://schemas.microsoft.com/office/powerpoint/2010/main" val="1996061366"/>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文本框 2057">
            <a:hlinkClick r:id="rId3" action="ppaction://hlinksldjump"/>
            <a:extLst>
              <a:ext uri="{FF2B5EF4-FFF2-40B4-BE49-F238E27FC236}">
                <a16:creationId xmlns:a16="http://schemas.microsoft.com/office/drawing/2014/main" xmlns="" id="{04FE8436-5513-AEE9-9C9B-B7E75377ABEC}"/>
              </a:ext>
            </a:extLst>
          </p:cNvPr>
          <p:cNvSpPr txBox="1">
            <a:spLocks noChangeArrowheads="1"/>
          </p:cNvSpPr>
          <p:nvPr userDrawn="1">
            <p:custDataLst>
              <p:tags r:id="rId1"/>
            </p:custDataLst>
          </p:nvPr>
        </p:nvSpPr>
        <p:spPr bwMode="auto">
          <a:xfrm>
            <a:off x="10559415" y="6427107"/>
            <a:ext cx="1459230" cy="398780"/>
          </a:xfrm>
          <a:prstGeom prst="rect">
            <a:avLst/>
          </a:prstGeom>
          <a:solidFill>
            <a:srgbClr val="4BB13F"/>
          </a:solidFill>
          <a:ln>
            <a:noFill/>
          </a:ln>
          <a:scene3d>
            <a:camera prst="orthographicFront"/>
            <a:lightRig rig="threePt" dir="t"/>
          </a:scene3d>
          <a:sp3d>
            <a:bevelT prst="relaxedInset"/>
          </a:sp3d>
        </p:spPr>
        <p:txBody>
          <a:bodyPr wrap="square">
            <a:spAutoFit/>
          </a:bodyPr>
          <a:lstStyle/>
          <a:p>
            <a:pPr algn="ctr">
              <a:spcBef>
                <a:spcPct val="0"/>
              </a:spcBef>
              <a:buFont typeface="Arial" panose="020B0604020202020204" pitchFamily="34" charset="0"/>
              <a:buNone/>
              <a:defRPr/>
            </a:pPr>
            <a:r>
              <a:rPr lang="zh-CN" altLang="en-US" sz="2000" dirty="0">
                <a:solidFill>
                  <a:prstClr val="white"/>
                </a:solidFill>
                <a:latin typeface="微软雅黑" panose="020B0503020204020204" charset="-122"/>
                <a:ea typeface="微软雅黑" panose="020B0503020204020204" charset="-122"/>
                <a:cs typeface="Times New Roman" panose="02020603050405020304" pitchFamily="18" charset="0"/>
              </a:rPr>
              <a:t>返回目录</a:t>
            </a:r>
          </a:p>
        </p:txBody>
      </p:sp>
    </p:spTree>
    <p:extLst>
      <p:ext uri="{BB962C8B-B14F-4D97-AF65-F5344CB8AC3E}">
        <p14:creationId xmlns:p14="http://schemas.microsoft.com/office/powerpoint/2010/main" val="712371460"/>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644351437"/>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222480" cy="6858000"/>
          </a:xfrm>
          <a:prstGeom prst="rect">
            <a:avLst/>
          </a:prstGeom>
        </p:spPr>
      </p:pic>
      <p:grpSp>
        <p:nvGrpSpPr>
          <p:cNvPr id="4" name="组合 3"/>
          <p:cNvGrpSpPr/>
          <p:nvPr userDrawn="1"/>
        </p:nvGrpSpPr>
        <p:grpSpPr>
          <a:xfrm>
            <a:off x="8719900" y="5369024"/>
            <a:ext cx="3058452" cy="1271682"/>
            <a:chOff x="1125321" y="485528"/>
            <a:chExt cx="3058452" cy="1271682"/>
          </a:xfrm>
        </p:grpSpPr>
        <p:grpSp>
          <p:nvGrpSpPr>
            <p:cNvPr id="5" name="组合 4"/>
            <p:cNvGrpSpPr/>
            <p:nvPr/>
          </p:nvGrpSpPr>
          <p:grpSpPr>
            <a:xfrm rot="2568293">
              <a:off x="3613219" y="485528"/>
              <a:ext cx="122859" cy="173836"/>
              <a:chOff x="2899932" y="286608"/>
              <a:chExt cx="373440" cy="748067"/>
            </a:xfrm>
            <a:solidFill>
              <a:srgbClr val="FFC000"/>
            </a:solidFill>
          </p:grpSpPr>
          <p:sp>
            <p:nvSpPr>
              <p:cNvPr id="1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 name="组合 5"/>
            <p:cNvGrpSpPr/>
            <p:nvPr/>
          </p:nvGrpSpPr>
          <p:grpSpPr>
            <a:xfrm rot="9432564">
              <a:off x="3628846" y="1610197"/>
              <a:ext cx="103902" cy="147013"/>
              <a:chOff x="2899932" y="286608"/>
              <a:chExt cx="373440" cy="748067"/>
            </a:xfrm>
            <a:solidFill>
              <a:srgbClr val="D9827B"/>
            </a:solidFill>
          </p:grpSpPr>
          <p:sp>
            <p:nvSpPr>
              <p:cNvPr id="13"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 name="组合 6"/>
            <p:cNvGrpSpPr/>
            <p:nvPr/>
          </p:nvGrpSpPr>
          <p:grpSpPr>
            <a:xfrm rot="18900000">
              <a:off x="1125321" y="744329"/>
              <a:ext cx="124284" cy="175853"/>
              <a:chOff x="2899932" y="286608"/>
              <a:chExt cx="373440" cy="748067"/>
            </a:xfrm>
            <a:solidFill>
              <a:srgbClr val="3D7351"/>
            </a:solidFill>
          </p:grpSpPr>
          <p:sp>
            <p:nvSpPr>
              <p:cNvPr id="1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 name="组合 7"/>
            <p:cNvGrpSpPr/>
            <p:nvPr/>
          </p:nvGrpSpPr>
          <p:grpSpPr>
            <a:xfrm rot="6975246">
              <a:off x="4126861" y="1304244"/>
              <a:ext cx="47134" cy="66691"/>
              <a:chOff x="2899932" y="286608"/>
              <a:chExt cx="373440" cy="748067"/>
            </a:xfrm>
          </p:grpSpPr>
          <p:sp>
            <p:nvSpPr>
              <p:cNvPr id="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grpSp>
        <p:nvGrpSpPr>
          <p:cNvPr id="17" name="组合 16"/>
          <p:cNvGrpSpPr/>
          <p:nvPr userDrawn="1"/>
        </p:nvGrpSpPr>
        <p:grpSpPr>
          <a:xfrm>
            <a:off x="382413" y="5381268"/>
            <a:ext cx="3058452" cy="1271682"/>
            <a:chOff x="1125321" y="485528"/>
            <a:chExt cx="3058452" cy="1271682"/>
          </a:xfrm>
        </p:grpSpPr>
        <p:grpSp>
          <p:nvGrpSpPr>
            <p:cNvPr id="18" name="组合 17"/>
            <p:cNvGrpSpPr/>
            <p:nvPr/>
          </p:nvGrpSpPr>
          <p:grpSpPr>
            <a:xfrm rot="2568293">
              <a:off x="3613219" y="485528"/>
              <a:ext cx="122859" cy="173836"/>
              <a:chOff x="2899932" y="286608"/>
              <a:chExt cx="373440" cy="748067"/>
            </a:xfrm>
            <a:solidFill>
              <a:srgbClr val="FFC000"/>
            </a:solidFill>
          </p:grpSpPr>
          <p:sp>
            <p:nvSpPr>
              <p:cNvPr id="28"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9" name="组合 18"/>
            <p:cNvGrpSpPr/>
            <p:nvPr/>
          </p:nvGrpSpPr>
          <p:grpSpPr>
            <a:xfrm rot="9432564">
              <a:off x="3628846" y="1610197"/>
              <a:ext cx="103902" cy="147013"/>
              <a:chOff x="2899932" y="286608"/>
              <a:chExt cx="373440" cy="748067"/>
            </a:xfrm>
            <a:solidFill>
              <a:srgbClr val="D9827B"/>
            </a:solidFill>
          </p:grpSpPr>
          <p:sp>
            <p:nvSpPr>
              <p:cNvPr id="26"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0" name="组合 19"/>
            <p:cNvGrpSpPr/>
            <p:nvPr/>
          </p:nvGrpSpPr>
          <p:grpSpPr>
            <a:xfrm rot="18900000">
              <a:off x="1125321" y="744329"/>
              <a:ext cx="124284" cy="175853"/>
              <a:chOff x="2899932" y="286608"/>
              <a:chExt cx="373440" cy="748067"/>
            </a:xfrm>
            <a:solidFill>
              <a:srgbClr val="3D7351"/>
            </a:solidFill>
          </p:grpSpPr>
          <p:sp>
            <p:nvSpPr>
              <p:cNvPr id="24"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1" name="组合 20"/>
            <p:cNvGrpSpPr/>
            <p:nvPr/>
          </p:nvGrpSpPr>
          <p:grpSpPr>
            <a:xfrm rot="6975246">
              <a:off x="4126861" y="1304244"/>
              <a:ext cx="47134" cy="66691"/>
              <a:chOff x="2899932" y="286608"/>
              <a:chExt cx="373440" cy="748067"/>
            </a:xfrm>
          </p:grpSpPr>
          <p:sp>
            <p:nvSpPr>
              <p:cNvPr id="22"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43"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702329" y="1396626"/>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2265143">
            <a:off x="7024460" y="5528128"/>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7799717">
            <a:off x="1490640" y="5729774"/>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3858213">
            <a:off x="329232" y="3176363"/>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9627284" y="6149216"/>
            <a:ext cx="753112" cy="423471"/>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2" descr="简约商务ppt模板免抠素材 平面电商 创意素材 png素材 素材 "/>
          <p:cNvPicPr>
            <a:picLocks noChangeAspect="1" noChangeArrowheads="1"/>
          </p:cNvPicPr>
          <p:nvPr userDrawn="1"/>
        </p:nvPicPr>
        <p:blipFill>
          <a:blip r:embed="rId5"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11320159" y="2042052"/>
            <a:ext cx="560714" cy="315287"/>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组合 49"/>
          <p:cNvGrpSpPr/>
          <p:nvPr userDrawn="1"/>
        </p:nvGrpSpPr>
        <p:grpSpPr>
          <a:xfrm>
            <a:off x="9303059" y="91636"/>
            <a:ext cx="2610757" cy="1271682"/>
            <a:chOff x="1125321" y="485528"/>
            <a:chExt cx="2610757" cy="1271682"/>
          </a:xfrm>
        </p:grpSpPr>
        <p:grpSp>
          <p:nvGrpSpPr>
            <p:cNvPr id="51" name="组合 50"/>
            <p:cNvGrpSpPr/>
            <p:nvPr/>
          </p:nvGrpSpPr>
          <p:grpSpPr>
            <a:xfrm rot="2568293">
              <a:off x="3613219" y="485528"/>
              <a:ext cx="122859" cy="173836"/>
              <a:chOff x="2899932" y="286608"/>
              <a:chExt cx="373440" cy="748067"/>
            </a:xfrm>
            <a:solidFill>
              <a:srgbClr val="FFC000"/>
            </a:solidFill>
          </p:grpSpPr>
          <p:sp>
            <p:nvSpPr>
              <p:cNvPr id="6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2" name="组合 51"/>
            <p:cNvGrpSpPr/>
            <p:nvPr/>
          </p:nvGrpSpPr>
          <p:grpSpPr>
            <a:xfrm rot="9432564">
              <a:off x="3628846" y="1610197"/>
              <a:ext cx="103902" cy="147013"/>
              <a:chOff x="2899932" y="286608"/>
              <a:chExt cx="373440" cy="748067"/>
            </a:xfrm>
            <a:solidFill>
              <a:srgbClr val="D9827B"/>
            </a:solidFill>
          </p:grpSpPr>
          <p:sp>
            <p:nvSpPr>
              <p:cNvPr id="5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3" name="组合 52"/>
            <p:cNvGrpSpPr/>
            <p:nvPr/>
          </p:nvGrpSpPr>
          <p:grpSpPr>
            <a:xfrm rot="18900000">
              <a:off x="1125321" y="744329"/>
              <a:ext cx="124284" cy="175853"/>
              <a:chOff x="2899932" y="286608"/>
              <a:chExt cx="373440" cy="748067"/>
            </a:xfrm>
            <a:solidFill>
              <a:srgbClr val="3D7351"/>
            </a:solidFill>
          </p:grpSpPr>
          <p:sp>
            <p:nvSpPr>
              <p:cNvPr id="5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4" name="组合 53"/>
            <p:cNvGrpSpPr/>
            <p:nvPr/>
          </p:nvGrpSpPr>
          <p:grpSpPr>
            <a:xfrm rot="6975246">
              <a:off x="2191242" y="1299607"/>
              <a:ext cx="42541" cy="76010"/>
              <a:chOff x="9709922" y="19729368"/>
              <a:chExt cx="337041" cy="852603"/>
            </a:xfrm>
          </p:grpSpPr>
          <p:sp>
            <p:nvSpPr>
              <p:cNvPr id="55" name="等腰三角形 44"/>
              <p:cNvSpPr/>
              <p:nvPr/>
            </p:nvSpPr>
            <p:spPr>
              <a:xfrm>
                <a:off x="9709922" y="19871147"/>
                <a:ext cx="269801" cy="710824"/>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6" name="等腰三角形 47"/>
              <p:cNvSpPr/>
              <p:nvPr/>
            </p:nvSpPr>
            <p:spPr>
              <a:xfrm rot="19776570">
                <a:off x="9798216" y="19729368"/>
                <a:ext cx="248747" cy="710832"/>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63"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0052" r="36211" b="13281"/>
          <a:stretch/>
        </p:blipFill>
        <p:spPr bwMode="auto">
          <a:xfrm rot="988419">
            <a:off x="4875053" y="5975799"/>
            <a:ext cx="872836" cy="685800"/>
          </a:xfrm>
          <a:prstGeom prst="rect">
            <a:avLst/>
          </a:prstGeom>
          <a:noFill/>
          <a:extLst>
            <a:ext uri="{909E8E84-426E-40DD-AFC4-6F175D3DCCD1}">
              <a14:hiddenFill xmlns:a14="http://schemas.microsoft.com/office/drawing/2010/main">
                <a:solidFill>
                  <a:srgbClr val="FFFFFF"/>
                </a:solidFill>
              </a14:hiddenFill>
            </a:ext>
          </a:extLst>
        </p:spPr>
      </p:pic>
      <p:pic>
        <p:nvPicPr>
          <p:cNvPr id="64"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7821385" y="2949286"/>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1039419" y="173065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6"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3374740" y="299777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6049319" y="4207084"/>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8"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5454870" y="1730657"/>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10488379" y="4192888"/>
            <a:ext cx="451588" cy="552705"/>
          </a:xfrm>
          <a:prstGeom prst="rect">
            <a:avLst/>
          </a:prstGeom>
          <a:noFill/>
          <a:extLst>
            <a:ext uri="{909E8E84-426E-40DD-AFC4-6F175D3DCCD1}">
              <a14:hiddenFill xmlns:a14="http://schemas.microsoft.com/office/drawing/2010/main">
                <a:solidFill>
                  <a:srgbClr val="FFFFFF"/>
                </a:solidFill>
              </a14:hiddenFill>
            </a:ext>
          </a:extLst>
        </p:spPr>
      </p:pic>
      <p:grpSp>
        <p:nvGrpSpPr>
          <p:cNvPr id="70" name="组合 69"/>
          <p:cNvGrpSpPr/>
          <p:nvPr userDrawn="1"/>
        </p:nvGrpSpPr>
        <p:grpSpPr>
          <a:xfrm>
            <a:off x="7664838" y="2153465"/>
            <a:ext cx="3058452" cy="1271682"/>
            <a:chOff x="1125321" y="485528"/>
            <a:chExt cx="3058452" cy="1271682"/>
          </a:xfrm>
        </p:grpSpPr>
        <p:grpSp>
          <p:nvGrpSpPr>
            <p:cNvPr id="71" name="组合 70"/>
            <p:cNvGrpSpPr/>
            <p:nvPr/>
          </p:nvGrpSpPr>
          <p:grpSpPr>
            <a:xfrm rot="2568293">
              <a:off x="3613219" y="485528"/>
              <a:ext cx="122859" cy="173836"/>
              <a:chOff x="2899932" y="286608"/>
              <a:chExt cx="373440" cy="748067"/>
            </a:xfrm>
            <a:solidFill>
              <a:srgbClr val="FFC000"/>
            </a:solidFill>
          </p:grpSpPr>
          <p:sp>
            <p:nvSpPr>
              <p:cNvPr id="8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2" name="组合 71"/>
            <p:cNvGrpSpPr/>
            <p:nvPr/>
          </p:nvGrpSpPr>
          <p:grpSpPr>
            <a:xfrm rot="9432564">
              <a:off x="3628846" y="1610197"/>
              <a:ext cx="103902" cy="147013"/>
              <a:chOff x="2899932" y="286608"/>
              <a:chExt cx="373440" cy="748067"/>
            </a:xfrm>
            <a:solidFill>
              <a:srgbClr val="D9827B"/>
            </a:solidFill>
          </p:grpSpPr>
          <p:sp>
            <p:nvSpPr>
              <p:cNvPr id="7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3" name="组合 72"/>
            <p:cNvGrpSpPr/>
            <p:nvPr/>
          </p:nvGrpSpPr>
          <p:grpSpPr>
            <a:xfrm rot="18900000">
              <a:off x="1125321" y="744329"/>
              <a:ext cx="124284" cy="175853"/>
              <a:chOff x="2899932" y="286608"/>
              <a:chExt cx="373440" cy="748067"/>
            </a:xfrm>
            <a:solidFill>
              <a:srgbClr val="3D7351"/>
            </a:solidFill>
          </p:grpSpPr>
          <p:sp>
            <p:nvSpPr>
              <p:cNvPr id="7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4" name="组合 73"/>
            <p:cNvGrpSpPr/>
            <p:nvPr/>
          </p:nvGrpSpPr>
          <p:grpSpPr>
            <a:xfrm rot="6975246">
              <a:off x="4126861" y="1304244"/>
              <a:ext cx="47134" cy="66691"/>
              <a:chOff x="2899932" y="286608"/>
              <a:chExt cx="373440" cy="748067"/>
            </a:xfrm>
          </p:grpSpPr>
          <p:sp>
            <p:nvSpPr>
              <p:cNvPr id="7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83"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8904501">
            <a:off x="1362868" y="4236722"/>
            <a:ext cx="753112" cy="4234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7212300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文本框 2057">
            <a:hlinkClick r:id="rId3" action="ppaction://hlinksldjump"/>
            <a:extLst>
              <a:ext uri="{FF2B5EF4-FFF2-40B4-BE49-F238E27FC236}">
                <a16:creationId xmlns:a16="http://schemas.microsoft.com/office/drawing/2014/main" xmlns="" id="{04FE8436-5513-AEE9-9C9B-B7E75377ABEC}"/>
              </a:ext>
            </a:extLst>
          </p:cNvPr>
          <p:cNvSpPr txBox="1">
            <a:spLocks noChangeArrowheads="1"/>
          </p:cNvSpPr>
          <p:nvPr userDrawn="1">
            <p:custDataLst>
              <p:tags r:id="rId1"/>
            </p:custDataLst>
          </p:nvPr>
        </p:nvSpPr>
        <p:spPr bwMode="auto">
          <a:xfrm>
            <a:off x="10559415" y="6427107"/>
            <a:ext cx="1459230" cy="398780"/>
          </a:xfrm>
          <a:prstGeom prst="rect">
            <a:avLst/>
          </a:prstGeom>
          <a:solidFill>
            <a:srgbClr val="4BB13F"/>
          </a:solidFill>
          <a:ln>
            <a:noFill/>
          </a:ln>
          <a:scene3d>
            <a:camera prst="orthographicFront"/>
            <a:lightRig rig="threePt" dir="t"/>
          </a:scene3d>
          <a:sp3d>
            <a:bevelT prst="relaxedInset"/>
          </a:sp3d>
        </p:spPr>
        <p:txBody>
          <a:bodyPr wrap="square">
            <a:spAutoFit/>
          </a:bodyPr>
          <a:lstStyle/>
          <a:p>
            <a:pPr algn="ctr" eaLnBrk="1" fontAlgn="auto" hangingPunct="1">
              <a:spcAft>
                <a:spcPts val="0"/>
              </a:spcAft>
              <a:buFont typeface="Arial" panose="020B0604020202020204" pitchFamily="34" charset="0"/>
              <a:buNone/>
              <a:defRPr/>
            </a:pPr>
            <a:r>
              <a:rPr lang="zh-CN" altLang="en-US" sz="2000" dirty="0">
                <a:solidFill>
                  <a:schemeClr val="bg1"/>
                </a:solidFill>
                <a:latin typeface="微软雅黑" panose="020B0503020204020204" charset="-122"/>
                <a:ea typeface="微软雅黑" panose="020B0503020204020204" charset="-122"/>
                <a:cs typeface="Times New Roman" panose="02020603050405020304" pitchFamily="18" charset="0"/>
              </a:rPr>
              <a:t>返回目录</a:t>
            </a:r>
          </a:p>
        </p:txBody>
      </p:sp>
    </p:spTree>
    <p:extLst>
      <p:ext uri="{BB962C8B-B14F-4D97-AF65-F5344CB8AC3E}">
        <p14:creationId xmlns:p14="http://schemas.microsoft.com/office/powerpoint/2010/main" val="344656107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293167144"/>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userDrawn="1">
  <p:cSld name="1_标题幻灯片">
    <p:bg>
      <p:bgPr>
        <a:gradFill>
          <a:gsLst>
            <a:gs pos="58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13689538"/>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gradFill>
          <a:gsLst>
            <a:gs pos="0">
              <a:schemeClr val="accent1">
                <a:lumMod val="5000"/>
                <a:lumOff val="95000"/>
              </a:schemeClr>
            </a:gs>
            <a:gs pos="32000">
              <a:schemeClr val="accent1">
                <a:lumMod val="45000"/>
                <a:lumOff val="55000"/>
              </a:schemeClr>
            </a:gs>
            <a:gs pos="70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51550" y="533156"/>
            <a:ext cx="7958966" cy="4889548"/>
          </a:xfrm>
          <a:prstGeom prst="rect">
            <a:avLst/>
          </a:prstGeom>
        </p:spPr>
      </p:pic>
    </p:spTree>
    <p:extLst>
      <p:ext uri="{BB962C8B-B14F-4D97-AF65-F5344CB8AC3E}">
        <p14:creationId xmlns:p14="http://schemas.microsoft.com/office/powerpoint/2010/main" val="174517187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10" dur="1000" fill="hold"/>
                                        <p:tgtEl>
                                          <p:spTgt spid="8"/>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bg>
      <p:bgPr>
        <a:gradFill>
          <a:gsLst>
            <a:gs pos="58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84109848"/>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49" name="图片 4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12222480" cy="6858000"/>
          </a:xfrm>
          <a:prstGeom prst="rect">
            <a:avLst/>
          </a:prstGeom>
        </p:spPr>
      </p:pic>
    </p:spTree>
    <p:extLst>
      <p:ext uri="{BB962C8B-B14F-4D97-AF65-F5344CB8AC3E}">
        <p14:creationId xmlns:p14="http://schemas.microsoft.com/office/powerpoint/2010/main" val="2211419159"/>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222480" cy="6858000"/>
          </a:xfrm>
          <a:prstGeom prst="rect">
            <a:avLst/>
          </a:prstGeom>
        </p:spPr>
      </p:pic>
      <p:grpSp>
        <p:nvGrpSpPr>
          <p:cNvPr id="4" name="组合 3"/>
          <p:cNvGrpSpPr/>
          <p:nvPr userDrawn="1"/>
        </p:nvGrpSpPr>
        <p:grpSpPr>
          <a:xfrm>
            <a:off x="8719900" y="5369024"/>
            <a:ext cx="3058452" cy="1271682"/>
            <a:chOff x="1125321" y="485528"/>
            <a:chExt cx="3058452" cy="1271682"/>
          </a:xfrm>
        </p:grpSpPr>
        <p:grpSp>
          <p:nvGrpSpPr>
            <p:cNvPr id="5" name="组合 4"/>
            <p:cNvGrpSpPr/>
            <p:nvPr/>
          </p:nvGrpSpPr>
          <p:grpSpPr>
            <a:xfrm rot="2568293">
              <a:off x="3613219" y="485528"/>
              <a:ext cx="122859" cy="173836"/>
              <a:chOff x="2899932" y="286608"/>
              <a:chExt cx="373440" cy="748067"/>
            </a:xfrm>
            <a:solidFill>
              <a:srgbClr val="FFC000"/>
            </a:solidFill>
          </p:grpSpPr>
          <p:sp>
            <p:nvSpPr>
              <p:cNvPr id="1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6" name="组合 5"/>
            <p:cNvGrpSpPr/>
            <p:nvPr/>
          </p:nvGrpSpPr>
          <p:grpSpPr>
            <a:xfrm rot="9432564">
              <a:off x="3628846" y="1610197"/>
              <a:ext cx="103902" cy="147013"/>
              <a:chOff x="2899932" y="286608"/>
              <a:chExt cx="373440" cy="748067"/>
            </a:xfrm>
            <a:solidFill>
              <a:srgbClr val="D9827B"/>
            </a:solidFill>
          </p:grpSpPr>
          <p:sp>
            <p:nvSpPr>
              <p:cNvPr id="13"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4"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 name="组合 6"/>
            <p:cNvGrpSpPr/>
            <p:nvPr/>
          </p:nvGrpSpPr>
          <p:grpSpPr>
            <a:xfrm rot="18900000">
              <a:off x="1125321" y="744329"/>
              <a:ext cx="124284" cy="175853"/>
              <a:chOff x="2899932" y="286608"/>
              <a:chExt cx="373440" cy="748067"/>
            </a:xfrm>
            <a:solidFill>
              <a:srgbClr val="3D7351"/>
            </a:solidFill>
          </p:grpSpPr>
          <p:sp>
            <p:nvSpPr>
              <p:cNvPr id="1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8" name="组合 7"/>
            <p:cNvGrpSpPr/>
            <p:nvPr/>
          </p:nvGrpSpPr>
          <p:grpSpPr>
            <a:xfrm rot="6975246">
              <a:off x="4126861" y="1304244"/>
              <a:ext cx="47134" cy="66691"/>
              <a:chOff x="2899932" y="286608"/>
              <a:chExt cx="373440" cy="748067"/>
            </a:xfrm>
          </p:grpSpPr>
          <p:sp>
            <p:nvSpPr>
              <p:cNvPr id="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grpSp>
        <p:nvGrpSpPr>
          <p:cNvPr id="17" name="组合 16"/>
          <p:cNvGrpSpPr/>
          <p:nvPr userDrawn="1"/>
        </p:nvGrpSpPr>
        <p:grpSpPr>
          <a:xfrm>
            <a:off x="382413" y="5381268"/>
            <a:ext cx="3058452" cy="1271682"/>
            <a:chOff x="1125321" y="485528"/>
            <a:chExt cx="3058452" cy="1271682"/>
          </a:xfrm>
        </p:grpSpPr>
        <p:grpSp>
          <p:nvGrpSpPr>
            <p:cNvPr id="18" name="组合 17"/>
            <p:cNvGrpSpPr/>
            <p:nvPr/>
          </p:nvGrpSpPr>
          <p:grpSpPr>
            <a:xfrm rot="2568293">
              <a:off x="3613219" y="485528"/>
              <a:ext cx="122859" cy="173836"/>
              <a:chOff x="2899932" y="286608"/>
              <a:chExt cx="373440" cy="748067"/>
            </a:xfrm>
            <a:solidFill>
              <a:srgbClr val="FFC000"/>
            </a:solidFill>
          </p:grpSpPr>
          <p:sp>
            <p:nvSpPr>
              <p:cNvPr id="28"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9"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19" name="组合 18"/>
            <p:cNvGrpSpPr/>
            <p:nvPr/>
          </p:nvGrpSpPr>
          <p:grpSpPr>
            <a:xfrm rot="9432564">
              <a:off x="3628846" y="1610197"/>
              <a:ext cx="103902" cy="147013"/>
              <a:chOff x="2899932" y="286608"/>
              <a:chExt cx="373440" cy="748067"/>
            </a:xfrm>
            <a:solidFill>
              <a:srgbClr val="D9827B"/>
            </a:solidFill>
          </p:grpSpPr>
          <p:sp>
            <p:nvSpPr>
              <p:cNvPr id="26"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7"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20" name="组合 19"/>
            <p:cNvGrpSpPr/>
            <p:nvPr/>
          </p:nvGrpSpPr>
          <p:grpSpPr>
            <a:xfrm rot="18900000">
              <a:off x="1125321" y="744329"/>
              <a:ext cx="124284" cy="175853"/>
              <a:chOff x="2899932" y="286608"/>
              <a:chExt cx="373440" cy="748067"/>
            </a:xfrm>
            <a:solidFill>
              <a:srgbClr val="3D7351"/>
            </a:solidFill>
          </p:grpSpPr>
          <p:sp>
            <p:nvSpPr>
              <p:cNvPr id="24"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5"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21" name="组合 20"/>
            <p:cNvGrpSpPr/>
            <p:nvPr/>
          </p:nvGrpSpPr>
          <p:grpSpPr>
            <a:xfrm rot="6975246">
              <a:off x="4126861" y="1304244"/>
              <a:ext cx="47134" cy="66691"/>
              <a:chOff x="2899932" y="286608"/>
              <a:chExt cx="373440" cy="748067"/>
            </a:xfrm>
          </p:grpSpPr>
          <p:sp>
            <p:nvSpPr>
              <p:cNvPr id="22"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3"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pic>
        <p:nvPicPr>
          <p:cNvPr id="43"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702329" y="1396626"/>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2265143">
            <a:off x="7024460" y="5528128"/>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7799717">
            <a:off x="1490640" y="5729774"/>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3858213">
            <a:off x="329232" y="3176363"/>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9627284" y="6149216"/>
            <a:ext cx="753112" cy="423471"/>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2" descr="简约商务ppt模板免抠素材 平面电商 创意素材 png素材 素材 "/>
          <p:cNvPicPr>
            <a:picLocks noChangeAspect="1" noChangeArrowheads="1"/>
          </p:cNvPicPr>
          <p:nvPr userDrawn="1"/>
        </p:nvPicPr>
        <p:blipFill>
          <a:blip r:embed="rId5"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11320159" y="2042052"/>
            <a:ext cx="560714" cy="315287"/>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组合 49"/>
          <p:cNvGrpSpPr/>
          <p:nvPr userDrawn="1"/>
        </p:nvGrpSpPr>
        <p:grpSpPr>
          <a:xfrm>
            <a:off x="9303059" y="91636"/>
            <a:ext cx="2610757" cy="1271682"/>
            <a:chOff x="1125321" y="485528"/>
            <a:chExt cx="2610757" cy="1271682"/>
          </a:xfrm>
        </p:grpSpPr>
        <p:grpSp>
          <p:nvGrpSpPr>
            <p:cNvPr id="51" name="组合 50"/>
            <p:cNvGrpSpPr/>
            <p:nvPr/>
          </p:nvGrpSpPr>
          <p:grpSpPr>
            <a:xfrm rot="2568293">
              <a:off x="3613219" y="485528"/>
              <a:ext cx="122859" cy="173836"/>
              <a:chOff x="2899932" y="286608"/>
              <a:chExt cx="373440" cy="748067"/>
            </a:xfrm>
            <a:solidFill>
              <a:srgbClr val="FFC000"/>
            </a:solidFill>
          </p:grpSpPr>
          <p:sp>
            <p:nvSpPr>
              <p:cNvPr id="6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6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52" name="组合 51"/>
            <p:cNvGrpSpPr/>
            <p:nvPr/>
          </p:nvGrpSpPr>
          <p:grpSpPr>
            <a:xfrm rot="9432564">
              <a:off x="3628846" y="1610197"/>
              <a:ext cx="103902" cy="147013"/>
              <a:chOff x="2899932" y="286608"/>
              <a:chExt cx="373440" cy="748067"/>
            </a:xfrm>
            <a:solidFill>
              <a:srgbClr val="D9827B"/>
            </a:solidFill>
          </p:grpSpPr>
          <p:sp>
            <p:nvSpPr>
              <p:cNvPr id="5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6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53" name="组合 52"/>
            <p:cNvGrpSpPr/>
            <p:nvPr/>
          </p:nvGrpSpPr>
          <p:grpSpPr>
            <a:xfrm rot="18900000">
              <a:off x="1125321" y="744329"/>
              <a:ext cx="124284" cy="175853"/>
              <a:chOff x="2899932" y="286608"/>
              <a:chExt cx="373440" cy="748067"/>
            </a:xfrm>
            <a:solidFill>
              <a:srgbClr val="3D7351"/>
            </a:solidFill>
          </p:grpSpPr>
          <p:sp>
            <p:nvSpPr>
              <p:cNvPr id="5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5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54" name="组合 53"/>
            <p:cNvGrpSpPr/>
            <p:nvPr/>
          </p:nvGrpSpPr>
          <p:grpSpPr>
            <a:xfrm rot="6975246">
              <a:off x="2191242" y="1299607"/>
              <a:ext cx="42541" cy="76010"/>
              <a:chOff x="9709922" y="19729368"/>
              <a:chExt cx="337041" cy="852603"/>
            </a:xfrm>
          </p:grpSpPr>
          <p:sp>
            <p:nvSpPr>
              <p:cNvPr id="55" name="等腰三角形 44"/>
              <p:cNvSpPr/>
              <p:nvPr/>
            </p:nvSpPr>
            <p:spPr>
              <a:xfrm>
                <a:off x="9709922" y="19871147"/>
                <a:ext cx="269801" cy="710824"/>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56" name="等腰三角形 47"/>
              <p:cNvSpPr/>
              <p:nvPr/>
            </p:nvSpPr>
            <p:spPr>
              <a:xfrm rot="19776570">
                <a:off x="9798216" y="19729368"/>
                <a:ext cx="248747" cy="710832"/>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pic>
        <p:nvPicPr>
          <p:cNvPr id="63"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0052" r="36211" b="13281"/>
          <a:stretch/>
        </p:blipFill>
        <p:spPr bwMode="auto">
          <a:xfrm rot="988419">
            <a:off x="4875053" y="5975799"/>
            <a:ext cx="872836" cy="685800"/>
          </a:xfrm>
          <a:prstGeom prst="rect">
            <a:avLst/>
          </a:prstGeom>
          <a:noFill/>
          <a:extLst>
            <a:ext uri="{909E8E84-426E-40DD-AFC4-6F175D3DCCD1}">
              <a14:hiddenFill xmlns:a14="http://schemas.microsoft.com/office/drawing/2010/main">
                <a:solidFill>
                  <a:srgbClr val="FFFFFF"/>
                </a:solidFill>
              </a14:hiddenFill>
            </a:ext>
          </a:extLst>
        </p:spPr>
      </p:pic>
      <p:pic>
        <p:nvPicPr>
          <p:cNvPr id="64"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7821385" y="2949286"/>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1039419" y="173065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6"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3374740" y="299777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6049319" y="4207084"/>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8"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5454870" y="1730657"/>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10488379" y="4192888"/>
            <a:ext cx="451588" cy="552705"/>
          </a:xfrm>
          <a:prstGeom prst="rect">
            <a:avLst/>
          </a:prstGeom>
          <a:noFill/>
          <a:extLst>
            <a:ext uri="{909E8E84-426E-40DD-AFC4-6F175D3DCCD1}">
              <a14:hiddenFill xmlns:a14="http://schemas.microsoft.com/office/drawing/2010/main">
                <a:solidFill>
                  <a:srgbClr val="FFFFFF"/>
                </a:solidFill>
              </a14:hiddenFill>
            </a:ext>
          </a:extLst>
        </p:spPr>
      </p:pic>
      <p:grpSp>
        <p:nvGrpSpPr>
          <p:cNvPr id="70" name="组合 69"/>
          <p:cNvGrpSpPr/>
          <p:nvPr userDrawn="1"/>
        </p:nvGrpSpPr>
        <p:grpSpPr>
          <a:xfrm>
            <a:off x="7664838" y="2153465"/>
            <a:ext cx="3058452" cy="1271682"/>
            <a:chOff x="1125321" y="485528"/>
            <a:chExt cx="3058452" cy="1271682"/>
          </a:xfrm>
        </p:grpSpPr>
        <p:grpSp>
          <p:nvGrpSpPr>
            <p:cNvPr id="71" name="组合 70"/>
            <p:cNvGrpSpPr/>
            <p:nvPr/>
          </p:nvGrpSpPr>
          <p:grpSpPr>
            <a:xfrm rot="2568293">
              <a:off x="3613219" y="485528"/>
              <a:ext cx="122859" cy="173836"/>
              <a:chOff x="2899932" y="286608"/>
              <a:chExt cx="373440" cy="748067"/>
            </a:xfrm>
            <a:solidFill>
              <a:srgbClr val="FFC000"/>
            </a:solidFill>
          </p:grpSpPr>
          <p:sp>
            <p:nvSpPr>
              <p:cNvPr id="8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8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2" name="组合 71"/>
            <p:cNvGrpSpPr/>
            <p:nvPr/>
          </p:nvGrpSpPr>
          <p:grpSpPr>
            <a:xfrm rot="9432564">
              <a:off x="3628846" y="1610197"/>
              <a:ext cx="103902" cy="147013"/>
              <a:chOff x="2899932" y="286608"/>
              <a:chExt cx="373440" cy="748067"/>
            </a:xfrm>
            <a:solidFill>
              <a:srgbClr val="D9827B"/>
            </a:solidFill>
          </p:grpSpPr>
          <p:sp>
            <p:nvSpPr>
              <p:cNvPr id="7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8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3" name="组合 72"/>
            <p:cNvGrpSpPr/>
            <p:nvPr/>
          </p:nvGrpSpPr>
          <p:grpSpPr>
            <a:xfrm rot="18900000">
              <a:off x="1125321" y="744329"/>
              <a:ext cx="124284" cy="175853"/>
              <a:chOff x="2899932" y="286608"/>
              <a:chExt cx="373440" cy="748067"/>
            </a:xfrm>
            <a:solidFill>
              <a:srgbClr val="3D7351"/>
            </a:solidFill>
          </p:grpSpPr>
          <p:sp>
            <p:nvSpPr>
              <p:cNvPr id="7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7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4" name="组合 73"/>
            <p:cNvGrpSpPr/>
            <p:nvPr/>
          </p:nvGrpSpPr>
          <p:grpSpPr>
            <a:xfrm rot="6975246">
              <a:off x="4126861" y="1304244"/>
              <a:ext cx="47134" cy="66691"/>
              <a:chOff x="2899932" y="286608"/>
              <a:chExt cx="373440" cy="748067"/>
            </a:xfrm>
          </p:grpSpPr>
          <p:sp>
            <p:nvSpPr>
              <p:cNvPr id="7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7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pic>
        <p:nvPicPr>
          <p:cNvPr id="83"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8904501">
            <a:off x="1362868" y="4236722"/>
            <a:ext cx="753112" cy="4234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35762029"/>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5" Type="http://schemas.openxmlformats.org/officeDocument/2006/relationships/audio" Target="../media/audio1.wav"/><Relationship Id="rId4" Type="http://schemas.openxmlformats.org/officeDocument/2006/relationships/slide" Target="../slides/slid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 Id="rId5" Type="http://schemas.openxmlformats.org/officeDocument/2006/relationships/theme" Target="../theme/theme3.xml"/><Relationship Id="rId4"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4FFEE"/>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8139024"/>
      </p:ext>
    </p:extLst>
  </p:cSld>
  <p:clrMap bg1="lt1" tx1="dk1" bg2="lt2" tx2="dk2" accent1="accent1" accent2="accent2" accent3="accent3" accent4="accent4" accent5="accent5" accent6="accent6" hlink="hlink" folHlink="folHlink"/>
  <p:sldLayoutIdLst>
    <p:sldLayoutId id="2147483660" r:id="rId1"/>
    <p:sldLayoutId id="2147483699" r:id="rId2"/>
    <p:sldLayoutId id="2147483652" r:id="rId3"/>
    <p:sldLayoutId id="2147483682" r:id="rId4"/>
    <p:sldLayoutId id="2147483721" r:id="rId5"/>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alpha val="50000"/>
          </a:schemeClr>
        </a:solidFill>
        <a:effectLst/>
      </p:bgPr>
    </p:bg>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xmlns="" id="{F4BE031C-B885-491B-AFE9-3136DB3D16BC}"/>
              </a:ext>
            </a:extLst>
          </p:cNvPr>
          <p:cNvSpPr/>
          <p:nvPr userDrawn="1"/>
        </p:nvSpPr>
        <p:spPr>
          <a:xfrm>
            <a:off x="1" y="6604258"/>
            <a:ext cx="12192000" cy="253742"/>
          </a:xfrm>
          <a:prstGeom prst="rect">
            <a:avLst/>
          </a:prstGeom>
          <a:solidFill>
            <a:schemeClr val="accent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fontAlgn="base">
              <a:spcBef>
                <a:spcPct val="0"/>
              </a:spcBef>
              <a:spcAft>
                <a:spcPct val="0"/>
              </a:spcAft>
              <a:buFont typeface="Arial" panose="020B0604020202020204" pitchFamily="34" charset="0"/>
              <a:buNone/>
            </a:pPr>
            <a:endParaRPr lang="zh-CN" altLang="en-US" sz="3200" dirty="0">
              <a:ln w="0"/>
              <a:solidFill>
                <a:srgbClr val="7FD13B"/>
              </a:solidFill>
              <a:effectLst>
                <a:outerShdw blurRad="38100" dist="25400" dir="5400000" algn="ctr" rotWithShape="0">
                  <a:srgbClr val="6E747A">
                    <a:alpha val="43000"/>
                  </a:srgbClr>
                </a:outerShdw>
              </a:effectLst>
            </a:endParaRPr>
          </a:p>
        </p:txBody>
      </p:sp>
      <p:cxnSp>
        <p:nvCxnSpPr>
          <p:cNvPr id="20" name="直接连接符 19">
            <a:extLst>
              <a:ext uri="{FF2B5EF4-FFF2-40B4-BE49-F238E27FC236}">
                <a16:creationId xmlns:a16="http://schemas.microsoft.com/office/drawing/2014/main" xmlns="" id="{B1BE55F9-2A5E-4E28-8E5F-1BBB89835B59}"/>
              </a:ext>
            </a:extLst>
          </p:cNvPr>
          <p:cNvCxnSpPr/>
          <p:nvPr userDrawn="1"/>
        </p:nvCxnSpPr>
        <p:spPr>
          <a:xfrm>
            <a:off x="1" y="670189"/>
            <a:ext cx="12192000" cy="0"/>
          </a:xfrm>
          <a:prstGeom prst="line">
            <a:avLst/>
          </a:prstGeom>
          <a:ln>
            <a:solidFill>
              <a:srgbClr val="339966"/>
            </a:solidFill>
          </a:ln>
        </p:spPr>
        <p:style>
          <a:lnRef idx="3">
            <a:schemeClr val="accent6"/>
          </a:lnRef>
          <a:fillRef idx="0">
            <a:schemeClr val="accent6"/>
          </a:fillRef>
          <a:effectRef idx="2">
            <a:schemeClr val="accent6"/>
          </a:effectRef>
          <a:fontRef idx="minor">
            <a:schemeClr val="tx1"/>
          </a:fontRef>
        </p:style>
      </p:cxnSp>
      <p:sp>
        <p:nvSpPr>
          <p:cNvPr id="11" name="矩形 10">
            <a:extLst>
              <a:ext uri="{FF2B5EF4-FFF2-40B4-BE49-F238E27FC236}">
                <a16:creationId xmlns:a16="http://schemas.microsoft.com/office/drawing/2014/main" xmlns="" id="{3C8BB19B-3BF3-48F9-BA5C-0CEE270043F5}"/>
              </a:ext>
            </a:extLst>
          </p:cNvPr>
          <p:cNvSpPr/>
          <p:nvPr userDrawn="1"/>
        </p:nvSpPr>
        <p:spPr>
          <a:xfrm>
            <a:off x="1" y="1"/>
            <a:ext cx="12192000" cy="665287"/>
          </a:xfrm>
          <a:prstGeom prst="rect">
            <a:avLst/>
          </a:prstGeom>
          <a:gradFill>
            <a:gsLst>
              <a:gs pos="0">
                <a:schemeClr val="accent1">
                  <a:lumMod val="5000"/>
                  <a:lumOff val="95000"/>
                </a:schemeClr>
              </a:gs>
              <a:gs pos="100000">
                <a:schemeClr val="accent1">
                  <a:lumMod val="30000"/>
                  <a:lumOff val="7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buFont typeface="Arial" panose="020B0604020202020204" pitchFamily="34" charset="0"/>
              <a:buNone/>
            </a:pPr>
            <a:endParaRPr lang="zh-CN" altLang="en-US" sz="3200" b="1" dirty="0">
              <a:solidFill>
                <a:prstClr val="white"/>
              </a:solidFill>
            </a:endParaRPr>
          </a:p>
        </p:txBody>
      </p:sp>
      <p:sp>
        <p:nvSpPr>
          <p:cNvPr id="2" name="动作按钮: 第一张 1">
            <a:hlinkClick r:id="rId4" action="ppaction://hlinksldjump" highlightClick="1">
              <a:snd r:embed="rId5" name="camera.wav"/>
            </a:hlinkClick>
          </p:cNvPr>
          <p:cNvSpPr/>
          <p:nvPr userDrawn="1"/>
        </p:nvSpPr>
        <p:spPr>
          <a:xfrm>
            <a:off x="11212566" y="5884205"/>
            <a:ext cx="914337" cy="951041"/>
          </a:xfrm>
          <a:prstGeom prst="actionButtonHome">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buFont typeface="Arial" panose="020B0604020202020204" pitchFamily="34" charset="0"/>
              <a:buNone/>
            </a:pPr>
            <a:endParaRPr lang="zh-CN" altLang="en-US" sz="3386" b="1">
              <a:solidFill>
                <a:prstClr val="white"/>
              </a:solidFill>
            </a:endParaRPr>
          </a:p>
        </p:txBody>
      </p:sp>
    </p:spTree>
    <p:extLst>
      <p:ext uri="{BB962C8B-B14F-4D97-AF65-F5344CB8AC3E}">
        <p14:creationId xmlns:p14="http://schemas.microsoft.com/office/powerpoint/2010/main" val="157583829"/>
      </p:ext>
    </p:extLst>
  </p:cSld>
  <p:clrMap bg1="lt1" tx1="dk1" bg2="lt2" tx2="dk2" accent1="accent1" accent2="accent2" accent3="accent3" accent4="accent4" accent5="accent5" accent6="accent6" hlink="hlink" folHlink="folHlink"/>
  <p:sldLayoutIdLst>
    <p:sldLayoutId id="2147483701" r:id="rId1"/>
    <p:sldLayoutId id="2147483707" r:id="rId2"/>
  </p:sldLayoutIdLst>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Arial" charset="0"/>
          <a:ea typeface="黑体" pitchFamily="2" charset="-122"/>
        </a:defRPr>
      </a:lvl2pPr>
      <a:lvl3pPr algn="ctr" rtl="0" eaLnBrk="1" fontAlgn="base" hangingPunct="1">
        <a:spcBef>
          <a:spcPct val="0"/>
        </a:spcBef>
        <a:spcAft>
          <a:spcPct val="0"/>
        </a:spcAft>
        <a:defRPr sz="4400">
          <a:solidFill>
            <a:schemeClr val="tx1"/>
          </a:solidFill>
          <a:latin typeface="Arial" charset="0"/>
          <a:ea typeface="黑体" pitchFamily="2" charset="-122"/>
        </a:defRPr>
      </a:lvl3pPr>
      <a:lvl4pPr algn="ctr" rtl="0" eaLnBrk="1" fontAlgn="base" hangingPunct="1">
        <a:spcBef>
          <a:spcPct val="0"/>
        </a:spcBef>
        <a:spcAft>
          <a:spcPct val="0"/>
        </a:spcAft>
        <a:defRPr sz="4400">
          <a:solidFill>
            <a:schemeClr val="tx1"/>
          </a:solidFill>
          <a:latin typeface="Arial" charset="0"/>
          <a:ea typeface="黑体" pitchFamily="2" charset="-122"/>
        </a:defRPr>
      </a:lvl4pPr>
      <a:lvl5pPr algn="ctr" rtl="0" eaLnBrk="1" fontAlgn="base" hangingPunct="1">
        <a:spcBef>
          <a:spcPct val="0"/>
        </a:spcBef>
        <a:spcAft>
          <a:spcPct val="0"/>
        </a:spcAft>
        <a:defRPr sz="4400">
          <a:solidFill>
            <a:schemeClr val="tx1"/>
          </a:solidFill>
          <a:latin typeface="Arial" charset="0"/>
          <a:ea typeface="黑体" pitchFamily="2" charset="-122"/>
        </a:defRPr>
      </a:lvl5pPr>
      <a:lvl6pPr marL="457108" algn="ctr" rtl="0" eaLnBrk="1" fontAlgn="base" hangingPunct="1">
        <a:spcBef>
          <a:spcPct val="0"/>
        </a:spcBef>
        <a:spcAft>
          <a:spcPct val="0"/>
        </a:spcAft>
        <a:defRPr sz="4400">
          <a:solidFill>
            <a:schemeClr val="tx1"/>
          </a:solidFill>
          <a:latin typeface="Arial" charset="0"/>
          <a:ea typeface="黑体" pitchFamily="2" charset="-122"/>
        </a:defRPr>
      </a:lvl6pPr>
      <a:lvl7pPr marL="914216" algn="ctr" rtl="0" eaLnBrk="1" fontAlgn="base" hangingPunct="1">
        <a:spcBef>
          <a:spcPct val="0"/>
        </a:spcBef>
        <a:spcAft>
          <a:spcPct val="0"/>
        </a:spcAft>
        <a:defRPr sz="4400">
          <a:solidFill>
            <a:schemeClr val="tx1"/>
          </a:solidFill>
          <a:latin typeface="Arial" charset="0"/>
          <a:ea typeface="黑体" pitchFamily="2" charset="-122"/>
        </a:defRPr>
      </a:lvl7pPr>
      <a:lvl8pPr marL="1371324" algn="ctr" rtl="0" eaLnBrk="1" fontAlgn="base" hangingPunct="1">
        <a:spcBef>
          <a:spcPct val="0"/>
        </a:spcBef>
        <a:spcAft>
          <a:spcPct val="0"/>
        </a:spcAft>
        <a:defRPr sz="4400">
          <a:solidFill>
            <a:schemeClr val="tx1"/>
          </a:solidFill>
          <a:latin typeface="Arial" charset="0"/>
          <a:ea typeface="黑体" pitchFamily="2" charset="-122"/>
        </a:defRPr>
      </a:lvl8pPr>
      <a:lvl9pPr marL="1828432" algn="ctr" rtl="0" eaLnBrk="1" fontAlgn="base" hangingPunct="1">
        <a:spcBef>
          <a:spcPct val="0"/>
        </a:spcBef>
        <a:spcAft>
          <a:spcPct val="0"/>
        </a:spcAft>
        <a:defRPr sz="4400">
          <a:solidFill>
            <a:schemeClr val="tx1"/>
          </a:solidFill>
          <a:latin typeface="Arial" charset="0"/>
          <a:ea typeface="黑体" pitchFamily="2" charset="-122"/>
        </a:defRPr>
      </a:lvl9pPr>
    </p:titleStyle>
    <p:bodyStyle>
      <a:lvl1pPr marL="342831" indent="-342831"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800" indent="-285692"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2770" indent="-228554"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599878" indent="-228554"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6986" indent="-228554"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094"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202"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310"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417"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216" rtl="0" eaLnBrk="1" latinLnBrk="0" hangingPunct="1">
        <a:defRPr sz="1800" kern="1200">
          <a:solidFill>
            <a:schemeClr val="tx1"/>
          </a:solidFill>
          <a:latin typeface="+mn-lt"/>
          <a:ea typeface="+mn-ea"/>
          <a:cs typeface="+mn-cs"/>
        </a:defRPr>
      </a:lvl1pPr>
      <a:lvl2pPr marL="457108" algn="l" defTabSz="914216" rtl="0" eaLnBrk="1" latinLnBrk="0" hangingPunct="1">
        <a:defRPr sz="1800" kern="1200">
          <a:solidFill>
            <a:schemeClr val="tx1"/>
          </a:solidFill>
          <a:latin typeface="+mn-lt"/>
          <a:ea typeface="+mn-ea"/>
          <a:cs typeface="+mn-cs"/>
        </a:defRPr>
      </a:lvl2pPr>
      <a:lvl3pPr marL="914216" algn="l" defTabSz="914216" rtl="0" eaLnBrk="1" latinLnBrk="0" hangingPunct="1">
        <a:defRPr sz="1800" kern="1200">
          <a:solidFill>
            <a:schemeClr val="tx1"/>
          </a:solidFill>
          <a:latin typeface="+mn-lt"/>
          <a:ea typeface="+mn-ea"/>
          <a:cs typeface="+mn-cs"/>
        </a:defRPr>
      </a:lvl3pPr>
      <a:lvl4pPr marL="1371324" algn="l" defTabSz="914216" rtl="0" eaLnBrk="1" latinLnBrk="0" hangingPunct="1">
        <a:defRPr sz="1800" kern="1200">
          <a:solidFill>
            <a:schemeClr val="tx1"/>
          </a:solidFill>
          <a:latin typeface="+mn-lt"/>
          <a:ea typeface="+mn-ea"/>
          <a:cs typeface="+mn-cs"/>
        </a:defRPr>
      </a:lvl4pPr>
      <a:lvl5pPr marL="1828432" algn="l" defTabSz="914216" rtl="0" eaLnBrk="1" latinLnBrk="0" hangingPunct="1">
        <a:defRPr sz="1800" kern="1200">
          <a:solidFill>
            <a:schemeClr val="tx1"/>
          </a:solidFill>
          <a:latin typeface="+mn-lt"/>
          <a:ea typeface="+mn-ea"/>
          <a:cs typeface="+mn-cs"/>
        </a:defRPr>
      </a:lvl5pPr>
      <a:lvl6pPr marL="2285539" algn="l" defTabSz="914216" rtl="0" eaLnBrk="1" latinLnBrk="0" hangingPunct="1">
        <a:defRPr sz="1800" kern="1200">
          <a:solidFill>
            <a:schemeClr val="tx1"/>
          </a:solidFill>
          <a:latin typeface="+mn-lt"/>
          <a:ea typeface="+mn-ea"/>
          <a:cs typeface="+mn-cs"/>
        </a:defRPr>
      </a:lvl6pPr>
      <a:lvl7pPr marL="2742648" algn="l" defTabSz="914216" rtl="0" eaLnBrk="1" latinLnBrk="0" hangingPunct="1">
        <a:defRPr sz="1800" kern="1200">
          <a:solidFill>
            <a:schemeClr val="tx1"/>
          </a:solidFill>
          <a:latin typeface="+mn-lt"/>
          <a:ea typeface="+mn-ea"/>
          <a:cs typeface="+mn-cs"/>
        </a:defRPr>
      </a:lvl7pPr>
      <a:lvl8pPr marL="3199756" algn="l" defTabSz="914216" rtl="0" eaLnBrk="1" latinLnBrk="0" hangingPunct="1">
        <a:defRPr sz="1800" kern="1200">
          <a:solidFill>
            <a:schemeClr val="tx1"/>
          </a:solidFill>
          <a:latin typeface="+mn-lt"/>
          <a:ea typeface="+mn-ea"/>
          <a:cs typeface="+mn-cs"/>
        </a:defRPr>
      </a:lvl8pPr>
      <a:lvl9pPr marL="3656863" algn="l" defTabSz="914216"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E4FFEE"/>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87623937"/>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2.xml"/><Relationship Id="rId4" Type="http://schemas.openxmlformats.org/officeDocument/2006/relationships/slide" Target="slide10.xml"/></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bg>
      <p:bgPr>
        <a:gradFill>
          <a:gsLst>
            <a:gs pos="90000">
              <a:srgbClr val="DFF4CE"/>
            </a:gs>
            <a:gs pos="0">
              <a:schemeClr val="accent1">
                <a:lumMod val="5000"/>
                <a:lumOff val="95000"/>
              </a:schemeClr>
            </a:gs>
            <a:gs pos="30000">
              <a:schemeClr val="accent1">
                <a:lumMod val="45000"/>
                <a:lumOff val="55000"/>
              </a:schemeClr>
            </a:gs>
            <a:gs pos="65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4" name="棱台 3"/>
          <p:cNvSpPr/>
          <p:nvPr/>
        </p:nvSpPr>
        <p:spPr>
          <a:xfrm>
            <a:off x="457589" y="3939326"/>
            <a:ext cx="11429211" cy="1889772"/>
          </a:xfrm>
          <a:prstGeom prst="bevel">
            <a:avLst/>
          </a:prstGeom>
          <a:gradFill>
            <a:gsLst>
              <a:gs pos="0">
                <a:schemeClr val="accent1">
                  <a:lumMod val="5000"/>
                  <a:lumOff val="95000"/>
                </a:schemeClr>
              </a:gs>
              <a:gs pos="0">
                <a:schemeClr val="accent1">
                  <a:lumMod val="45000"/>
                  <a:lumOff val="55000"/>
                </a:schemeClr>
              </a:gs>
              <a:gs pos="44000">
                <a:schemeClr val="accent1">
                  <a:lumMod val="45000"/>
                  <a:lumOff val="55000"/>
                </a:schemeClr>
              </a:gs>
              <a:gs pos="80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buFont typeface="Arial" panose="020B0604020202020204" pitchFamily="34" charset="0"/>
              <a:buNone/>
            </a:pPr>
            <a:r>
              <a:rPr lang="zh-CN" altLang="en-US" sz="4656" b="1" dirty="0">
                <a:solidFill>
                  <a:srgbClr val="D60093"/>
                </a:solidFill>
                <a:latin typeface="隶书" panose="02010509060101010101" pitchFamily="49" charset="-122"/>
                <a:ea typeface="隶书" panose="02010509060101010101" pitchFamily="49" charset="-122"/>
              </a:rPr>
              <a:t>第二节　人与自然和谐共生</a:t>
            </a:r>
            <a:endParaRPr lang="zh-CN" altLang="en-US" sz="4656" b="1" dirty="0">
              <a:solidFill>
                <a:srgbClr val="D60093"/>
              </a:solidFill>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86895822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Effect transition="in" filter="fade">
                                      <p:cBhvr>
                                        <p:cTn id="9" dur="1000"/>
                                        <p:tgtEl>
                                          <p:spTgt spid="4"/>
                                        </p:tgtEl>
                                      </p:cBhvr>
                                    </p:animEffect>
                                  </p:childTnLst>
                                </p:cTn>
                              </p:par>
                            </p:childTnLst>
                          </p:cTn>
                        </p:par>
                        <p:par>
                          <p:cTn id="10" fill="hold">
                            <p:stCondLst>
                              <p:cond delay="1000"/>
                            </p:stCondLst>
                            <p:childTnLst>
                              <p:par>
                                <p:cTn id="11" presetID="34" presetClass="emph" presetSubtype="0" fill="hold" grpId="1" nodeType="afterEffect">
                                  <p:stCondLst>
                                    <p:cond delay="0"/>
                                  </p:stCondLst>
                                  <p:iterate type="lt">
                                    <p:tmPct val="10000"/>
                                  </p:iterate>
                                  <p:childTnLst>
                                    <p:animMotion origin="layout" path="M 0.0 0.0 L 0.0 -0.07213" pathEditMode="relative" ptsTypes="">
                                      <p:cBhvr>
                                        <p:cTn id="12" dur="250" accel="50000" decel="50000" autoRev="1" fill="hold">
                                          <p:stCondLst>
                                            <p:cond delay="0"/>
                                          </p:stCondLst>
                                        </p:cTn>
                                        <p:tgtEl>
                                          <p:spTgt spid="4"/>
                                        </p:tgtEl>
                                        <p:attrNameLst>
                                          <p:attrName>ppt_x</p:attrName>
                                          <p:attrName>ppt_y</p:attrName>
                                        </p:attrNameLst>
                                      </p:cBhvr>
                                    </p:animMotion>
                                    <p:animRot by="1500000">
                                      <p:cBhvr>
                                        <p:cTn id="13" dur="125" fill="hold">
                                          <p:stCondLst>
                                            <p:cond delay="0"/>
                                          </p:stCondLst>
                                        </p:cTn>
                                        <p:tgtEl>
                                          <p:spTgt spid="4"/>
                                        </p:tgtEl>
                                        <p:attrNameLst>
                                          <p:attrName>r</p:attrName>
                                        </p:attrNameLst>
                                      </p:cBhvr>
                                    </p:animRot>
                                    <p:animRot by="-1500000">
                                      <p:cBhvr>
                                        <p:cTn id="14" dur="125" fill="hold">
                                          <p:stCondLst>
                                            <p:cond delay="125"/>
                                          </p:stCondLst>
                                        </p:cTn>
                                        <p:tgtEl>
                                          <p:spTgt spid="4"/>
                                        </p:tgtEl>
                                        <p:attrNameLst>
                                          <p:attrName>r</p:attrName>
                                        </p:attrNameLst>
                                      </p:cBhvr>
                                    </p:animRot>
                                    <p:animRot by="-1500000">
                                      <p:cBhvr>
                                        <p:cTn id="15" dur="125" fill="hold">
                                          <p:stCondLst>
                                            <p:cond delay="250"/>
                                          </p:stCondLst>
                                        </p:cTn>
                                        <p:tgtEl>
                                          <p:spTgt spid="4"/>
                                        </p:tgtEl>
                                        <p:attrNameLst>
                                          <p:attrName>r</p:attrName>
                                        </p:attrNameLst>
                                      </p:cBhvr>
                                    </p:animRot>
                                    <p:animRot by="1500000">
                                      <p:cBhvr>
                                        <p:cTn id="16" dur="125" fill="hold">
                                          <p:stCondLst>
                                            <p:cond delay="375"/>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81000" y="209677"/>
            <a:ext cx="11430001" cy="577785"/>
            <a:chOff x="381000" y="209677"/>
            <a:chExt cx="11430001" cy="577785"/>
          </a:xfrm>
        </p:grpSpPr>
        <p:grpSp>
          <p:nvGrpSpPr>
            <p:cNvPr id="8" name="组合 7"/>
            <p:cNvGrpSpPr/>
            <p:nvPr userDrawn="1"/>
          </p:nvGrpSpPr>
          <p:grpSpPr>
            <a:xfrm>
              <a:off x="381000" y="209677"/>
              <a:ext cx="771985" cy="577785"/>
              <a:chOff x="7201355" y="2798675"/>
              <a:chExt cx="771985" cy="577785"/>
            </a:xfrm>
          </p:grpSpPr>
          <p:sp>
            <p:nvSpPr>
              <p:cNvPr id="10" name="平行四边形 9"/>
              <p:cNvSpPr/>
              <p:nvPr/>
            </p:nvSpPr>
            <p:spPr>
              <a:xfrm>
                <a:off x="7201355"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平行四边形 10"/>
              <p:cNvSpPr/>
              <p:nvPr/>
            </p:nvSpPr>
            <p:spPr>
              <a:xfrm>
                <a:off x="7387916"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平行四边形 11"/>
              <p:cNvSpPr/>
              <p:nvPr/>
            </p:nvSpPr>
            <p:spPr>
              <a:xfrm>
                <a:off x="7574477"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平行四边形 12"/>
              <p:cNvSpPr/>
              <p:nvPr/>
            </p:nvSpPr>
            <p:spPr>
              <a:xfrm>
                <a:off x="7761038"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p:cNvSpPr/>
            <p:nvPr userDrawn="1"/>
          </p:nvSpPr>
          <p:spPr>
            <a:xfrm>
              <a:off x="966425" y="741743"/>
              <a:ext cx="10844576" cy="45719"/>
            </a:xfrm>
            <a:prstGeom prst="rect">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3622979" y="103386"/>
            <a:ext cx="5746402" cy="669887"/>
            <a:chOff x="3606630" y="897473"/>
            <a:chExt cx="4749093" cy="669887"/>
          </a:xfrm>
        </p:grpSpPr>
        <p:pic>
          <p:nvPicPr>
            <p:cNvPr id="21" name="图片 20" descr="阴影"/>
            <p:cNvPicPr>
              <a:picLocks noChangeAspect="1"/>
            </p:cNvPicPr>
            <p:nvPr/>
          </p:nvPicPr>
          <p:blipFill>
            <a:blip r:embed="rId2"/>
            <a:stretch>
              <a:fillRect/>
            </a:stretch>
          </p:blipFill>
          <p:spPr>
            <a:xfrm>
              <a:off x="3606630" y="897473"/>
              <a:ext cx="4749093" cy="669887"/>
            </a:xfrm>
            <a:prstGeom prst="rect">
              <a:avLst/>
            </a:prstGeom>
          </p:spPr>
        </p:pic>
        <p:sp>
          <p:nvSpPr>
            <p:cNvPr id="22" name="文本框 21"/>
            <p:cNvSpPr txBox="1"/>
            <p:nvPr/>
          </p:nvSpPr>
          <p:spPr>
            <a:xfrm>
              <a:off x="4660338" y="900607"/>
              <a:ext cx="2510204" cy="584775"/>
            </a:xfrm>
            <a:prstGeom prst="rect">
              <a:avLst/>
            </a:prstGeom>
            <a:noFill/>
          </p:spPr>
          <p:txBody>
            <a:bodyPr wrap="square" rtlCol="0">
              <a:spAutoFit/>
            </a:bodyPr>
            <a:lstStyle/>
            <a:p>
              <a:pPr algn="ctr"/>
              <a:r>
                <a:rPr lang="zh-CN" altLang="en-US" sz="3200" dirty="0" smtClean="0">
                  <a:solidFill>
                    <a:schemeClr val="accent2"/>
                  </a:solidFill>
                  <a:latin typeface="华文隶书" panose="02010800040101010101" pitchFamily="2" charset="-122"/>
                  <a:ea typeface="华文隶书" panose="02010800040101010101" pitchFamily="2" charset="-122"/>
                </a:rPr>
                <a:t>探究</a:t>
              </a:r>
              <a:r>
                <a:rPr lang="en-US" altLang="zh-CN" sz="3200" dirty="0" smtClean="0">
                  <a:solidFill>
                    <a:schemeClr val="accent2"/>
                  </a:solidFill>
                  <a:latin typeface="华文隶书" panose="02010800040101010101" pitchFamily="2" charset="-122"/>
                  <a:ea typeface="华文隶书" panose="02010800040101010101" pitchFamily="2" charset="-122"/>
                </a:rPr>
                <a:t>•</a:t>
              </a:r>
              <a:r>
                <a:rPr lang="zh-CN" altLang="en-US" sz="3200" dirty="0" smtClean="0">
                  <a:solidFill>
                    <a:schemeClr val="accent2"/>
                  </a:solidFill>
                  <a:latin typeface="华文隶书" panose="02010800040101010101" pitchFamily="2" charset="-122"/>
                  <a:ea typeface="华文隶书" panose="02010800040101010101" pitchFamily="2" charset="-122"/>
                </a:rPr>
                <a:t>重难解析</a:t>
              </a:r>
              <a:endParaRPr lang="zh-CN" altLang="en-US" sz="3200" dirty="0">
                <a:solidFill>
                  <a:schemeClr val="accent2"/>
                </a:solidFill>
                <a:latin typeface="华文隶书" panose="02010800040101010101" pitchFamily="2" charset="-122"/>
                <a:ea typeface="华文隶书" panose="02010800040101010101" pitchFamily="2" charset="-122"/>
              </a:endParaRPr>
            </a:p>
          </p:txBody>
        </p:sp>
      </p:grpSp>
      <p:sp>
        <p:nvSpPr>
          <p:cNvPr id="2" name="矩形 1"/>
          <p:cNvSpPr>
            <a:spLocks noChangeAspect="1"/>
          </p:cNvSpPr>
          <p:nvPr/>
        </p:nvSpPr>
        <p:spPr>
          <a:xfrm>
            <a:off x="381000" y="764602"/>
            <a:ext cx="11430000" cy="2834366"/>
          </a:xfrm>
          <a:prstGeom prst="rect">
            <a:avLst/>
          </a:prstGeom>
        </p:spPr>
        <p:txBody>
          <a:bodyPr>
            <a:spAutoFit/>
          </a:bodyPr>
          <a:lstStyle/>
          <a:p>
            <a:pPr algn="ctr">
              <a:lnSpc>
                <a:spcPct val="130000"/>
              </a:lnSpc>
              <a:spcAft>
                <a:spcPts val="0"/>
              </a:spcAft>
              <a:tabLst>
                <a:tab pos="1188085" algn="l"/>
                <a:tab pos="2163445" algn="l"/>
                <a:tab pos="3142615" algn="l"/>
                <a:tab pos="4190365" algn="l"/>
              </a:tabLst>
            </a:pPr>
            <a:r>
              <a:rPr lang="zh-CN" altLang="zh-CN" sz="2800" dirty="0">
                <a:solidFill>
                  <a:srgbClr val="000000"/>
                </a:solidFill>
                <a:latin typeface="NEU-BZ-S92" panose="02020503000000020003" pitchFamily="18" charset="-122"/>
                <a:ea typeface="方正兰亭中黑_GBK"/>
                <a:cs typeface="Times New Roman" panose="02020603050405020304" pitchFamily="18" charset="0"/>
              </a:rPr>
              <a:t>探究点</a:t>
            </a:r>
            <a:r>
              <a:rPr lang="en-US" altLang="zh-CN" sz="2800" dirty="0">
                <a:solidFill>
                  <a:srgbClr val="000000"/>
                </a:solidFill>
                <a:latin typeface="NEU-BZ-S92" panose="02020503000000020003" pitchFamily="18" charset="-122"/>
                <a:ea typeface="方正兰亭中黑_GBK"/>
                <a:cs typeface="Times New Roman" panose="02020603050405020304" pitchFamily="18" charset="0"/>
              </a:rPr>
              <a:t>  </a:t>
            </a:r>
            <a:r>
              <a:rPr lang="zh-CN" altLang="zh-CN" sz="2800" dirty="0">
                <a:solidFill>
                  <a:srgbClr val="000000"/>
                </a:solidFill>
                <a:latin typeface="NEU-BZ-S92" panose="02020503000000020003" pitchFamily="18" charset="-122"/>
                <a:ea typeface="方正兰亭中黑_GBK"/>
                <a:cs typeface="Times New Roman" panose="02020603050405020304" pitchFamily="18" charset="0"/>
              </a:rPr>
              <a:t>外来物种入侵的危害及防治</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cs typeface="Times New Roman" panose="02020603050405020304" pitchFamily="18" charset="0"/>
              </a:rPr>
              <a:t>我国目前已发现的外来入侵的有害物种数量不断增多</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它们分布在农田、草原、林地、水域等生态系统</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与本地生物争夺营养和生存空间等</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造成了部分区域本地生物种类的减少甚至灭绝。请回答下列问题。</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(1)</a:t>
            </a:r>
            <a:r>
              <a:rPr lang="zh-CN" altLang="zh-CN" sz="2800" dirty="0">
                <a:solidFill>
                  <a:srgbClr val="000000"/>
                </a:solidFill>
                <a:latin typeface="Times New Roman" panose="02020603050405020304" pitchFamily="18" charset="0"/>
                <a:cs typeface="Times New Roman" panose="02020603050405020304" pitchFamily="18" charset="0"/>
              </a:rPr>
              <a:t>为什么外来物种入侵会造成生态灾难</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3" name="矩形 2"/>
          <p:cNvSpPr>
            <a:spLocks noChangeAspect="1"/>
          </p:cNvSpPr>
          <p:nvPr/>
        </p:nvSpPr>
        <p:spPr>
          <a:xfrm>
            <a:off x="381000" y="4727516"/>
            <a:ext cx="11430000" cy="593752"/>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(2)</a:t>
            </a:r>
            <a:r>
              <a:rPr lang="zh-CN" altLang="zh-CN" sz="2800" dirty="0">
                <a:solidFill>
                  <a:srgbClr val="000000"/>
                </a:solidFill>
                <a:latin typeface="Times New Roman" panose="02020603050405020304" pitchFamily="18" charset="0"/>
                <a:cs typeface="Times New Roman" panose="02020603050405020304" pitchFamily="18" charset="0"/>
              </a:rPr>
              <a:t>你认为采取哪些措施才能减缓或阻止外来物种入侵所造成的生态灾难</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4" name="矩形 3"/>
          <p:cNvSpPr>
            <a:spLocks noChangeAspect="1"/>
          </p:cNvSpPr>
          <p:nvPr/>
        </p:nvSpPr>
        <p:spPr>
          <a:xfrm>
            <a:off x="381000" y="3573610"/>
            <a:ext cx="11430000" cy="115390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外来入侵物种脱离了原有食物链中天敌的制约</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会无限制地增长</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形成单种优势</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压制或排挤本地物种</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导致生物多样性的丧失。</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p:cNvSpPr>
            <a:spLocks noChangeAspect="1"/>
          </p:cNvSpPr>
          <p:nvPr/>
        </p:nvSpPr>
        <p:spPr>
          <a:xfrm>
            <a:off x="381000" y="5331778"/>
            <a:ext cx="11430000" cy="115390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800" dirty="0">
                <a:solidFill>
                  <a:srgbClr val="000000"/>
                </a:solidFill>
                <a:latin typeface="NEU-BZ-S92" panose="02020503000000020003" pitchFamily="18" charset="-122"/>
                <a:cs typeface="宋体" panose="02010600030101010101" pitchFamily="2" charset="-122"/>
              </a:rPr>
              <a:t>①</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要谨慎引种</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NEU-BZ-S92" panose="02020503000000020003" pitchFamily="18" charset="-122"/>
                <a:cs typeface="宋体" panose="02010600030101010101" pitchFamily="2" charset="-122"/>
              </a:rPr>
              <a:t>②</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要查清我国现有的外来有害物种的种类及危害状况</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NEU-BZ-S92" panose="02020503000000020003" pitchFamily="18" charset="-122"/>
                <a:cs typeface="宋体" panose="02010600030101010101" pitchFamily="2" charset="-122"/>
              </a:rPr>
              <a:t>③</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要加强对已知的外来有害物种的防治及综合治理工作等。</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70727580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20"/>
                                        </p:tgtEl>
                                        <p:attrNameLst>
                                          <p:attrName>r</p:attrName>
                                        </p:attrNameLst>
                                      </p:cBhvr>
                                    </p:animRot>
                                    <p:animRot by="-240000">
                                      <p:cBhvr>
                                        <p:cTn id="7" dur="200" fill="hold">
                                          <p:stCondLst>
                                            <p:cond delay="200"/>
                                          </p:stCondLst>
                                        </p:cTn>
                                        <p:tgtEl>
                                          <p:spTgt spid="20"/>
                                        </p:tgtEl>
                                        <p:attrNameLst>
                                          <p:attrName>r</p:attrName>
                                        </p:attrNameLst>
                                      </p:cBhvr>
                                    </p:animRot>
                                    <p:animRot by="240000">
                                      <p:cBhvr>
                                        <p:cTn id="8" dur="200" fill="hold">
                                          <p:stCondLst>
                                            <p:cond delay="400"/>
                                          </p:stCondLst>
                                        </p:cTn>
                                        <p:tgtEl>
                                          <p:spTgt spid="20"/>
                                        </p:tgtEl>
                                        <p:attrNameLst>
                                          <p:attrName>r</p:attrName>
                                        </p:attrNameLst>
                                      </p:cBhvr>
                                    </p:animRot>
                                    <p:animRot by="-240000">
                                      <p:cBhvr>
                                        <p:cTn id="9" dur="200" fill="hold">
                                          <p:stCondLst>
                                            <p:cond delay="600"/>
                                          </p:stCondLst>
                                        </p:cTn>
                                        <p:tgtEl>
                                          <p:spTgt spid="20"/>
                                        </p:tgtEl>
                                        <p:attrNameLst>
                                          <p:attrName>r</p:attrName>
                                        </p:attrNameLst>
                                      </p:cBhvr>
                                    </p:animRot>
                                    <p:animRot by="120000">
                                      <p:cBhvr>
                                        <p:cTn id="10" dur="200" fill="hold">
                                          <p:stCondLst>
                                            <p:cond delay="800"/>
                                          </p:stCondLst>
                                        </p:cTn>
                                        <p:tgtEl>
                                          <p:spTgt spid="20"/>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down)">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down)">
                                      <p:cBhvr>
                                        <p:cTn id="2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381000" y="1060392"/>
            <a:ext cx="11430000" cy="3394519"/>
          </a:xfrm>
          <a:prstGeom prst="rect">
            <a:avLst/>
          </a:prstGeom>
          <a:ln>
            <a:solidFill>
              <a:schemeClr val="tx1"/>
            </a:solidFill>
          </a:ln>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000000"/>
                </a:solidFill>
                <a:latin typeface="NEU-BZ-S92" panose="02020503000000020003" pitchFamily="18" charset="-122"/>
                <a:ea typeface="方正正黑简体"/>
                <a:cs typeface="Times New Roman" panose="02020603050405020304" pitchFamily="18" charset="0"/>
              </a:rPr>
              <a:t>重难突破</a:t>
            </a: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保护生物多样性</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禁止开发利用</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强调保护生物多样性</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并不意味着禁止开发和利用</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只是反对盲目地、掠夺式地开发和利用。</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当前</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导致野生动物濒临灭绝的主要原因是人类的活动改变或破坏了它们赖以生存的环境。</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3</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保护生物多样性的主要措施有就地保护、迁地保护、颁布法律法规、加强教育和管理、提高公民环保意识等。</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095793302"/>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551262" y="207289"/>
            <a:ext cx="1922148" cy="628957"/>
            <a:chOff x="1483204" y="2104455"/>
            <a:chExt cx="1922148" cy="628957"/>
          </a:xfrm>
        </p:grpSpPr>
        <p:pic>
          <p:nvPicPr>
            <p:cNvPr id="16" name="bdc.eps" descr="id:2147490647;FounderCES"/>
            <p:cNvPicPr/>
            <p:nvPr/>
          </p:nvPicPr>
          <p:blipFill>
            <a:blip r:embed="rId2">
              <a:clrChange>
                <a:clrFrom>
                  <a:srgbClr val="FFFFFF"/>
                </a:clrFrom>
                <a:clrTo>
                  <a:srgbClr val="FFFFFF">
                    <a:alpha val="0"/>
                  </a:srgbClr>
                </a:clrTo>
              </a:clrChange>
            </a:blip>
            <a:stretch>
              <a:fillRect/>
            </a:stretch>
          </p:blipFill>
          <p:spPr>
            <a:xfrm>
              <a:off x="1483204" y="2170024"/>
              <a:ext cx="1922148" cy="563388"/>
            </a:xfrm>
            <a:prstGeom prst="rect">
              <a:avLst/>
            </a:prstGeom>
          </p:spPr>
        </p:pic>
        <p:sp>
          <p:nvSpPr>
            <p:cNvPr id="17" name="矩形 16"/>
            <p:cNvSpPr>
              <a:spLocks noChangeAspect="1"/>
            </p:cNvSpPr>
            <p:nvPr/>
          </p:nvSpPr>
          <p:spPr>
            <a:xfrm>
              <a:off x="1584106" y="2104455"/>
              <a:ext cx="1620957" cy="600229"/>
            </a:xfrm>
            <a:prstGeom prst="rect">
              <a:avLst/>
            </a:prstGeom>
          </p:spPr>
          <p:txBody>
            <a:bodyPr wrap="none">
              <a:spAutoFit/>
            </a:bodyPr>
            <a:lstStyle/>
            <a:p>
              <a:pPr>
                <a:lnSpc>
                  <a:spcPct val="130000"/>
                </a:lnSpc>
              </a:pPr>
              <a:r>
                <a:rPr lang="zh-CN" altLang="en-US" sz="2800" dirty="0">
                  <a:solidFill>
                    <a:srgbClr val="00B0F0"/>
                  </a:solidFill>
                  <a:latin typeface="Arial" panose="020B0604020202020204" pitchFamily="34" charset="0"/>
                  <a:ea typeface="黑体" panose="02010609060101010101" pitchFamily="49" charset="-122"/>
                  <a:cs typeface="Times New Roman" panose="02020603050405020304" pitchFamily="18" charset="0"/>
                </a:rPr>
                <a:t>典型例题</a:t>
              </a:r>
              <a:endParaRPr lang="zh-CN" altLang="en-US" sz="2800" dirty="0">
                <a:solidFill>
                  <a:srgbClr val="00B0F0"/>
                </a:solidFill>
              </a:endParaRPr>
            </a:p>
          </p:txBody>
        </p:sp>
      </p:grpSp>
      <p:sp>
        <p:nvSpPr>
          <p:cNvPr id="2" name="矩形 1"/>
          <p:cNvSpPr>
            <a:spLocks noChangeAspect="1"/>
          </p:cNvSpPr>
          <p:nvPr/>
        </p:nvSpPr>
        <p:spPr>
          <a:xfrm>
            <a:off x="381000" y="891305"/>
            <a:ext cx="11430000" cy="3954672"/>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cs typeface="Times New Roman" panose="02020603050405020304" pitchFamily="18" charset="0"/>
              </a:rPr>
              <a:t>外来入侵物种白花鬼针草易入侵农田、果园、林地与草地</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造成土壤肥力下降、作物减产</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威胁当地生态系统安全。由此可知</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导致生物多样性遭到破坏的重要原因之一是</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A.</a:t>
            </a:r>
            <a:r>
              <a:rPr lang="zh-CN" altLang="zh-CN" sz="2800" dirty="0">
                <a:solidFill>
                  <a:srgbClr val="000000"/>
                </a:solidFill>
                <a:latin typeface="Times New Roman" panose="02020603050405020304" pitchFamily="18" charset="0"/>
                <a:cs typeface="Times New Roman" panose="02020603050405020304" pitchFamily="18" charset="0"/>
              </a:rPr>
              <a:t>乱砍滥伐</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B.</a:t>
            </a:r>
            <a:r>
              <a:rPr lang="zh-CN" altLang="zh-CN" sz="2800" dirty="0">
                <a:solidFill>
                  <a:srgbClr val="000000"/>
                </a:solidFill>
                <a:latin typeface="Times New Roman" panose="02020603050405020304" pitchFamily="18" charset="0"/>
                <a:cs typeface="Times New Roman" panose="02020603050405020304" pitchFamily="18" charset="0"/>
              </a:rPr>
              <a:t>乱捕滥杀</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C.</a:t>
            </a:r>
            <a:r>
              <a:rPr lang="zh-CN" altLang="zh-CN" sz="2800" dirty="0">
                <a:solidFill>
                  <a:srgbClr val="000000"/>
                </a:solidFill>
                <a:latin typeface="Times New Roman" panose="02020603050405020304" pitchFamily="18" charset="0"/>
                <a:cs typeface="Times New Roman" panose="02020603050405020304" pitchFamily="18" charset="0"/>
              </a:rPr>
              <a:t>环境污染</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D.</a:t>
            </a:r>
            <a:r>
              <a:rPr lang="zh-CN" altLang="zh-CN" sz="2800" dirty="0">
                <a:solidFill>
                  <a:srgbClr val="000000"/>
                </a:solidFill>
                <a:latin typeface="Times New Roman" panose="02020603050405020304" pitchFamily="18" charset="0"/>
                <a:cs typeface="Times New Roman" panose="02020603050405020304" pitchFamily="18" charset="0"/>
              </a:rPr>
              <a:t>生物入侵</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a:spLocks noChangeAspect="1"/>
          </p:cNvSpPr>
          <p:nvPr/>
        </p:nvSpPr>
        <p:spPr>
          <a:xfrm>
            <a:off x="4305512" y="2008732"/>
            <a:ext cx="444352" cy="572593"/>
          </a:xfrm>
          <a:prstGeom prst="rect">
            <a:avLst/>
          </a:prstGeom>
        </p:spPr>
        <p:txBody>
          <a:bodyPr wrap="none">
            <a:spAutoFit/>
          </a:bodyPr>
          <a:lstStyle/>
          <a:p>
            <a:pPr>
              <a:lnSpc>
                <a:spcPct val="120000"/>
              </a:lnSpc>
            </a:pPr>
            <a:r>
              <a:rPr lang="en-US" altLang="zh-CN" sz="2800" b="1" dirty="0" smtClean="0">
                <a:solidFill>
                  <a:srgbClr val="FF0000"/>
                </a:solidFill>
                <a:latin typeface="Times New Roman" panose="02020603050405020304" pitchFamily="18" charset="0"/>
              </a:rPr>
              <a:t>D</a:t>
            </a:r>
            <a:endParaRPr lang="zh-CN" altLang="en-US" sz="2800" b="1" dirty="0">
              <a:solidFill>
                <a:srgbClr val="FF0000"/>
              </a:solidFill>
            </a:endParaRPr>
          </a:p>
        </p:txBody>
      </p:sp>
      <p:sp>
        <p:nvSpPr>
          <p:cNvPr id="3" name="矩形 2"/>
          <p:cNvSpPr>
            <a:spLocks noChangeAspect="1"/>
          </p:cNvSpPr>
          <p:nvPr/>
        </p:nvSpPr>
        <p:spPr>
          <a:xfrm>
            <a:off x="381000" y="4845977"/>
            <a:ext cx="11430000" cy="115390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白花鬼针草入侵当地生态系统</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造成土壤肥力下降、作物减产</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威胁生态系统安全</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说明生物入侵是导致生物多样性遭到破坏的重要原因之一。</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21087848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551262" y="-21020"/>
            <a:ext cx="1922148" cy="628957"/>
            <a:chOff x="1483204" y="2104455"/>
            <a:chExt cx="1922148" cy="628957"/>
          </a:xfrm>
        </p:grpSpPr>
        <p:pic>
          <p:nvPicPr>
            <p:cNvPr id="16" name="bdc.eps" descr="id:2147490647;FounderCES"/>
            <p:cNvPicPr/>
            <p:nvPr/>
          </p:nvPicPr>
          <p:blipFill>
            <a:blip r:embed="rId2">
              <a:clrChange>
                <a:clrFrom>
                  <a:srgbClr val="FFFFFF"/>
                </a:clrFrom>
                <a:clrTo>
                  <a:srgbClr val="FFFFFF">
                    <a:alpha val="0"/>
                  </a:srgbClr>
                </a:clrTo>
              </a:clrChange>
            </a:blip>
            <a:stretch>
              <a:fillRect/>
            </a:stretch>
          </p:blipFill>
          <p:spPr>
            <a:xfrm>
              <a:off x="1483204" y="2170024"/>
              <a:ext cx="1922148" cy="563388"/>
            </a:xfrm>
            <a:prstGeom prst="rect">
              <a:avLst/>
            </a:prstGeom>
          </p:spPr>
        </p:pic>
        <p:sp>
          <p:nvSpPr>
            <p:cNvPr id="17" name="矩形 16"/>
            <p:cNvSpPr>
              <a:spLocks noChangeAspect="1"/>
            </p:cNvSpPr>
            <p:nvPr/>
          </p:nvSpPr>
          <p:spPr>
            <a:xfrm>
              <a:off x="1584106" y="2104455"/>
              <a:ext cx="1620957" cy="600229"/>
            </a:xfrm>
            <a:prstGeom prst="rect">
              <a:avLst/>
            </a:prstGeom>
          </p:spPr>
          <p:txBody>
            <a:bodyPr wrap="none">
              <a:spAutoFit/>
            </a:bodyPr>
            <a:lstStyle/>
            <a:p>
              <a:pPr>
                <a:lnSpc>
                  <a:spcPct val="130000"/>
                </a:lnSpc>
              </a:pPr>
              <a:r>
                <a:rPr lang="zh-CN" altLang="en-US" sz="2800" dirty="0">
                  <a:solidFill>
                    <a:srgbClr val="00B0F0"/>
                  </a:solidFill>
                  <a:latin typeface="Arial" panose="020B0604020202020204" pitchFamily="34" charset="0"/>
                  <a:ea typeface="黑体" panose="02010609060101010101" pitchFamily="49" charset="-122"/>
                  <a:cs typeface="Times New Roman" panose="02020603050405020304" pitchFamily="18" charset="0"/>
                </a:rPr>
                <a:t>对点训练</a:t>
              </a:r>
              <a:endParaRPr lang="zh-CN" altLang="en-US" sz="2800" dirty="0">
                <a:solidFill>
                  <a:srgbClr val="00B0F0"/>
                </a:solidFill>
              </a:endParaRPr>
            </a:p>
          </p:txBody>
        </p:sp>
      </p:grpSp>
      <p:sp>
        <p:nvSpPr>
          <p:cNvPr id="2" name="矩形 1"/>
          <p:cNvSpPr>
            <a:spLocks noChangeAspect="1"/>
          </p:cNvSpPr>
          <p:nvPr/>
        </p:nvSpPr>
        <p:spPr>
          <a:xfrm>
            <a:off x="381000" y="623758"/>
            <a:ext cx="11430000" cy="2893100"/>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cs typeface="Times New Roman" panose="02020603050405020304" pitchFamily="18" charset="0"/>
              </a:rPr>
              <a:t>石家庄海关所属曹妃甸海关在一艘入境船舶中截获长角立毛蚁</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这是河北口岸首次在入境船舶中截获该物种。长角立毛蚁属于外来入侵物种</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下列关于外来入侵物种的观点</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正确的是</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A.</a:t>
            </a:r>
            <a:r>
              <a:rPr lang="zh-CN" altLang="zh-CN" sz="2800" dirty="0">
                <a:solidFill>
                  <a:srgbClr val="000000"/>
                </a:solidFill>
                <a:latin typeface="Times New Roman" panose="02020603050405020304" pitchFamily="18" charset="0"/>
                <a:cs typeface="Times New Roman" panose="02020603050405020304" pitchFamily="18" charset="0"/>
              </a:rPr>
              <a:t>总是会提高本地物种</a:t>
            </a:r>
            <a:r>
              <a:rPr lang="zh-CN" altLang="zh-CN" sz="2800" dirty="0" smtClean="0">
                <a:solidFill>
                  <a:srgbClr val="000000"/>
                </a:solidFill>
                <a:latin typeface="Times New Roman" panose="02020603050405020304" pitchFamily="18" charset="0"/>
                <a:cs typeface="Times New Roman" panose="02020603050405020304" pitchFamily="18" charset="0"/>
              </a:rPr>
              <a:t>数量</a:t>
            </a:r>
            <a:r>
              <a:rPr lang="en-US" altLang="zh-CN" sz="2800" dirty="0" smtClean="0">
                <a:solidFill>
                  <a:srgbClr val="000000"/>
                </a:solidFill>
                <a:latin typeface="NEU-BZ-S92" panose="02020503000000020003" pitchFamily="18" charset="-122"/>
                <a:ea typeface="NEU-BZ-S92" panose="02020503000000020003" pitchFamily="18" charset="-12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B</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不会危害本地物种的生存</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C.</a:t>
            </a:r>
            <a:r>
              <a:rPr lang="zh-CN" altLang="zh-CN" sz="2800" dirty="0">
                <a:solidFill>
                  <a:srgbClr val="000000"/>
                </a:solidFill>
                <a:latin typeface="Times New Roman" panose="02020603050405020304" pitchFamily="18" charset="0"/>
                <a:cs typeface="Times New Roman" panose="02020603050405020304" pitchFamily="18" charset="0"/>
              </a:rPr>
              <a:t>可能会与本地物种竞争</a:t>
            </a:r>
            <a:r>
              <a:rPr lang="zh-CN" altLang="zh-CN" sz="2800" dirty="0" smtClean="0">
                <a:solidFill>
                  <a:srgbClr val="000000"/>
                </a:solidFill>
                <a:latin typeface="Times New Roman" panose="02020603050405020304" pitchFamily="18" charset="0"/>
                <a:cs typeface="Times New Roman" panose="02020603050405020304" pitchFamily="18" charset="0"/>
              </a:rPr>
              <a:t>资源</a:t>
            </a:r>
            <a:r>
              <a:rPr lang="en-US" altLang="zh-CN" sz="2800" dirty="0" smtClean="0">
                <a:solidFill>
                  <a:srgbClr val="000000"/>
                </a:solidFill>
                <a:latin typeface="NEU-BZ-S92" panose="02020503000000020003" pitchFamily="18" charset="-122"/>
                <a:ea typeface="NEU-BZ-S92" panose="02020503000000020003" pitchFamily="18" charset="-12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D</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增强了本地生态系统的稳定性</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a:spLocks noChangeAspect="1"/>
          </p:cNvSpPr>
          <p:nvPr/>
        </p:nvSpPr>
        <p:spPr>
          <a:xfrm>
            <a:off x="6138040" y="1769915"/>
            <a:ext cx="444352" cy="572593"/>
          </a:xfrm>
          <a:prstGeom prst="rect">
            <a:avLst/>
          </a:prstGeom>
        </p:spPr>
        <p:txBody>
          <a:bodyPr wrap="none">
            <a:spAutoFit/>
          </a:bodyPr>
          <a:lstStyle/>
          <a:p>
            <a:pPr>
              <a:lnSpc>
                <a:spcPct val="120000"/>
              </a:lnSpc>
            </a:pPr>
            <a:r>
              <a:rPr lang="en-US" altLang="zh-CN" sz="2800" b="1" dirty="0" smtClean="0">
                <a:solidFill>
                  <a:srgbClr val="FF0000"/>
                </a:solidFill>
                <a:latin typeface="Times New Roman" panose="02020603050405020304" pitchFamily="18" charset="0"/>
              </a:rPr>
              <a:t>C</a:t>
            </a:r>
            <a:endParaRPr lang="zh-CN" altLang="en-US" sz="2800" b="1" dirty="0">
              <a:solidFill>
                <a:srgbClr val="FF0000"/>
              </a:solidFill>
            </a:endParaRPr>
          </a:p>
        </p:txBody>
      </p:sp>
      <p:sp>
        <p:nvSpPr>
          <p:cNvPr id="3" name="矩形 2"/>
          <p:cNvSpPr>
            <a:spLocks noChangeAspect="1"/>
          </p:cNvSpPr>
          <p:nvPr/>
        </p:nvSpPr>
        <p:spPr>
          <a:xfrm>
            <a:off x="381000" y="3478155"/>
            <a:ext cx="11430000" cy="3394519"/>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外来入侵物种可能会因为不适应环境而逐渐消失</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也可能会大量繁殖</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并且对本地生态系统造成破坏</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导致本地物种的数量减少甚至灭绝</a:t>
            </a:r>
            <a:r>
              <a:rPr lang="en-US" altLang="zh-CN" sz="2800" dirty="0">
                <a:solidFill>
                  <a:srgbClr val="000000"/>
                </a:solidFill>
                <a:latin typeface="Times New Roman" panose="02020603050405020304" pitchFamily="18" charset="0"/>
                <a:cs typeface="Times New Roman" panose="02020603050405020304" pitchFamily="18" charset="0"/>
              </a:rPr>
              <a:t>,A</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项错误。外来入侵物种很可能会危害本地物种的生存。它们可能会与本地物种竞争食物、栖息地等资源</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导致本地物种的生存受到威胁</a:t>
            </a:r>
            <a:r>
              <a:rPr lang="en-US" altLang="zh-CN" sz="2800" dirty="0">
                <a:solidFill>
                  <a:srgbClr val="000000"/>
                </a:solidFill>
                <a:latin typeface="Times New Roman" panose="02020603050405020304" pitchFamily="18" charset="0"/>
                <a:cs typeface="Times New Roman" panose="02020603050405020304" pitchFamily="18" charset="0"/>
              </a:rPr>
              <a:t>,B</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项错误。外来入侵物种并不会增强本地生态系统的稳定性。相反</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它们可能会破坏本地的生态平衡</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导致生态系统的稳定性降低</a:t>
            </a:r>
            <a:r>
              <a:rPr lang="en-US" altLang="zh-CN" sz="2800" dirty="0">
                <a:solidFill>
                  <a:srgbClr val="000000"/>
                </a:solidFill>
                <a:latin typeface="Times New Roman" panose="02020603050405020304" pitchFamily="18" charset="0"/>
                <a:cs typeface="Times New Roman" panose="02020603050405020304" pitchFamily="18" charset="0"/>
              </a:rPr>
              <a:t>,D</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27868721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48210" y="1371742"/>
            <a:ext cx="5714606" cy="2957989"/>
          </a:xfrm>
          <a:prstGeom prst="rect">
            <a:avLst/>
          </a:prstGeom>
          <a:gradFill>
            <a:gsLst>
              <a:gs pos="47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glow rad="533400">
              <a:schemeClr val="accent1">
                <a:alpha val="40000"/>
              </a:schemeClr>
            </a:glow>
            <a:outerShdw blurRad="50800" dist="50800" dir="3720000" algn="ctr" rotWithShape="0">
              <a:srgbClr val="000000">
                <a:alpha val="43137"/>
              </a:srgbClr>
            </a:outerShdw>
            <a:reflection endPos="0" dist="50800" dir="5400000" sy="-100000" algn="bl" rotWithShape="0"/>
            <a:softEdge rad="127000"/>
          </a:effectLst>
        </p:spPr>
        <p:txBody>
          <a:bodyPr wrap="square" rtlCol="0">
            <a:spAutoFit/>
          </a:bodyPr>
          <a:lstStyle/>
          <a:p>
            <a:pPr fontAlgn="base">
              <a:spcBef>
                <a:spcPct val="0"/>
              </a:spcBef>
              <a:spcAft>
                <a:spcPct val="0"/>
              </a:spcAft>
              <a:buFont typeface="Arial" panose="020B0604020202020204" pitchFamily="34" charset="0"/>
              <a:buNone/>
            </a:pPr>
            <a:r>
              <a:rPr lang="zh-CN" altLang="en-US"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练习结束，</a:t>
            </a:r>
            <a:endParaRPr lang="en-US" altLang="zh-CN"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a:p>
            <a:pPr fontAlgn="base">
              <a:spcBef>
                <a:spcPct val="0"/>
              </a:spcBef>
              <a:spcAft>
                <a:spcPct val="0"/>
              </a:spcAft>
              <a:buFont typeface="Arial" panose="020B0604020202020204" pitchFamily="34" charset="0"/>
              <a:buNone/>
            </a:pPr>
            <a:r>
              <a:rPr lang="zh-CN" altLang="en-US"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少年加油！</a:t>
            </a:r>
            <a:endParaRPr lang="en-US" altLang="zh-CN"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3998671347"/>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4500417" y="336338"/>
            <a:ext cx="2646878" cy="1107996"/>
          </a:xfrm>
          <a:prstGeom prst="rect">
            <a:avLst/>
          </a:prstGeom>
          <a:noFill/>
        </p:spPr>
        <p:txBody>
          <a:bodyPr wrap="none" lIns="91440" tIns="45720" rIns="91440" bIns="45720">
            <a:spAutoFit/>
            <a:scene3d>
              <a:camera prst="obliqueTopLeft"/>
              <a:lightRig rig="threePt" dir="t"/>
            </a:scene3d>
          </a:bodyPr>
          <a:lstStyle/>
          <a:p>
            <a:pPr algn="ctr"/>
            <a:r>
              <a:rPr lang="zh-CN" altLang="en-US" sz="6600" b="1" dirty="0" smtClean="0">
                <a:ln w="22225">
                  <a:solidFill>
                    <a:srgbClr val="ED7D31"/>
                  </a:solidFill>
                  <a:prstDash val="solid"/>
                </a:ln>
                <a:solidFill>
                  <a:srgbClr val="FFFF00"/>
                </a:solidFill>
                <a:effectLst>
                  <a:outerShdw blurRad="60007" dist="310007" dir="7680000" sy="30000" kx="1300200" algn="ctr" rotWithShape="0">
                    <a:prstClr val="black">
                      <a:alpha val="32000"/>
                    </a:prstClr>
                  </a:outerShdw>
                </a:effectLst>
              </a:rPr>
              <a:t>目    录</a:t>
            </a:r>
            <a:endParaRPr lang="zh-CN" altLang="en-US" sz="6600" b="1" dirty="0">
              <a:ln w="22225">
                <a:solidFill>
                  <a:srgbClr val="ED7D31"/>
                </a:solidFill>
                <a:prstDash val="solid"/>
              </a:ln>
              <a:solidFill>
                <a:srgbClr val="FFFF00"/>
              </a:solidFill>
              <a:effectLst>
                <a:outerShdw blurRad="60007" dist="310007" dir="7680000" sy="30000" kx="1300200" algn="ctr" rotWithShape="0">
                  <a:prstClr val="black">
                    <a:alpha val="32000"/>
                  </a:prstClr>
                </a:outerShdw>
              </a:effectLst>
            </a:endParaRPr>
          </a:p>
        </p:txBody>
      </p:sp>
      <p:sp>
        <p:nvSpPr>
          <p:cNvPr id="25" name="圆角矩形 24">
            <a:hlinkClick r:id="rId2" action="ppaction://hlinksldjump"/>
          </p:cNvPr>
          <p:cNvSpPr/>
          <p:nvPr/>
        </p:nvSpPr>
        <p:spPr>
          <a:xfrm>
            <a:off x="1459813" y="1992087"/>
            <a:ext cx="3995057" cy="762000"/>
          </a:xfrm>
          <a:prstGeom prst="roundRect">
            <a:avLst/>
          </a:prstGeom>
          <a:solidFill>
            <a:schemeClr val="accent6">
              <a:lumMod val="75000"/>
            </a:schemeClr>
          </a:solidFill>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prstClr val="white"/>
                </a:solidFill>
                <a:latin typeface="华文隶书" panose="02010800040101010101" pitchFamily="2" charset="-122"/>
                <a:ea typeface="华文隶书" panose="02010800040101010101" pitchFamily="2" charset="-122"/>
              </a:rPr>
              <a:t>目标</a:t>
            </a:r>
            <a:r>
              <a:rPr lang="en-US" altLang="zh-CN" sz="3600" dirty="0" smtClean="0">
                <a:solidFill>
                  <a:prstClr val="white"/>
                </a:solidFill>
                <a:latin typeface="华文隶书" panose="02010800040101010101" pitchFamily="2" charset="-122"/>
                <a:ea typeface="华文隶书" panose="02010800040101010101" pitchFamily="2" charset="-122"/>
              </a:rPr>
              <a:t>•</a:t>
            </a:r>
            <a:r>
              <a:rPr lang="zh-CN" altLang="en-US" sz="3600" dirty="0" smtClean="0">
                <a:solidFill>
                  <a:prstClr val="white"/>
                </a:solidFill>
                <a:latin typeface="华文隶书" panose="02010800040101010101" pitchFamily="2" charset="-122"/>
                <a:ea typeface="华文隶书" panose="02010800040101010101" pitchFamily="2" charset="-122"/>
              </a:rPr>
              <a:t>学习概览</a:t>
            </a:r>
            <a:endParaRPr lang="zh-CN" altLang="en-US" sz="3600" dirty="0">
              <a:solidFill>
                <a:prstClr val="white"/>
              </a:solidFill>
              <a:latin typeface="华文隶书" panose="02010800040101010101" pitchFamily="2" charset="-122"/>
              <a:ea typeface="华文隶书" panose="02010800040101010101" pitchFamily="2" charset="-122"/>
            </a:endParaRPr>
          </a:p>
        </p:txBody>
      </p:sp>
      <p:sp>
        <p:nvSpPr>
          <p:cNvPr id="26" name="圆角矩形 25">
            <a:hlinkClick r:id="rId3" action="ppaction://hlinksldjump"/>
          </p:cNvPr>
          <p:cNvSpPr/>
          <p:nvPr/>
        </p:nvSpPr>
        <p:spPr>
          <a:xfrm>
            <a:off x="3826328" y="3225639"/>
            <a:ext cx="3995057" cy="762000"/>
          </a:xfrm>
          <a:prstGeom prst="roundRect">
            <a:avLst/>
          </a:prstGeom>
          <a:solidFill>
            <a:schemeClr val="accent6">
              <a:lumMod val="75000"/>
            </a:schemeClr>
          </a:solidFill>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prstClr val="white"/>
                </a:solidFill>
                <a:latin typeface="华文隶书" panose="02010800040101010101" pitchFamily="2" charset="-122"/>
                <a:ea typeface="华文隶书" panose="02010800040101010101" pitchFamily="2" charset="-122"/>
              </a:rPr>
              <a:t>基础</a:t>
            </a:r>
            <a:r>
              <a:rPr lang="en-US" altLang="zh-CN" sz="3600" dirty="0" smtClean="0">
                <a:solidFill>
                  <a:prstClr val="white"/>
                </a:solidFill>
                <a:latin typeface="华文隶书" panose="02010800040101010101" pitchFamily="2" charset="-122"/>
                <a:ea typeface="华文隶书" panose="02010800040101010101" pitchFamily="2" charset="-122"/>
              </a:rPr>
              <a:t>•</a:t>
            </a:r>
            <a:r>
              <a:rPr lang="zh-CN" altLang="en-US" sz="3600" dirty="0" smtClean="0">
                <a:solidFill>
                  <a:prstClr val="white"/>
                </a:solidFill>
                <a:latin typeface="华文隶书" panose="02010800040101010101" pitchFamily="2" charset="-122"/>
                <a:ea typeface="华文隶书" panose="02010800040101010101" pitchFamily="2" charset="-122"/>
              </a:rPr>
              <a:t>自主预习</a:t>
            </a:r>
            <a:endParaRPr lang="zh-CN" altLang="en-US" sz="3600" dirty="0">
              <a:solidFill>
                <a:prstClr val="white"/>
              </a:solidFill>
              <a:latin typeface="华文隶书" panose="02010800040101010101" pitchFamily="2" charset="-122"/>
              <a:ea typeface="华文隶书" panose="02010800040101010101" pitchFamily="2" charset="-122"/>
            </a:endParaRPr>
          </a:p>
        </p:txBody>
      </p:sp>
      <p:sp>
        <p:nvSpPr>
          <p:cNvPr id="27" name="圆角矩形 26">
            <a:hlinkClick r:id="rId4" action="ppaction://hlinksldjump"/>
          </p:cNvPr>
          <p:cNvSpPr/>
          <p:nvPr/>
        </p:nvSpPr>
        <p:spPr>
          <a:xfrm>
            <a:off x="6487885" y="4459191"/>
            <a:ext cx="3995057" cy="762000"/>
          </a:xfrm>
          <a:prstGeom prst="roundRect">
            <a:avLst/>
          </a:prstGeom>
          <a:solidFill>
            <a:schemeClr val="accent6">
              <a:lumMod val="75000"/>
            </a:schemeClr>
          </a:solidFill>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prstClr val="white"/>
                </a:solidFill>
                <a:latin typeface="华文隶书" panose="02010800040101010101" pitchFamily="2" charset="-122"/>
                <a:ea typeface="华文隶书" panose="02010800040101010101" pitchFamily="2" charset="-122"/>
              </a:rPr>
              <a:t>探究</a:t>
            </a:r>
            <a:r>
              <a:rPr lang="en-US" altLang="zh-CN" sz="3600" dirty="0" smtClean="0">
                <a:solidFill>
                  <a:prstClr val="white"/>
                </a:solidFill>
                <a:latin typeface="华文隶书" panose="02010800040101010101" pitchFamily="2" charset="-122"/>
                <a:ea typeface="华文隶书" panose="02010800040101010101" pitchFamily="2" charset="-122"/>
              </a:rPr>
              <a:t>•</a:t>
            </a:r>
            <a:r>
              <a:rPr lang="zh-CN" altLang="en-US" sz="3600" dirty="0" smtClean="0">
                <a:solidFill>
                  <a:prstClr val="white"/>
                </a:solidFill>
                <a:latin typeface="华文隶书" panose="02010800040101010101" pitchFamily="2" charset="-122"/>
                <a:ea typeface="华文隶书" panose="02010800040101010101" pitchFamily="2" charset="-122"/>
              </a:rPr>
              <a:t>重难解析</a:t>
            </a:r>
            <a:endParaRPr lang="zh-CN" altLang="en-US" sz="3600" dirty="0">
              <a:solidFill>
                <a:prstClr val="white"/>
              </a:solidFill>
              <a:latin typeface="华文隶书" panose="02010800040101010101" pitchFamily="2" charset="-122"/>
              <a:ea typeface="华文隶书" panose="02010800040101010101" pitchFamily="2" charset="-122"/>
            </a:endParaRPr>
          </a:p>
        </p:txBody>
      </p:sp>
    </p:spTree>
    <p:extLst>
      <p:ext uri="{BB962C8B-B14F-4D97-AF65-F5344CB8AC3E}">
        <p14:creationId xmlns:p14="http://schemas.microsoft.com/office/powerpoint/2010/main" val="15802533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81000" y="209677"/>
            <a:ext cx="11430001" cy="577785"/>
            <a:chOff x="381000" y="209677"/>
            <a:chExt cx="11430001" cy="577785"/>
          </a:xfrm>
        </p:grpSpPr>
        <p:grpSp>
          <p:nvGrpSpPr>
            <p:cNvPr id="8" name="组合 7"/>
            <p:cNvGrpSpPr/>
            <p:nvPr userDrawn="1"/>
          </p:nvGrpSpPr>
          <p:grpSpPr>
            <a:xfrm>
              <a:off x="381000" y="209677"/>
              <a:ext cx="771985" cy="577785"/>
              <a:chOff x="7201355" y="2798675"/>
              <a:chExt cx="771985" cy="577785"/>
            </a:xfrm>
          </p:grpSpPr>
          <p:sp>
            <p:nvSpPr>
              <p:cNvPr id="10" name="平行四边形 9"/>
              <p:cNvSpPr/>
              <p:nvPr/>
            </p:nvSpPr>
            <p:spPr>
              <a:xfrm>
                <a:off x="7201355"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平行四边形 10"/>
              <p:cNvSpPr/>
              <p:nvPr/>
            </p:nvSpPr>
            <p:spPr>
              <a:xfrm>
                <a:off x="7387916"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平行四边形 11"/>
              <p:cNvSpPr/>
              <p:nvPr/>
            </p:nvSpPr>
            <p:spPr>
              <a:xfrm>
                <a:off x="7574477"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平行四边形 12"/>
              <p:cNvSpPr/>
              <p:nvPr/>
            </p:nvSpPr>
            <p:spPr>
              <a:xfrm>
                <a:off x="7761038"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p:cNvSpPr/>
            <p:nvPr userDrawn="1"/>
          </p:nvSpPr>
          <p:spPr>
            <a:xfrm>
              <a:off x="966425" y="741743"/>
              <a:ext cx="10844576" cy="45719"/>
            </a:xfrm>
            <a:prstGeom prst="rect">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3622979" y="103386"/>
            <a:ext cx="5746402" cy="669887"/>
            <a:chOff x="3606630" y="897473"/>
            <a:chExt cx="4749093" cy="669887"/>
          </a:xfrm>
        </p:grpSpPr>
        <p:pic>
          <p:nvPicPr>
            <p:cNvPr id="16" name="图片 15" descr="阴影"/>
            <p:cNvPicPr>
              <a:picLocks noChangeAspect="1"/>
            </p:cNvPicPr>
            <p:nvPr/>
          </p:nvPicPr>
          <p:blipFill>
            <a:blip r:embed="rId2"/>
            <a:stretch>
              <a:fillRect/>
            </a:stretch>
          </p:blipFill>
          <p:spPr>
            <a:xfrm>
              <a:off x="3606630" y="897473"/>
              <a:ext cx="4749093" cy="669887"/>
            </a:xfrm>
            <a:prstGeom prst="rect">
              <a:avLst/>
            </a:prstGeom>
          </p:spPr>
        </p:pic>
        <p:sp>
          <p:nvSpPr>
            <p:cNvPr id="17" name="文本框 16"/>
            <p:cNvSpPr txBox="1"/>
            <p:nvPr/>
          </p:nvSpPr>
          <p:spPr>
            <a:xfrm>
              <a:off x="4660338" y="900607"/>
              <a:ext cx="2510204" cy="584775"/>
            </a:xfrm>
            <a:prstGeom prst="rect">
              <a:avLst/>
            </a:prstGeom>
            <a:noFill/>
          </p:spPr>
          <p:txBody>
            <a:bodyPr wrap="square" rtlCol="0">
              <a:spAutoFit/>
            </a:bodyPr>
            <a:lstStyle/>
            <a:p>
              <a:pPr algn="ctr"/>
              <a:r>
                <a:rPr lang="zh-CN" altLang="en-US" sz="3200" dirty="0" smtClean="0">
                  <a:solidFill>
                    <a:schemeClr val="accent2"/>
                  </a:solidFill>
                  <a:latin typeface="华文隶书" panose="02010800040101010101" pitchFamily="2" charset="-122"/>
                  <a:ea typeface="华文隶书" panose="02010800040101010101" pitchFamily="2" charset="-122"/>
                </a:rPr>
                <a:t>目标</a:t>
              </a:r>
              <a:r>
                <a:rPr lang="en-US" altLang="zh-CN" sz="3200" dirty="0" smtClean="0">
                  <a:solidFill>
                    <a:schemeClr val="accent2"/>
                  </a:solidFill>
                  <a:latin typeface="华文隶书" panose="02010800040101010101" pitchFamily="2" charset="-122"/>
                  <a:ea typeface="华文隶书" panose="02010800040101010101" pitchFamily="2" charset="-122"/>
                </a:rPr>
                <a:t>•</a:t>
              </a:r>
              <a:r>
                <a:rPr lang="zh-CN" altLang="en-US" sz="3200" dirty="0" smtClean="0">
                  <a:solidFill>
                    <a:schemeClr val="accent2"/>
                  </a:solidFill>
                  <a:latin typeface="华文隶书" panose="02010800040101010101" pitchFamily="2" charset="-122"/>
                  <a:ea typeface="华文隶书" panose="02010800040101010101" pitchFamily="2" charset="-122"/>
                </a:rPr>
                <a:t>学习概览</a:t>
              </a:r>
              <a:endParaRPr lang="zh-CN" altLang="en-US" sz="3200" dirty="0">
                <a:solidFill>
                  <a:schemeClr val="accent2"/>
                </a:solidFill>
                <a:latin typeface="华文隶书" panose="02010800040101010101" pitchFamily="2" charset="-122"/>
                <a:ea typeface="华文隶书" panose="02010800040101010101" pitchFamily="2" charset="-122"/>
              </a:endParaRPr>
            </a:p>
          </p:txBody>
        </p:sp>
      </p:grpSp>
      <p:sp>
        <p:nvSpPr>
          <p:cNvPr id="14" name="矩形 13"/>
          <p:cNvSpPr>
            <a:spLocks noChangeAspect="1"/>
          </p:cNvSpPr>
          <p:nvPr/>
        </p:nvSpPr>
        <p:spPr>
          <a:xfrm>
            <a:off x="381000" y="1522251"/>
            <a:ext cx="11430000" cy="3394519"/>
          </a:xfrm>
          <a:prstGeom prst="rect">
            <a:avLst/>
          </a:prstGeom>
          <a:ln>
            <a:solidFill>
              <a:schemeClr val="tx1"/>
            </a:solidFill>
            <a:prstDash val="lgDash"/>
          </a:ln>
        </p:spPr>
        <p:txBody>
          <a:bodyPr>
            <a:spAutoFit/>
          </a:bodyPr>
          <a:lstStyle/>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了解生物多样性面临的威胁及其原因</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并能解释人类活动在这些威胁形成中的作用。</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科学思维</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了解并列举保护生物多样性的主要措施</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关注生物多样性保护行动。</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态度责任</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3</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讨论并认同保护生物多样性是每个人的责任</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树立人与自然和谐共生的可持续发展观。</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态度责任</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02415493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15"/>
                                        </p:tgtEl>
                                        <p:attrNameLst>
                                          <p:attrName>r</p:attrName>
                                        </p:attrNameLst>
                                      </p:cBhvr>
                                    </p:animRot>
                                    <p:animRot by="-240000">
                                      <p:cBhvr>
                                        <p:cTn id="7" dur="200" fill="hold">
                                          <p:stCondLst>
                                            <p:cond delay="200"/>
                                          </p:stCondLst>
                                        </p:cTn>
                                        <p:tgtEl>
                                          <p:spTgt spid="15"/>
                                        </p:tgtEl>
                                        <p:attrNameLst>
                                          <p:attrName>r</p:attrName>
                                        </p:attrNameLst>
                                      </p:cBhvr>
                                    </p:animRot>
                                    <p:animRot by="240000">
                                      <p:cBhvr>
                                        <p:cTn id="8" dur="200" fill="hold">
                                          <p:stCondLst>
                                            <p:cond delay="400"/>
                                          </p:stCondLst>
                                        </p:cTn>
                                        <p:tgtEl>
                                          <p:spTgt spid="15"/>
                                        </p:tgtEl>
                                        <p:attrNameLst>
                                          <p:attrName>r</p:attrName>
                                        </p:attrNameLst>
                                      </p:cBhvr>
                                    </p:animRot>
                                    <p:animRot by="-240000">
                                      <p:cBhvr>
                                        <p:cTn id="9" dur="200" fill="hold">
                                          <p:stCondLst>
                                            <p:cond delay="600"/>
                                          </p:stCondLst>
                                        </p:cTn>
                                        <p:tgtEl>
                                          <p:spTgt spid="15"/>
                                        </p:tgtEl>
                                        <p:attrNameLst>
                                          <p:attrName>r</p:attrName>
                                        </p:attrNameLst>
                                      </p:cBhvr>
                                    </p:animRot>
                                    <p:animRot by="120000">
                                      <p:cBhvr>
                                        <p:cTn id="10" dur="200" fill="hold">
                                          <p:stCondLst>
                                            <p:cond delay="800"/>
                                          </p:stCondLst>
                                        </p:cTn>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381000" y="209677"/>
            <a:ext cx="11430001" cy="577785"/>
            <a:chOff x="381000" y="209677"/>
            <a:chExt cx="11430001" cy="577785"/>
          </a:xfrm>
        </p:grpSpPr>
        <p:grpSp>
          <p:nvGrpSpPr>
            <p:cNvPr id="21" name="组合 20"/>
            <p:cNvGrpSpPr/>
            <p:nvPr userDrawn="1"/>
          </p:nvGrpSpPr>
          <p:grpSpPr>
            <a:xfrm>
              <a:off x="381000" y="209677"/>
              <a:ext cx="771985" cy="577785"/>
              <a:chOff x="7201355" y="2798675"/>
              <a:chExt cx="771985" cy="577785"/>
            </a:xfrm>
          </p:grpSpPr>
          <p:sp>
            <p:nvSpPr>
              <p:cNvPr id="23" name="平行四边形 22"/>
              <p:cNvSpPr/>
              <p:nvPr/>
            </p:nvSpPr>
            <p:spPr>
              <a:xfrm>
                <a:off x="7201355"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平行四边形 23"/>
              <p:cNvSpPr/>
              <p:nvPr/>
            </p:nvSpPr>
            <p:spPr>
              <a:xfrm>
                <a:off x="7387916"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平行四边形 24"/>
              <p:cNvSpPr/>
              <p:nvPr/>
            </p:nvSpPr>
            <p:spPr>
              <a:xfrm>
                <a:off x="7574477"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平行四边形 25"/>
              <p:cNvSpPr/>
              <p:nvPr/>
            </p:nvSpPr>
            <p:spPr>
              <a:xfrm>
                <a:off x="7761038"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矩形 21"/>
            <p:cNvSpPr/>
            <p:nvPr userDrawn="1"/>
          </p:nvSpPr>
          <p:spPr>
            <a:xfrm>
              <a:off x="966425" y="741743"/>
              <a:ext cx="10844576" cy="45719"/>
            </a:xfrm>
            <a:prstGeom prst="rect">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a:off x="3622979" y="103386"/>
            <a:ext cx="5746402" cy="669887"/>
            <a:chOff x="3606630" y="897473"/>
            <a:chExt cx="4749093" cy="669887"/>
          </a:xfrm>
        </p:grpSpPr>
        <p:pic>
          <p:nvPicPr>
            <p:cNvPr id="28" name="图片 27" descr="阴影"/>
            <p:cNvPicPr>
              <a:picLocks noChangeAspect="1"/>
            </p:cNvPicPr>
            <p:nvPr/>
          </p:nvPicPr>
          <p:blipFill>
            <a:blip r:embed="rId2"/>
            <a:stretch>
              <a:fillRect/>
            </a:stretch>
          </p:blipFill>
          <p:spPr>
            <a:xfrm>
              <a:off x="3606630" y="897473"/>
              <a:ext cx="4749093" cy="669887"/>
            </a:xfrm>
            <a:prstGeom prst="rect">
              <a:avLst/>
            </a:prstGeom>
          </p:spPr>
        </p:pic>
        <p:sp>
          <p:nvSpPr>
            <p:cNvPr id="29" name="文本框 28"/>
            <p:cNvSpPr txBox="1"/>
            <p:nvPr/>
          </p:nvSpPr>
          <p:spPr>
            <a:xfrm>
              <a:off x="4660338" y="900607"/>
              <a:ext cx="2510204" cy="584775"/>
            </a:xfrm>
            <a:prstGeom prst="rect">
              <a:avLst/>
            </a:prstGeom>
            <a:noFill/>
          </p:spPr>
          <p:txBody>
            <a:bodyPr wrap="square" rtlCol="0">
              <a:spAutoFit/>
            </a:bodyPr>
            <a:lstStyle/>
            <a:p>
              <a:pPr algn="ctr"/>
              <a:r>
                <a:rPr lang="zh-CN" altLang="en-US" sz="3200" dirty="0" smtClean="0">
                  <a:solidFill>
                    <a:schemeClr val="accent2"/>
                  </a:solidFill>
                  <a:latin typeface="华文隶书" panose="02010800040101010101" pitchFamily="2" charset="-122"/>
                  <a:ea typeface="华文隶书" panose="02010800040101010101" pitchFamily="2" charset="-122"/>
                </a:rPr>
                <a:t>基础</a:t>
              </a:r>
              <a:r>
                <a:rPr lang="en-US" altLang="zh-CN" sz="3200" dirty="0" smtClean="0">
                  <a:solidFill>
                    <a:schemeClr val="accent2"/>
                  </a:solidFill>
                  <a:latin typeface="华文隶书" panose="02010800040101010101" pitchFamily="2" charset="-122"/>
                  <a:ea typeface="华文隶书" panose="02010800040101010101" pitchFamily="2" charset="-122"/>
                </a:rPr>
                <a:t>•</a:t>
              </a:r>
              <a:r>
                <a:rPr lang="zh-CN" altLang="en-US" sz="3200" dirty="0" smtClean="0">
                  <a:solidFill>
                    <a:schemeClr val="accent2"/>
                  </a:solidFill>
                  <a:latin typeface="华文隶书" panose="02010800040101010101" pitchFamily="2" charset="-122"/>
                  <a:ea typeface="华文隶书" panose="02010800040101010101" pitchFamily="2" charset="-122"/>
                </a:rPr>
                <a:t>自主预习</a:t>
              </a:r>
              <a:endParaRPr lang="zh-CN" altLang="en-US" sz="3200" dirty="0">
                <a:solidFill>
                  <a:schemeClr val="accent2"/>
                </a:solidFill>
                <a:latin typeface="华文隶书" panose="02010800040101010101" pitchFamily="2" charset="-122"/>
                <a:ea typeface="华文隶书" panose="02010800040101010101" pitchFamily="2" charset="-122"/>
              </a:endParaRPr>
            </a:p>
          </p:txBody>
        </p:sp>
      </p:grpSp>
      <p:grpSp>
        <p:nvGrpSpPr>
          <p:cNvPr id="3" name="组合 2"/>
          <p:cNvGrpSpPr/>
          <p:nvPr/>
        </p:nvGrpSpPr>
        <p:grpSpPr>
          <a:xfrm>
            <a:off x="4577170" y="1390610"/>
            <a:ext cx="3009020" cy="606827"/>
            <a:chOff x="4577170" y="808482"/>
            <a:chExt cx="3009020" cy="606827"/>
          </a:xfrm>
        </p:grpSpPr>
        <p:pic>
          <p:nvPicPr>
            <p:cNvPr id="12" name="LM1.eps" descr="id:2147488701;FounderCES"/>
            <p:cNvPicPr/>
            <p:nvPr/>
          </p:nvPicPr>
          <p:blipFill>
            <a:blip r:embed="rId3">
              <a:clrChange>
                <a:clrFrom>
                  <a:srgbClr val="FFFFFF"/>
                </a:clrFrom>
                <a:clrTo>
                  <a:srgbClr val="FFFFFF">
                    <a:alpha val="0"/>
                  </a:srgbClr>
                </a:clrTo>
              </a:clrChange>
            </a:blip>
            <a:stretch>
              <a:fillRect/>
            </a:stretch>
          </p:blipFill>
          <p:spPr>
            <a:xfrm>
              <a:off x="4577170" y="836446"/>
              <a:ext cx="595335" cy="578863"/>
            </a:xfrm>
            <a:prstGeom prst="rect">
              <a:avLst/>
            </a:prstGeom>
          </p:spPr>
        </p:pic>
        <p:sp>
          <p:nvSpPr>
            <p:cNvPr id="2" name="矩形 1"/>
            <p:cNvSpPr>
              <a:spLocks noChangeAspect="1"/>
            </p:cNvSpPr>
            <p:nvPr/>
          </p:nvSpPr>
          <p:spPr>
            <a:xfrm>
              <a:off x="5247088" y="808482"/>
              <a:ext cx="2339102" cy="593752"/>
            </a:xfrm>
            <a:prstGeom prst="rect">
              <a:avLst/>
            </a:prstGeom>
          </p:spPr>
          <p:txBody>
            <a:bodyPr wrap="none">
              <a:spAutoFit/>
            </a:bodyPr>
            <a:lstStyle/>
            <a:p>
              <a:pPr algn="ctr">
                <a:lnSpc>
                  <a:spcPct val="130000"/>
                </a:lnSpc>
                <a:spcAft>
                  <a:spcPts val="0"/>
                </a:spcAft>
                <a:tabLst>
                  <a:tab pos="1188085" algn="l"/>
                  <a:tab pos="2163445" algn="l"/>
                  <a:tab pos="3142615" algn="l"/>
                  <a:tab pos="4190365" algn="l"/>
                </a:tabLst>
              </a:pPr>
              <a:r>
                <a:rPr lang="zh-CN" altLang="zh-CN" sz="2800" dirty="0">
                  <a:solidFill>
                    <a:srgbClr val="000000"/>
                  </a:solidFill>
                  <a:latin typeface="NEU-BZ-S92" panose="02020503000000020003" pitchFamily="18" charset="-122"/>
                  <a:ea typeface="方正兰亭中粗黑简体"/>
                  <a:cs typeface="Times New Roman" panose="02020603050405020304" pitchFamily="18" charset="0"/>
                </a:rPr>
                <a:t>基础</a:t>
              </a:r>
              <a:r>
                <a:rPr lang="zh-CN" altLang="zh-CN" sz="2800" dirty="0" smtClean="0">
                  <a:solidFill>
                    <a:srgbClr val="000000"/>
                  </a:solidFill>
                  <a:latin typeface="NEU-BZ-S92" panose="02020503000000020003" pitchFamily="18" charset="-122"/>
                  <a:ea typeface="方正兰亭中粗黑简体"/>
                  <a:cs typeface="Times New Roman" panose="02020603050405020304" pitchFamily="18" charset="0"/>
                </a:rPr>
                <a:t>知识梳理</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grpSp>
      <p:sp>
        <p:nvSpPr>
          <p:cNvPr id="4" name="矩形 3"/>
          <p:cNvSpPr>
            <a:spLocks noChangeAspect="1"/>
          </p:cNvSpPr>
          <p:nvPr/>
        </p:nvSpPr>
        <p:spPr>
          <a:xfrm>
            <a:off x="381000" y="2077951"/>
            <a:ext cx="11430000" cy="233294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smtClean="0">
                <a:solidFill>
                  <a:srgbClr val="000000"/>
                </a:solidFill>
                <a:latin typeface="NEU-BZ-S92" panose="02020503000000020003" pitchFamily="18" charset="-122"/>
                <a:ea typeface="方正兰亭中黑_GBK"/>
                <a:cs typeface="Times New Roman" panose="02020603050405020304" pitchFamily="18" charset="0"/>
              </a:rPr>
              <a:t>一</a:t>
            </a:r>
            <a:r>
              <a:rPr lang="en-US" altLang="zh-CN" sz="2800" dirty="0" smtClean="0">
                <a:solidFill>
                  <a:srgbClr val="000000"/>
                </a:solidFill>
                <a:latin typeface="NEU-BZ-S92" panose="02020503000000020003" pitchFamily="18" charset="-122"/>
                <a:ea typeface="方正兰亭中黑_GBK"/>
                <a:cs typeface="Times New Roman" panose="02020603050405020304" pitchFamily="18" charset="0"/>
              </a:rPr>
              <a:t>  </a:t>
            </a:r>
            <a:r>
              <a:rPr lang="zh-CN" altLang="zh-CN" sz="2800" dirty="0" smtClean="0">
                <a:solidFill>
                  <a:srgbClr val="000000"/>
                </a:solidFill>
                <a:latin typeface="NEU-BZ-S92" panose="02020503000000020003" pitchFamily="18" charset="-122"/>
                <a:ea typeface="方正兰亭中黑_GBK"/>
                <a:cs typeface="Times New Roman" panose="02020603050405020304" pitchFamily="18" charset="0"/>
              </a:rPr>
              <a:t>生物多样性</a:t>
            </a:r>
            <a:r>
              <a:rPr lang="zh-CN" altLang="zh-CN" sz="2800" dirty="0">
                <a:solidFill>
                  <a:srgbClr val="000000"/>
                </a:solidFill>
                <a:latin typeface="NEU-BZ-S92" panose="02020503000000020003" pitchFamily="18" charset="-122"/>
                <a:ea typeface="方正兰亭中黑_GBK"/>
                <a:cs typeface="Times New Roman" panose="02020603050405020304" pitchFamily="18" charset="0"/>
              </a:rPr>
              <a:t>面临的威胁及其原因</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cs typeface="Times New Roman" panose="02020603050405020304" pitchFamily="18" charset="0"/>
              </a:rPr>
              <a:t>生物多样性面临的威胁是物种多样性</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、生态系统多样性</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。生物多样性受到威胁的主要原因包括</a:t>
            </a:r>
            <a:r>
              <a:rPr lang="en-US" altLang="zh-CN" sz="2800" dirty="0" smtClean="0">
                <a:solidFill>
                  <a:srgbClr val="000000"/>
                </a:solidFill>
                <a:latin typeface="Times New Roman" panose="02020603050405020304" pitchFamily="18" charset="0"/>
                <a:cs typeface="Times New Roman" panose="02020603050405020304" pitchFamily="18" charset="0"/>
              </a:rPr>
              <a:t>_________________</a:t>
            </a:r>
            <a:r>
              <a:rPr lang="zh-CN" altLang="zh-CN" sz="2800" dirty="0">
                <a:solidFill>
                  <a:srgbClr val="000000"/>
                </a:solidFill>
                <a:latin typeface="Times New Roman" panose="02020603050405020304" pitchFamily="18" charset="0"/>
                <a:cs typeface="Times New Roman" panose="02020603050405020304" pitchFamily="18" charset="0"/>
              </a:rPr>
              <a:t>、乱捕滥杀野生动物、过度放牧、环境污染、</a:t>
            </a:r>
            <a:r>
              <a:rPr lang="en-US" altLang="zh-CN" sz="2800" dirty="0">
                <a:solidFill>
                  <a:srgbClr val="000000"/>
                </a:solidFill>
                <a:latin typeface="Times New Roman" panose="02020603050405020304" pitchFamily="18" charset="0"/>
                <a:cs typeface="Times New Roman" panose="02020603050405020304" pitchFamily="18" charset="0"/>
              </a:rPr>
              <a:t>____________________</a:t>
            </a:r>
            <a:r>
              <a:rPr lang="zh-CN" altLang="zh-CN" sz="2800" dirty="0">
                <a:solidFill>
                  <a:srgbClr val="000000"/>
                </a:solidFill>
                <a:latin typeface="Times New Roman" panose="02020603050405020304" pitchFamily="18" charset="0"/>
                <a:cs typeface="Times New Roman" panose="02020603050405020304" pitchFamily="18" charset="0"/>
              </a:rPr>
              <a:t>等。</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p:cNvSpPr>
            <a:spLocks noChangeAspect="1"/>
          </p:cNvSpPr>
          <p:nvPr/>
        </p:nvSpPr>
        <p:spPr>
          <a:xfrm>
            <a:off x="6532973" y="2655367"/>
            <a:ext cx="992579"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锐减</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6" name="矩形 5"/>
          <p:cNvSpPr>
            <a:spLocks noChangeAspect="1"/>
          </p:cNvSpPr>
          <p:nvPr/>
        </p:nvSpPr>
        <p:spPr>
          <a:xfrm>
            <a:off x="779863" y="3200421"/>
            <a:ext cx="992579" cy="652486"/>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降低</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7" name="矩形 6"/>
          <p:cNvSpPr>
            <a:spLocks noChangeAspect="1"/>
          </p:cNvSpPr>
          <p:nvPr/>
        </p:nvSpPr>
        <p:spPr>
          <a:xfrm>
            <a:off x="8642131" y="3200421"/>
            <a:ext cx="2428870"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乱砍滥伐</a:t>
            </a:r>
            <a:r>
              <a:rPr lang="zh-CN" altLang="zh-CN" sz="2800" dirty="0" smtClean="0">
                <a:solidFill>
                  <a:srgbClr val="FF0000"/>
                </a:solidFill>
                <a:latin typeface="Times New Roman" panose="02020603050405020304" pitchFamily="18" charset="0"/>
                <a:cs typeface="Times New Roman" panose="02020603050405020304" pitchFamily="18" charset="0"/>
              </a:rPr>
              <a:t>森林</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8" name="矩形 7"/>
          <p:cNvSpPr>
            <a:spLocks noChangeAspect="1"/>
          </p:cNvSpPr>
          <p:nvPr/>
        </p:nvSpPr>
        <p:spPr>
          <a:xfrm>
            <a:off x="7586190" y="3779531"/>
            <a:ext cx="2428870"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外来物种</a:t>
            </a:r>
            <a:r>
              <a:rPr lang="zh-CN" altLang="zh-CN" sz="2800" dirty="0" smtClean="0">
                <a:solidFill>
                  <a:srgbClr val="FF0000"/>
                </a:solidFill>
                <a:latin typeface="Times New Roman" panose="02020603050405020304" pitchFamily="18" charset="0"/>
                <a:cs typeface="Times New Roman" panose="02020603050405020304" pitchFamily="18" charset="0"/>
              </a:rPr>
              <a:t>入侵</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4290858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down)">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a:spLocks noChangeAspect="1"/>
          </p:cNvSpPr>
          <p:nvPr/>
        </p:nvSpPr>
        <p:spPr>
          <a:xfrm>
            <a:off x="381000" y="1021456"/>
            <a:ext cx="11430000" cy="2274212"/>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000000"/>
                </a:solidFill>
                <a:latin typeface="NEU-BZ-S92" panose="02020503000000020003" pitchFamily="18" charset="-122"/>
                <a:ea typeface="方正正黑简体"/>
                <a:cs typeface="Times New Roman" panose="02020603050405020304" pitchFamily="18" charset="0"/>
              </a:rPr>
              <a:t>微思考</a:t>
            </a: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Times New Roman" panose="02020603050405020304" pitchFamily="18" charset="0"/>
                <a:cs typeface="Times New Roman" panose="02020603050405020304" pitchFamily="18" charset="0"/>
              </a:rPr>
              <a:t> 2025</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年国际生物多样性日的主题是</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万物共生</a:t>
            </a:r>
            <a:r>
              <a:rPr lang="zh-CN" altLang="zh-CN" sz="28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和美永续</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呼吁以人与自然和谐共生之道</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创和美永续之路</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进而推进全球生物多样性保护治理新进程。请你列举一些身边正在发生的导致生物多样性受到威胁的行为。</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a:spLocks noChangeAspect="1"/>
          </p:cNvSpPr>
          <p:nvPr/>
        </p:nvSpPr>
        <p:spPr>
          <a:xfrm>
            <a:off x="381000" y="3295668"/>
            <a:ext cx="11430000" cy="115390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乱砍滥伐森林、过度放牧、不合理开垦、环境污染、乱捕滥杀野生动物、偷猎等。</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5079003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210208"/>
            <a:ext cx="11430000" cy="569386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smtClean="0">
                <a:solidFill>
                  <a:srgbClr val="000000"/>
                </a:solidFill>
                <a:latin typeface="NEU-BZ-S92" panose="02020503000000020003" pitchFamily="18" charset="-122"/>
                <a:ea typeface="方正兰亭中黑_GBK"/>
                <a:cs typeface="Times New Roman" panose="02020603050405020304" pitchFamily="18" charset="0"/>
              </a:rPr>
              <a:t>二</a:t>
            </a:r>
            <a:r>
              <a:rPr lang="en-US" altLang="zh-CN" sz="2800" dirty="0" smtClean="0">
                <a:solidFill>
                  <a:srgbClr val="000000"/>
                </a:solidFill>
                <a:latin typeface="NEU-BZ-S92" panose="02020503000000020003" pitchFamily="18" charset="-122"/>
                <a:ea typeface="方正兰亭中黑_GBK"/>
                <a:cs typeface="Times New Roman" panose="02020603050405020304" pitchFamily="18" charset="0"/>
              </a:rPr>
              <a:t>  </a:t>
            </a:r>
            <a:r>
              <a:rPr lang="zh-CN" altLang="zh-CN" sz="2800" dirty="0" smtClean="0">
                <a:solidFill>
                  <a:srgbClr val="000000"/>
                </a:solidFill>
                <a:latin typeface="NEU-BZ-S92" panose="02020503000000020003" pitchFamily="18" charset="-122"/>
                <a:ea typeface="方正兰亭中黑_GBK"/>
                <a:cs typeface="Times New Roman" panose="02020603050405020304" pitchFamily="18" charset="0"/>
              </a:rPr>
              <a:t>保护</a:t>
            </a:r>
            <a:r>
              <a:rPr lang="zh-CN" altLang="zh-CN" sz="2800" dirty="0">
                <a:solidFill>
                  <a:srgbClr val="000000"/>
                </a:solidFill>
                <a:latin typeface="NEU-BZ-S92" panose="02020503000000020003" pitchFamily="18" charset="-122"/>
                <a:ea typeface="方正兰亭中黑_GBK"/>
                <a:cs typeface="Times New Roman" panose="02020603050405020304" pitchFamily="18" charset="0"/>
              </a:rPr>
              <a:t>生物多样性的主要措施</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保护生物多样性的主要措施</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(1)</a:t>
            </a:r>
            <a:r>
              <a:rPr lang="zh-CN" altLang="zh-CN" sz="2800" dirty="0">
                <a:solidFill>
                  <a:srgbClr val="000000"/>
                </a:solidFill>
                <a:latin typeface="Times New Roman" panose="02020603050405020304" pitchFamily="18" charset="0"/>
                <a:cs typeface="Times New Roman" panose="02020603050405020304" pitchFamily="18" charset="0"/>
              </a:rPr>
              <a:t>就地保护</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人们把包含</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在内的一定面积的陆地或</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划分出来</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设置为自然保护地</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进行</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和</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(2)</a:t>
            </a:r>
            <a:r>
              <a:rPr lang="zh-CN" altLang="zh-CN" sz="2800" dirty="0">
                <a:solidFill>
                  <a:srgbClr val="000000"/>
                </a:solidFill>
                <a:latin typeface="Times New Roman" panose="02020603050405020304" pitchFamily="18" charset="0"/>
                <a:cs typeface="Times New Roman" panose="02020603050405020304" pitchFamily="18" charset="0"/>
              </a:rPr>
              <a:t>迁地保护</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人们将某些濒危生物</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移入动物园、植物园、水族馆或繁育中心等</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进行特殊的</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和</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或者建立</a:t>
            </a:r>
            <a:r>
              <a:rPr lang="en-US" altLang="zh-CN" sz="2800" dirty="0">
                <a:solidFill>
                  <a:srgbClr val="000000"/>
                </a:solidFill>
                <a:latin typeface="Times New Roman" panose="02020603050405020304" pitchFamily="18" charset="0"/>
                <a:cs typeface="Times New Roman" panose="02020603050405020304" pitchFamily="18" charset="0"/>
              </a:rPr>
              <a:t>____________________,</a:t>
            </a:r>
            <a:r>
              <a:rPr lang="zh-CN" altLang="zh-CN" sz="2800" dirty="0">
                <a:solidFill>
                  <a:srgbClr val="000000"/>
                </a:solidFill>
                <a:latin typeface="Times New Roman" panose="02020603050405020304" pitchFamily="18" charset="0"/>
                <a:cs typeface="Times New Roman" panose="02020603050405020304" pitchFamily="18" charset="0"/>
              </a:rPr>
              <a:t>以保护珍贵的遗传资源。</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(3)</a:t>
            </a:r>
            <a:r>
              <a:rPr lang="zh-CN" altLang="zh-CN" sz="2800" dirty="0">
                <a:solidFill>
                  <a:srgbClr val="000000"/>
                </a:solidFill>
                <a:latin typeface="Times New Roman" panose="02020603050405020304" pitchFamily="18" charset="0"/>
                <a:cs typeface="Times New Roman" panose="02020603050405020304" pitchFamily="18" charset="0"/>
              </a:rPr>
              <a:t>法律保障</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颁布一系列与生物多样性保护相关的</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自然保护地是</a:t>
            </a:r>
            <a:r>
              <a:rPr lang="en-US" altLang="zh-CN" sz="2800" dirty="0" smtClean="0">
                <a:solidFill>
                  <a:srgbClr val="000000"/>
                </a:solidFill>
                <a:latin typeface="Times New Roman" panose="02020603050405020304" pitchFamily="18" charset="0"/>
                <a:cs typeface="Times New Roman" panose="02020603050405020304" pitchFamily="18" charset="0"/>
              </a:rPr>
              <a:t>“_____________”“_____________”“________________”</a:t>
            </a:r>
            <a:r>
              <a:rPr lang="zh-CN" altLang="zh-CN" sz="2800" dirty="0" smtClean="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3</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使地球充满生机</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也是人类生存和发展的基础。</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3" name="矩形 2"/>
          <p:cNvSpPr>
            <a:spLocks noChangeAspect="1"/>
          </p:cNvSpPr>
          <p:nvPr/>
        </p:nvSpPr>
        <p:spPr>
          <a:xfrm>
            <a:off x="4175235" y="1335111"/>
            <a:ext cx="1710725"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保护</a:t>
            </a:r>
            <a:r>
              <a:rPr lang="zh-CN" altLang="zh-CN" sz="2800" dirty="0" smtClean="0">
                <a:solidFill>
                  <a:srgbClr val="FF0000"/>
                </a:solidFill>
                <a:latin typeface="Times New Roman" panose="02020603050405020304" pitchFamily="18" charset="0"/>
                <a:cs typeface="Times New Roman" panose="02020603050405020304" pitchFamily="18" charset="0"/>
              </a:rPr>
              <a:t>对象</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4" name="矩形 3"/>
          <p:cNvSpPr>
            <a:spLocks noChangeAspect="1"/>
          </p:cNvSpPr>
          <p:nvPr/>
        </p:nvSpPr>
        <p:spPr>
          <a:xfrm>
            <a:off x="10187152" y="1335110"/>
            <a:ext cx="992579"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水域</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6" name="矩形 5"/>
          <p:cNvSpPr>
            <a:spLocks noChangeAspect="1"/>
          </p:cNvSpPr>
          <p:nvPr/>
        </p:nvSpPr>
        <p:spPr>
          <a:xfrm>
            <a:off x="5993525" y="1879941"/>
            <a:ext cx="992579"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保护</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7" name="矩形 6"/>
          <p:cNvSpPr>
            <a:spLocks noChangeAspect="1"/>
          </p:cNvSpPr>
          <p:nvPr/>
        </p:nvSpPr>
        <p:spPr>
          <a:xfrm>
            <a:off x="8090338" y="1879941"/>
            <a:ext cx="992579"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管理</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8" name="矩形 7"/>
          <p:cNvSpPr>
            <a:spLocks noChangeAspect="1"/>
          </p:cNvSpPr>
          <p:nvPr/>
        </p:nvSpPr>
        <p:spPr>
          <a:xfrm>
            <a:off x="5634451" y="2460014"/>
            <a:ext cx="1710725"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迁出</a:t>
            </a:r>
            <a:r>
              <a:rPr lang="zh-CN" altLang="zh-CN" sz="2800" dirty="0" smtClean="0">
                <a:solidFill>
                  <a:srgbClr val="FF0000"/>
                </a:solidFill>
                <a:latin typeface="Times New Roman" panose="02020603050405020304" pitchFamily="18" charset="0"/>
                <a:cs typeface="Times New Roman" panose="02020603050405020304" pitchFamily="18" charset="0"/>
              </a:rPr>
              <a:t>原地</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9" name="矩形 8"/>
          <p:cNvSpPr>
            <a:spLocks noChangeAspect="1"/>
          </p:cNvSpPr>
          <p:nvPr/>
        </p:nvSpPr>
        <p:spPr>
          <a:xfrm>
            <a:off x="5586830" y="3004844"/>
            <a:ext cx="992579"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保护</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0" name="矩形 9"/>
          <p:cNvSpPr>
            <a:spLocks noChangeAspect="1"/>
          </p:cNvSpPr>
          <p:nvPr/>
        </p:nvSpPr>
        <p:spPr>
          <a:xfrm>
            <a:off x="7706336" y="2988236"/>
            <a:ext cx="992579"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管理</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1" name="矩形 10"/>
          <p:cNvSpPr>
            <a:spLocks noChangeAspect="1"/>
          </p:cNvSpPr>
          <p:nvPr/>
        </p:nvSpPr>
        <p:spPr>
          <a:xfrm>
            <a:off x="1001110" y="3535915"/>
            <a:ext cx="2069797"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种质资源</a:t>
            </a:r>
            <a:r>
              <a:rPr lang="zh-CN" altLang="zh-CN" sz="2800" dirty="0" smtClean="0">
                <a:solidFill>
                  <a:srgbClr val="FF0000"/>
                </a:solidFill>
                <a:latin typeface="Times New Roman" panose="02020603050405020304" pitchFamily="18" charset="0"/>
                <a:cs typeface="Times New Roman" panose="02020603050405020304" pitchFamily="18" charset="0"/>
              </a:rPr>
              <a:t>库</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2" name="矩形 11"/>
          <p:cNvSpPr>
            <a:spLocks noChangeAspect="1"/>
          </p:cNvSpPr>
          <p:nvPr/>
        </p:nvSpPr>
        <p:spPr>
          <a:xfrm>
            <a:off x="8192115" y="4106079"/>
            <a:ext cx="1710725"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法律</a:t>
            </a:r>
            <a:r>
              <a:rPr lang="zh-CN" altLang="zh-CN" sz="2800" dirty="0" smtClean="0">
                <a:solidFill>
                  <a:srgbClr val="FF0000"/>
                </a:solidFill>
                <a:latin typeface="Times New Roman" panose="02020603050405020304" pitchFamily="18" charset="0"/>
                <a:cs typeface="Times New Roman" panose="02020603050405020304" pitchFamily="18" charset="0"/>
              </a:rPr>
              <a:t>法规</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3" name="矩形 12"/>
          <p:cNvSpPr>
            <a:spLocks noChangeAspect="1"/>
          </p:cNvSpPr>
          <p:nvPr/>
        </p:nvSpPr>
        <p:spPr>
          <a:xfrm>
            <a:off x="3220129" y="4646780"/>
            <a:ext cx="2069797"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天然</a:t>
            </a:r>
            <a:r>
              <a:rPr lang="zh-CN" altLang="zh-CN" sz="2800" dirty="0" smtClean="0">
                <a:solidFill>
                  <a:srgbClr val="FF0000"/>
                </a:solidFill>
                <a:latin typeface="Times New Roman" panose="02020603050405020304" pitchFamily="18" charset="0"/>
                <a:cs typeface="Times New Roman" panose="02020603050405020304" pitchFamily="18" charset="0"/>
              </a:rPr>
              <a:t>基因库</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4" name="矩形 13"/>
          <p:cNvSpPr>
            <a:spLocks noChangeAspect="1"/>
          </p:cNvSpPr>
          <p:nvPr/>
        </p:nvSpPr>
        <p:spPr>
          <a:xfrm>
            <a:off x="5706122" y="4646780"/>
            <a:ext cx="2069797"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天然</a:t>
            </a:r>
            <a:r>
              <a:rPr lang="zh-CN" altLang="zh-CN" sz="2800" dirty="0" smtClean="0">
                <a:solidFill>
                  <a:srgbClr val="FF0000"/>
                </a:solidFill>
                <a:latin typeface="Times New Roman" panose="02020603050405020304" pitchFamily="18" charset="0"/>
                <a:cs typeface="Times New Roman" panose="02020603050405020304" pitchFamily="18" charset="0"/>
              </a:rPr>
              <a:t>实验室</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5" name="矩形 14"/>
          <p:cNvSpPr>
            <a:spLocks noChangeAspect="1"/>
          </p:cNvSpPr>
          <p:nvPr/>
        </p:nvSpPr>
        <p:spPr>
          <a:xfrm>
            <a:off x="8391788" y="4664680"/>
            <a:ext cx="2787943"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活的</a:t>
            </a:r>
            <a:r>
              <a:rPr lang="zh-CN" altLang="zh-CN" sz="2800" dirty="0" smtClean="0">
                <a:solidFill>
                  <a:srgbClr val="FF0000"/>
                </a:solidFill>
                <a:latin typeface="Times New Roman" panose="02020603050405020304" pitchFamily="18" charset="0"/>
                <a:cs typeface="Times New Roman" panose="02020603050405020304" pitchFamily="18" charset="0"/>
              </a:rPr>
              <a:t>自然博物馆</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6" name="矩形 15"/>
          <p:cNvSpPr>
            <a:spLocks noChangeAspect="1"/>
          </p:cNvSpPr>
          <p:nvPr/>
        </p:nvSpPr>
        <p:spPr>
          <a:xfrm>
            <a:off x="655320" y="5204969"/>
            <a:ext cx="2069797" cy="652486"/>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生物多样性</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32054626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down)">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down)">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down)">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down)">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wipe(down)">
                                      <p:cBhvr>
                                        <p:cTn id="47" dur="500"/>
                                        <p:tgtEl>
                                          <p:spTgt spid="12"/>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wipe(down)">
                                      <p:cBhvr>
                                        <p:cTn id="52" dur="500"/>
                                        <p:tgtEl>
                                          <p:spTgt spid="13"/>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grpId="0" nodeType="click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wipe(down)">
                                      <p:cBhvr>
                                        <p:cTn id="57" dur="500"/>
                                        <p:tgtEl>
                                          <p:spTgt spid="14"/>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4" fill="hold" grpId="0" nodeType="click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wipe(down)">
                                      <p:cBhvr>
                                        <p:cTn id="62" dur="500"/>
                                        <p:tgtEl>
                                          <p:spTgt spid="15"/>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4" fill="hold" grpId="0" nodeType="click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wipe(down)">
                                      <p:cBhvr>
                                        <p:cTn id="6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7" grpId="0"/>
      <p:bldP spid="8" grpId="0"/>
      <p:bldP spid="9" grpId="0"/>
      <p:bldP spid="10" grpId="0"/>
      <p:bldP spid="11" grpId="0"/>
      <p:bldP spid="12" grpId="0"/>
      <p:bldP spid="13" grpId="0"/>
      <p:bldP spid="14" grpId="0"/>
      <p:bldP spid="15" grpId="0"/>
      <p:bldP spid="1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818057"/>
            <a:ext cx="11430000" cy="1714059"/>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000000"/>
                </a:solidFill>
                <a:latin typeface="NEU-BZ-S92" panose="02020503000000020003" pitchFamily="18" charset="-122"/>
                <a:ea typeface="方正正黑简体"/>
                <a:cs typeface="Times New Roman" panose="02020603050405020304" pitchFamily="18" charset="0"/>
              </a:rPr>
              <a:t>微思考</a:t>
            </a:r>
            <a:r>
              <a:rPr lang="en-US" altLang="zh-CN" sz="2800" b="1"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Times New Roman" panose="02020603050405020304" pitchFamily="18" charset="0"/>
                <a:cs typeface="Times New Roman" panose="02020603050405020304" pitchFamily="18" charset="0"/>
              </a:rPr>
              <a:t> </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保护生物物种</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就要关注它们目前的生存状态</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分析对其生存产生影响的各种环境因素。尝试运用所学到的保护生物多样性的知识</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从个人角度说说如何参与生物多样性的保护活动。</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4" name="矩形 3"/>
          <p:cNvSpPr>
            <a:spLocks noChangeAspect="1"/>
          </p:cNvSpPr>
          <p:nvPr/>
        </p:nvSpPr>
        <p:spPr>
          <a:xfrm>
            <a:off x="381000" y="2532116"/>
            <a:ext cx="11430000" cy="1714059"/>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从个人角度来讲</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我们应响应相关的政策和法律法规</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做一些力所能及的事情</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从自我做起</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从周围做起</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如在鸟类经常活动的地方安放人工鸟巢或饲养台</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爱护周围的一草一木</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注意保护环境等。</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420762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4577170" y="209393"/>
            <a:ext cx="3009020" cy="606827"/>
            <a:chOff x="4577170" y="808482"/>
            <a:chExt cx="3009020" cy="606827"/>
          </a:xfrm>
        </p:grpSpPr>
        <p:pic>
          <p:nvPicPr>
            <p:cNvPr id="12" name="LM1.eps" descr="id:2147488701;FounderCES"/>
            <p:cNvPicPr/>
            <p:nvPr/>
          </p:nvPicPr>
          <p:blipFill>
            <a:blip r:embed="rId2">
              <a:clrChange>
                <a:clrFrom>
                  <a:srgbClr val="FFFFFF"/>
                </a:clrFrom>
                <a:clrTo>
                  <a:srgbClr val="FFFFFF">
                    <a:alpha val="0"/>
                  </a:srgbClr>
                </a:clrTo>
              </a:clrChange>
            </a:blip>
            <a:stretch>
              <a:fillRect/>
            </a:stretch>
          </p:blipFill>
          <p:spPr>
            <a:xfrm>
              <a:off x="4577170" y="836446"/>
              <a:ext cx="595335" cy="578863"/>
            </a:xfrm>
            <a:prstGeom prst="rect">
              <a:avLst/>
            </a:prstGeom>
          </p:spPr>
        </p:pic>
        <p:sp>
          <p:nvSpPr>
            <p:cNvPr id="2" name="矩形 1"/>
            <p:cNvSpPr>
              <a:spLocks noChangeAspect="1"/>
            </p:cNvSpPr>
            <p:nvPr/>
          </p:nvSpPr>
          <p:spPr>
            <a:xfrm>
              <a:off x="5247088" y="808482"/>
              <a:ext cx="2339102" cy="593752"/>
            </a:xfrm>
            <a:prstGeom prst="rect">
              <a:avLst/>
            </a:prstGeom>
          </p:spPr>
          <p:txBody>
            <a:bodyPr wrap="none">
              <a:spAutoFit/>
            </a:bodyPr>
            <a:lstStyle/>
            <a:p>
              <a:pPr algn="ctr">
                <a:lnSpc>
                  <a:spcPct val="130000"/>
                </a:lnSpc>
                <a:spcAft>
                  <a:spcPts val="0"/>
                </a:spcAft>
                <a:tabLst>
                  <a:tab pos="1188085" algn="l"/>
                  <a:tab pos="2163445" algn="l"/>
                  <a:tab pos="3142615" algn="l"/>
                  <a:tab pos="4190365" algn="l"/>
                </a:tabLst>
              </a:pPr>
              <a:r>
                <a:rPr lang="zh-CN" altLang="en-US" sz="2800" dirty="0">
                  <a:solidFill>
                    <a:srgbClr val="000000"/>
                  </a:solidFill>
                  <a:latin typeface="NEU-BZ-S92" panose="02020503000000020003" pitchFamily="18" charset="-122"/>
                  <a:ea typeface="方正兰亭中粗黑简体"/>
                  <a:cs typeface="Times New Roman" panose="02020603050405020304" pitchFamily="18" charset="0"/>
                </a:rPr>
                <a:t>预习自测反馈</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grpSp>
      <p:sp>
        <p:nvSpPr>
          <p:cNvPr id="4" name="矩形 3"/>
          <p:cNvSpPr>
            <a:spLocks noChangeAspect="1"/>
          </p:cNvSpPr>
          <p:nvPr/>
        </p:nvSpPr>
        <p:spPr>
          <a:xfrm>
            <a:off x="381000" y="916951"/>
            <a:ext cx="11430000" cy="3453253"/>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判断下列说法是否正确。正确的画</a:t>
            </a:r>
            <a:r>
              <a:rPr lang="en-US" altLang="zh-CN" sz="2800"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Cambria Math" panose="02040503050406030204" pitchFamily="18" charset="0"/>
                <a:ea typeface="NEU-BZ-S92" panose="02020503000000020003" pitchFamily="18"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错误的画</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(1)</a:t>
            </a:r>
            <a:r>
              <a:rPr lang="zh-CN" altLang="zh-CN" sz="2800" dirty="0">
                <a:solidFill>
                  <a:srgbClr val="000000"/>
                </a:solidFill>
                <a:latin typeface="Times New Roman" panose="02020603050405020304" pitchFamily="18" charset="0"/>
                <a:cs typeface="Times New Roman" panose="02020603050405020304" pitchFamily="18" charset="0"/>
              </a:rPr>
              <a:t>生物多样性面临威胁的主要原因是人类不理智的活动。</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(2)</a:t>
            </a:r>
            <a:r>
              <a:rPr lang="zh-CN" altLang="zh-CN" sz="2800" dirty="0">
                <a:solidFill>
                  <a:srgbClr val="000000"/>
                </a:solidFill>
                <a:latin typeface="Times New Roman" panose="02020603050405020304" pitchFamily="18" charset="0"/>
                <a:cs typeface="Times New Roman" panose="02020603050405020304" pitchFamily="18" charset="0"/>
              </a:rPr>
              <a:t>我们保护动物多样性</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就是要禁止开发和利用动物资源。</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a:t>
            </a:r>
          </a:p>
          <a:p>
            <a:pPr>
              <a:lnSpc>
                <a:spcPct val="130000"/>
              </a:lnSpc>
              <a:spcAft>
                <a:spcPts val="0"/>
              </a:spcAft>
              <a:tabLst>
                <a:tab pos="1188085" algn="l"/>
                <a:tab pos="2163445" algn="l"/>
                <a:tab pos="3142615" algn="l"/>
                <a:tab pos="4190365" algn="l"/>
              </a:tabLst>
            </a:pPr>
            <a:endParaRPr lang="en-US" altLang="zh-CN" sz="2800" dirty="0">
              <a:solidFill>
                <a:srgbClr val="000000"/>
              </a:solidFill>
              <a:latin typeface="Times New Roman" panose="02020603050405020304" pitchFamily="18" charset="0"/>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(3)</a:t>
            </a:r>
            <a:r>
              <a:rPr lang="zh-CN" altLang="zh-CN" sz="2800" dirty="0">
                <a:solidFill>
                  <a:srgbClr val="000000"/>
                </a:solidFill>
                <a:latin typeface="Times New Roman" panose="02020603050405020304" pitchFamily="18" charset="0"/>
                <a:cs typeface="Times New Roman" panose="02020603050405020304" pitchFamily="18" charset="0"/>
              </a:rPr>
              <a:t>建立自然保护区可保护更多生物</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人应该禁止进入。</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a:spLocks noChangeAspect="1"/>
          </p:cNvSpPr>
          <p:nvPr/>
        </p:nvSpPr>
        <p:spPr>
          <a:xfrm>
            <a:off x="9707830" y="1474026"/>
            <a:ext cx="415498" cy="609398"/>
          </a:xfrm>
          <a:prstGeom prst="rect">
            <a:avLst/>
          </a:prstGeom>
        </p:spPr>
        <p:txBody>
          <a:bodyPr wrap="none">
            <a:spAutoFit/>
          </a:bodyPr>
          <a:lstStyle/>
          <a:p>
            <a:pPr>
              <a:lnSpc>
                <a:spcPct val="120000"/>
              </a:lnSpc>
            </a:pPr>
            <a:r>
              <a:rPr lang="en-US" altLang="zh-CN" sz="2800" b="1" dirty="0" smtClean="0">
                <a:solidFill>
                  <a:srgbClr val="FF0000"/>
                </a:solidFill>
                <a:effectLst/>
                <a:latin typeface="Cambria Math" panose="02040503050406030204" pitchFamily="18" charset="0"/>
                <a:ea typeface="NEU-BZ-S92"/>
                <a:cs typeface="Times New Roman" panose="02020603050405020304" pitchFamily="18" charset="0"/>
              </a:rPr>
              <a:t>√</a:t>
            </a:r>
            <a:endParaRPr lang="zh-CN" altLang="en-US" sz="2800" b="1" dirty="0"/>
          </a:p>
        </p:txBody>
      </p:sp>
      <p:sp>
        <p:nvSpPr>
          <p:cNvPr id="7" name="矩形 6"/>
          <p:cNvSpPr>
            <a:spLocks noChangeAspect="1"/>
          </p:cNvSpPr>
          <p:nvPr/>
        </p:nvSpPr>
        <p:spPr>
          <a:xfrm>
            <a:off x="9739360" y="2069015"/>
            <a:ext cx="545342" cy="567912"/>
          </a:xfrm>
          <a:prstGeom prst="rect">
            <a:avLst/>
          </a:prstGeom>
        </p:spPr>
        <p:txBody>
          <a:bodyPr wrap="none">
            <a:spAutoFit/>
          </a:bodyPr>
          <a:lstStyle/>
          <a:p>
            <a:pPr>
              <a:lnSpc>
                <a:spcPct val="120000"/>
              </a:lnSpc>
            </a:pPr>
            <a:r>
              <a:rPr lang="en-US" altLang="zh-CN" sz="2800" b="1" dirty="0">
                <a:solidFill>
                  <a:srgbClr val="FF0000"/>
                </a:solidFill>
              </a:rPr>
              <a:t>×</a:t>
            </a:r>
            <a:endParaRPr lang="zh-CN" altLang="en-US" sz="2400" b="1" dirty="0">
              <a:solidFill>
                <a:srgbClr val="FF0000"/>
              </a:solidFill>
            </a:endParaRPr>
          </a:p>
        </p:txBody>
      </p:sp>
      <p:sp>
        <p:nvSpPr>
          <p:cNvPr id="5" name="矩形 4"/>
          <p:cNvSpPr>
            <a:spLocks noChangeAspect="1"/>
          </p:cNvSpPr>
          <p:nvPr/>
        </p:nvSpPr>
        <p:spPr>
          <a:xfrm>
            <a:off x="381000" y="2624575"/>
            <a:ext cx="11430000" cy="115390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保护动物多样性</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并不是禁止一切形式的开发和利用</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而是要合理地开发和利用</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只是反对盲目地、掠夺式地开发和利用。</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9" name="矩形 8"/>
          <p:cNvSpPr>
            <a:spLocks noChangeAspect="1"/>
          </p:cNvSpPr>
          <p:nvPr/>
        </p:nvSpPr>
        <p:spPr>
          <a:xfrm>
            <a:off x="9003636" y="3736487"/>
            <a:ext cx="545342" cy="567912"/>
          </a:xfrm>
          <a:prstGeom prst="rect">
            <a:avLst/>
          </a:prstGeom>
        </p:spPr>
        <p:txBody>
          <a:bodyPr wrap="none">
            <a:spAutoFit/>
          </a:bodyPr>
          <a:lstStyle/>
          <a:p>
            <a:pPr>
              <a:lnSpc>
                <a:spcPct val="120000"/>
              </a:lnSpc>
            </a:pPr>
            <a:r>
              <a:rPr lang="en-US" altLang="zh-CN" sz="2800" b="1" dirty="0">
                <a:solidFill>
                  <a:srgbClr val="FF0000"/>
                </a:solidFill>
              </a:rPr>
              <a:t>×</a:t>
            </a:r>
            <a:endParaRPr lang="zh-CN" altLang="en-US" sz="2400" b="1" dirty="0">
              <a:solidFill>
                <a:srgbClr val="FF0000"/>
              </a:solidFill>
            </a:endParaRPr>
          </a:p>
        </p:txBody>
      </p:sp>
      <p:sp>
        <p:nvSpPr>
          <p:cNvPr id="8" name="矩形 7"/>
          <p:cNvSpPr>
            <a:spLocks noChangeAspect="1"/>
          </p:cNvSpPr>
          <p:nvPr/>
        </p:nvSpPr>
        <p:spPr>
          <a:xfrm>
            <a:off x="381000" y="4370204"/>
            <a:ext cx="11430000" cy="1714059"/>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建立自然保护区可以保护更多的生物</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在条件允许的情况下</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人们可以通过适当的管理和监控进入保护区进行生态旅游、科研观察等活动</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从而更好地促进生物保护与公众教育。</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7643033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4">
                                            <p:txEl>
                                              <p:pRg st="5" end="5"/>
                                            </p:txEl>
                                          </p:spTgt>
                                        </p:tgtEl>
                                        <p:attrNameLst>
                                          <p:attrName>style.visibility</p:attrName>
                                        </p:attrNameLst>
                                      </p:cBhvr>
                                      <p:to>
                                        <p:strVal val="visible"/>
                                      </p:to>
                                    </p:set>
                                    <p:animEffect transition="in" filter="barn(inVertical)">
                                      <p:cBhvr>
                                        <p:cTn id="22" dur="500"/>
                                        <p:tgtEl>
                                          <p:spTgt spid="4">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down)">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down)">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5" grpId="0"/>
      <p:bldP spid="9" grpId="0"/>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a:spLocks noChangeAspect="1"/>
          </p:cNvSpPr>
          <p:nvPr/>
        </p:nvSpPr>
        <p:spPr>
          <a:xfrm>
            <a:off x="381000" y="1774498"/>
            <a:ext cx="11430000" cy="1714059"/>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近年来由于人类活动引起的生态环境破坏</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动物物种灭绝速度加快。为保护动物资源</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我国采取的主要措施包括</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此外还离不开法治教育和管理。</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a:spLocks noChangeAspect="1"/>
          </p:cNvSpPr>
          <p:nvPr/>
        </p:nvSpPr>
        <p:spPr>
          <a:xfrm>
            <a:off x="6708228" y="2331412"/>
            <a:ext cx="1710725"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就地保护</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7" name="矩形 6"/>
          <p:cNvSpPr>
            <a:spLocks noChangeAspect="1"/>
          </p:cNvSpPr>
          <p:nvPr/>
        </p:nvSpPr>
        <p:spPr>
          <a:xfrm>
            <a:off x="8705193" y="2331412"/>
            <a:ext cx="1710725"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迁地</a:t>
            </a:r>
            <a:r>
              <a:rPr lang="zh-CN" altLang="zh-CN" sz="2800" dirty="0" smtClean="0">
                <a:solidFill>
                  <a:srgbClr val="FF0000"/>
                </a:solidFill>
                <a:latin typeface="Times New Roman" panose="02020603050405020304" pitchFamily="18" charset="0"/>
                <a:cs typeface="Times New Roman" panose="02020603050405020304" pitchFamily="18" charset="0"/>
              </a:rPr>
              <a:t>保护</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2142594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演示文稿2" id="{70E64BFA-7F28-4524-A2F1-429ED1F70AD6}" vid="{BD76309B-3463-496C-8A18-DE26D7DDD99E}"/>
    </a:ext>
  </a:extLst>
</a:theme>
</file>

<file path=ppt/theme/theme2.xml><?xml version="1.0" encoding="utf-8"?>
<a:theme xmlns:a="http://schemas.openxmlformats.org/drawingml/2006/main" name="专业教辅课件Q:251490010">
  <a:themeElements>
    <a:clrScheme name="穿越">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演示文稿3" id="{8BD615A3-ED6F-4864-AAC0-0556D364D909}" vid="{BB39B361-BEE4-4C79-9337-7BDCCC8254BC}"/>
    </a:ext>
  </a:ext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演示文稿2" id="{70E64BFA-7F28-4524-A2F1-429ED1F70AD6}" vid="{BD76309B-3463-496C-8A18-DE26D7DDD99E}"/>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新模板</Template>
  <TotalTime>305</TotalTime>
  <Words>1068</Words>
  <Application>Microsoft Office PowerPoint</Application>
  <PresentationFormat>宽屏</PresentationFormat>
  <Paragraphs>83</Paragraphs>
  <Slides>14</Slides>
  <Notes>1</Notes>
  <HiddenSlides>0</HiddenSlides>
  <MMClips>0</MMClips>
  <ScaleCrop>false</ScaleCrop>
  <HeadingPairs>
    <vt:vector size="6" baseType="variant">
      <vt:variant>
        <vt:lpstr>已用的字体</vt:lpstr>
      </vt:variant>
      <vt:variant>
        <vt:i4>15</vt:i4>
      </vt:variant>
      <vt:variant>
        <vt:lpstr>主题</vt:lpstr>
      </vt:variant>
      <vt:variant>
        <vt:i4>3</vt:i4>
      </vt:variant>
      <vt:variant>
        <vt:lpstr>幻灯片标题</vt:lpstr>
      </vt:variant>
      <vt:variant>
        <vt:i4>14</vt:i4>
      </vt:variant>
    </vt:vector>
  </HeadingPairs>
  <TitlesOfParts>
    <vt:vector size="32" baseType="lpstr">
      <vt:lpstr>NEU-BZ-S92</vt:lpstr>
      <vt:lpstr>方正兰亭中粗黑简体</vt:lpstr>
      <vt:lpstr>方正兰亭中黑_GBK</vt:lpstr>
      <vt:lpstr>方正正黑简体</vt:lpstr>
      <vt:lpstr>仿宋</vt:lpstr>
      <vt:lpstr>黑体</vt:lpstr>
      <vt:lpstr>华文隶书</vt:lpstr>
      <vt:lpstr>楷体</vt:lpstr>
      <vt:lpstr>隶书</vt:lpstr>
      <vt:lpstr>宋体</vt:lpstr>
      <vt:lpstr>微软雅黑</vt:lpstr>
      <vt:lpstr>Arial</vt:lpstr>
      <vt:lpstr>Calibri</vt:lpstr>
      <vt:lpstr>Cambria Math</vt:lpstr>
      <vt:lpstr>Times New Roman</vt:lpstr>
      <vt:lpstr>Office 主题</vt:lpstr>
      <vt:lpstr>专业教辅课件Q:251490010</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Microsoft</cp:lastModifiedBy>
  <cp:revision>45</cp:revision>
  <dcterms:created xsi:type="dcterms:W3CDTF">2021-07-19T03:09:34Z</dcterms:created>
  <dcterms:modified xsi:type="dcterms:W3CDTF">2026-03-17T02:38:51Z</dcterms:modified>
</cp:coreProperties>
</file>