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8"/>
  </p:notesMasterIdLst>
  <p:sldIdLst>
    <p:sldId id="347" r:id="rId4"/>
    <p:sldId id="350" r:id="rId5"/>
    <p:sldId id="296" r:id="rId6"/>
    <p:sldId id="345" r:id="rId7"/>
    <p:sldId id="351" r:id="rId8"/>
    <p:sldId id="352" r:id="rId9"/>
    <p:sldId id="353" r:id="rId10"/>
    <p:sldId id="354" r:id="rId11"/>
    <p:sldId id="355" r:id="rId12"/>
    <p:sldId id="356" r:id="rId13"/>
    <p:sldId id="359" r:id="rId14"/>
    <p:sldId id="357" r:id="rId15"/>
    <p:sldId id="358" r:id="rId16"/>
    <p:sldId id="34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14</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4043874" y="492253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章  末  整  合</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8274"/>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7</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果蝇是遗传学实验的常用材料。两只亲代直翅果蝇杂交后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子代有直翅和卷翅。用</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分别表示控制显性性状和隐性性状的基因。下列相关叙述正确的是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直翅是隐性性状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卷翅是显性性状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亲代果蝇产生的生殖细胞中只含有</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基因中的一个</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亲代果蝇杂交产生的子代个体中卷翅的概率是</a:t>
            </a:r>
            <a:r>
              <a:rPr lang="en-US" altLang="zh-CN" sz="2800" dirty="0">
                <a:solidFill>
                  <a:srgbClr val="000000"/>
                </a:solidFill>
                <a:latin typeface="Times New Roman" panose="02020603050405020304" pitchFamily="18" charset="0"/>
                <a:cs typeface="Times New Roman" panose="02020603050405020304" pitchFamily="18" charset="0"/>
              </a:rPr>
              <a:t>1/2</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子代直翅果蝇中基因组成是</a:t>
            </a:r>
            <a:r>
              <a:rPr lang="en-US" altLang="zh-CN" sz="2800" dirty="0" err="1">
                <a:solidFill>
                  <a:srgbClr val="000000"/>
                </a:solidFill>
                <a:latin typeface="Times New Roman" panose="02020603050405020304" pitchFamily="18" charset="0"/>
                <a:cs typeface="Times New Roman" panose="02020603050405020304" pitchFamily="18" charset="0"/>
              </a:rPr>
              <a:t>Aa</a:t>
            </a:r>
            <a:r>
              <a:rPr lang="zh-CN" altLang="zh-CN" sz="2800" dirty="0">
                <a:solidFill>
                  <a:srgbClr val="000000"/>
                </a:solidFill>
                <a:latin typeface="Times New Roman" panose="02020603050405020304" pitchFamily="18" charset="0"/>
                <a:cs typeface="Times New Roman" panose="02020603050405020304" pitchFamily="18" charset="0"/>
              </a:rPr>
              <a:t>的概率是</a:t>
            </a:r>
            <a:r>
              <a:rPr lang="en-US" altLang="zh-CN" sz="2800" dirty="0">
                <a:solidFill>
                  <a:srgbClr val="000000"/>
                </a:solidFill>
                <a:latin typeface="Times New Roman" panose="02020603050405020304" pitchFamily="18" charset="0"/>
                <a:cs typeface="Times New Roman" panose="02020603050405020304" pitchFamily="18" charset="0"/>
              </a:rPr>
              <a:t>1/3</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542314" y="1897517"/>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290314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8883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两只直翅果蝇杂交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子代有直翅和卷翅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说明直翅为显性性状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卷翅为隐性性状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且亲代果蝇的基因组成均为</a:t>
            </a:r>
            <a:r>
              <a:rPr lang="en-US" altLang="zh-CN" sz="2800" dirty="0" err="1">
                <a:solidFill>
                  <a:srgbClr val="000000"/>
                </a:solidFill>
                <a:latin typeface="Times New Roman" panose="02020603050405020304" pitchFamily="18" charset="0"/>
                <a:cs typeface="Times New Roman" panose="02020603050405020304" pitchFamily="18" charset="0"/>
              </a:rPr>
              <a:t>Aa</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遗传图解如下图。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TS8QXR88.eps" descr="id:2147485393;FounderCES"/>
          <p:cNvPicPr/>
          <p:nvPr/>
        </p:nvPicPr>
        <p:blipFill>
          <a:blip r:embed="rId2">
            <a:clrChange>
              <a:clrFrom>
                <a:srgbClr val="FFFFFF"/>
              </a:clrFrom>
              <a:clrTo>
                <a:srgbClr val="FFFFFF">
                  <a:alpha val="0"/>
                </a:srgbClr>
              </a:clrTo>
            </a:clrChange>
          </a:blip>
          <a:stretch>
            <a:fillRect/>
          </a:stretch>
        </p:blipFill>
        <p:spPr>
          <a:xfrm>
            <a:off x="2829910" y="1495293"/>
            <a:ext cx="6314090" cy="2804508"/>
          </a:xfrm>
          <a:prstGeom prst="rect">
            <a:avLst/>
          </a:prstGeom>
        </p:spPr>
      </p:pic>
      <p:sp>
        <p:nvSpPr>
          <p:cNvPr id="6" name="矩形 5"/>
          <p:cNvSpPr>
            <a:spLocks noChangeAspect="1"/>
          </p:cNvSpPr>
          <p:nvPr/>
        </p:nvSpPr>
        <p:spPr>
          <a:xfrm>
            <a:off x="381000" y="437337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由遗传图解可知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子代个体中卷翅的概率是</a:t>
            </a:r>
            <a:r>
              <a:rPr lang="en-US" altLang="zh-CN" sz="2800" dirty="0">
                <a:solidFill>
                  <a:srgbClr val="000000"/>
                </a:solidFill>
                <a:latin typeface="Times New Roman" panose="02020603050405020304" pitchFamily="18" charset="0"/>
                <a:cs typeface="Times New Roman" panose="02020603050405020304" pitchFamily="18" charset="0"/>
              </a:rPr>
              <a:t>1/4,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子代直翅果蝇中基因组成为</a:t>
            </a:r>
            <a:r>
              <a:rPr lang="en-US" altLang="zh-CN" sz="2800" dirty="0" err="1">
                <a:solidFill>
                  <a:srgbClr val="000000"/>
                </a:solidFill>
                <a:latin typeface="Times New Roman" panose="02020603050405020304" pitchFamily="18" charset="0"/>
                <a:cs typeface="Times New Roman" panose="02020603050405020304" pitchFamily="18" charset="0"/>
              </a:rPr>
              <a:t>Aa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的概率为</a:t>
            </a:r>
            <a:r>
              <a:rPr lang="en-US" altLang="zh-CN" sz="2800" dirty="0">
                <a:solidFill>
                  <a:srgbClr val="000000"/>
                </a:solidFill>
                <a:latin typeface="Times New Roman" panose="02020603050405020304" pitchFamily="18" charset="0"/>
                <a:cs typeface="Times New Roman" panose="02020603050405020304" pitchFamily="18" charset="0"/>
              </a:rPr>
              <a:t>2/3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159606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24666"/>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8</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某同学在劳动实践中发现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萝卜根的地下部分为白色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地上部分为绿色。下列解释合理的是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土壤中缺乏某种物质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萝卜根的地下部分无法形成叶绿素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叶绿素只在叶肉细胞中形成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萝卜根的地下部分和地上部分的基因组成不同</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性状受基因控制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也受环境的影响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603859" y="909545"/>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5" name="矩形 4"/>
          <p:cNvSpPr>
            <a:spLocks noChangeAspect="1"/>
          </p:cNvSpPr>
          <p:nvPr/>
        </p:nvSpPr>
        <p:spPr>
          <a:xfrm>
            <a:off x="381000" y="3719185"/>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萝卜根的地下部分由于接收不到光照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不能形成叶绿素</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项错误。萝卜的根为肉质根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其地上部分为绿色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说明叶绿素不只在叶肉细胞中形成</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项错误。萝卜植株体细胞中的基因组成都是相同的</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8191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7276"/>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9</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某动物园里的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云儿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雄性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震生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雌性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是两只特别受欢迎的大熊猫。下图为大熊猫的性染色体组成示意图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其性别决定方式和人类一样。下列叙述正确的是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云儿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a:t>
            </a:r>
            <a:r>
              <a:rPr lang="en-US" altLang="zh-CN" sz="2800" dirty="0">
                <a:solidFill>
                  <a:srgbClr val="000000"/>
                </a:solidFill>
                <a:latin typeface="Times New Roman" panose="02020603050405020304" pitchFamily="18" charset="0"/>
                <a:cs typeface="Times New Roman" panose="02020603050405020304" pitchFamily="18" charset="0"/>
              </a:rPr>
              <a:t>Y</a:t>
            </a:r>
            <a:r>
              <a:rPr lang="zh-CN" altLang="zh-CN" sz="2800" dirty="0">
                <a:solidFill>
                  <a:srgbClr val="000000"/>
                </a:solidFill>
                <a:latin typeface="Times New Roman" panose="02020603050405020304" pitchFamily="18" charset="0"/>
                <a:cs typeface="Times New Roman" panose="02020603050405020304" pitchFamily="18" charset="0"/>
              </a:rPr>
              <a:t>染色体只能传给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儿子</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震生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有两种类型的性染色体</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震生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cs typeface="Times New Roman" panose="02020603050405020304" pitchFamily="18" charset="0"/>
              </a:rPr>
              <a:t>染色体只能传给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女儿</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后代的性别与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云儿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无关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TS8QXR89.eps" descr="id:2147490236;FounderCES"/>
          <p:cNvPicPr/>
          <p:nvPr/>
        </p:nvPicPr>
        <p:blipFill>
          <a:blip r:embed="rId2">
            <a:clrChange>
              <a:clrFrom>
                <a:srgbClr val="FFFFFF"/>
              </a:clrFrom>
              <a:clrTo>
                <a:srgbClr val="FFFFFF">
                  <a:alpha val="0"/>
                </a:srgbClr>
              </a:clrTo>
            </a:clrChange>
          </a:blip>
          <a:stretch>
            <a:fillRect/>
          </a:stretch>
        </p:blipFill>
        <p:spPr>
          <a:xfrm>
            <a:off x="7121831" y="1827051"/>
            <a:ext cx="3598720" cy="1702761"/>
          </a:xfrm>
          <a:prstGeom prst="rect">
            <a:avLst/>
          </a:prstGeom>
        </p:spPr>
      </p:pic>
      <p:sp>
        <p:nvSpPr>
          <p:cNvPr id="6" name="矩形 5"/>
          <p:cNvSpPr>
            <a:spLocks noChangeAspect="1"/>
          </p:cNvSpPr>
          <p:nvPr/>
        </p:nvSpPr>
        <p:spPr>
          <a:xfrm>
            <a:off x="2868135" y="112833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7" name="矩形 6"/>
          <p:cNvSpPr>
            <a:spLocks noChangeAspect="1"/>
          </p:cNvSpPr>
          <p:nvPr/>
        </p:nvSpPr>
        <p:spPr>
          <a:xfrm>
            <a:off x="381000" y="3922914"/>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亲代雄性大熊猫传给子代雌性大熊猫的性染色体是</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传给子代雄性大熊猫的性染色体是</a:t>
            </a:r>
            <a:r>
              <a:rPr lang="en-US" altLang="zh-CN" sz="2800" dirty="0">
                <a:solidFill>
                  <a:srgbClr val="000000"/>
                </a:solidFill>
                <a:latin typeface="Times New Roman" panose="02020603050405020304" pitchFamily="18" charset="0"/>
                <a:cs typeface="Times New Roman" panose="02020603050405020304" pitchFamily="18" charset="0"/>
              </a:rPr>
              <a:t>Y</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800" dirty="0">
                <a:solidFill>
                  <a:srgbClr val="000000"/>
                </a:solidFill>
                <a:latin typeface="Times New Roman" panose="02020603050405020304" pitchFamily="18" charset="0"/>
                <a:cs typeface="Times New Roman" panose="02020603050405020304" pitchFamily="18" charset="0"/>
              </a:rPr>
              <a:t>Y</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染色体只能传给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后代的性别与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项错误。雌性大熊猫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的性染色体组成是</a:t>
            </a:r>
            <a:r>
              <a:rPr lang="en-US" altLang="zh-CN" sz="2800" dirty="0">
                <a:solidFill>
                  <a:srgbClr val="000000"/>
                </a:solidFill>
                <a:latin typeface="Times New Roman" panose="02020603050405020304" pitchFamily="18" charset="0"/>
                <a:cs typeface="Times New Roman" panose="02020603050405020304" pitchFamily="18" charset="0"/>
              </a:rPr>
              <a:t>XX,</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只有一种类型的性染色体</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染色体既可以传给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也可以传给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4504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3826328" y="2475563"/>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知识</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网络建构</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709115"/>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考题</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靶向特训</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知识</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网络建构</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pic>
        <p:nvPicPr>
          <p:cNvPr id="14" name="TS8QXR85.eps" descr="id:2147490215;FounderCES"/>
          <p:cNvPicPr/>
          <p:nvPr/>
        </p:nvPicPr>
        <p:blipFill>
          <a:blip r:embed="rId3">
            <a:clrChange>
              <a:clrFrom>
                <a:srgbClr val="FFFFFF"/>
              </a:clrFrom>
              <a:clrTo>
                <a:srgbClr val="FFFFFF">
                  <a:alpha val="0"/>
                </a:srgbClr>
              </a:clrTo>
            </a:clrChange>
          </a:blip>
          <a:stretch>
            <a:fillRect/>
          </a:stretch>
        </p:blipFill>
        <p:spPr>
          <a:xfrm>
            <a:off x="4032881" y="806380"/>
            <a:ext cx="4806318" cy="6026939"/>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考题</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靶向特训</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202341"/>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生物技术在现代社会中发挥着越来越重要的作用。科研人员将开蓝色花的风信子中控制合成蓝色色素的相关基因导入红色蝴蝶兰植株中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培育出了开蓝色花的蝴蝶兰。开蓝色花的蝴蝶兰的获得应用的技术是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克隆技术</a:t>
            </a:r>
            <a:r>
              <a:rPr lang="en-US" altLang="zh-CN" sz="2800" dirty="0">
                <a:solidFill>
                  <a:srgbClr val="000000"/>
                </a:solidFill>
                <a:latin typeface="Times New Roman" panose="02020603050405020304" pitchFamily="18" charset="0"/>
                <a:cs typeface="Times New Roman" panose="02020603050405020304" pitchFamily="18" charset="0"/>
              </a:rPr>
              <a:t>	B.</a:t>
            </a:r>
            <a:r>
              <a:rPr lang="zh-CN" altLang="zh-CN" sz="2800" dirty="0">
                <a:solidFill>
                  <a:srgbClr val="000000"/>
                </a:solidFill>
                <a:latin typeface="Times New Roman" panose="02020603050405020304" pitchFamily="18" charset="0"/>
                <a:cs typeface="Times New Roman" panose="02020603050405020304" pitchFamily="18" charset="0"/>
              </a:rPr>
              <a:t>转基因技术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杂交技术</a:t>
            </a:r>
            <a:r>
              <a:rPr lang="en-US" altLang="zh-CN" sz="2800" dirty="0">
                <a:solidFill>
                  <a:srgbClr val="000000"/>
                </a:solidFill>
                <a:latin typeface="Times New Roman" panose="02020603050405020304" pitchFamily="18" charset="0"/>
                <a:cs typeface="Times New Roman" panose="02020603050405020304" pitchFamily="18" charset="0"/>
              </a:rPr>
              <a:t>	D.</a:t>
            </a:r>
            <a:r>
              <a:rPr lang="zh-CN" altLang="zh-CN" sz="2800" dirty="0">
                <a:solidFill>
                  <a:srgbClr val="000000"/>
                </a:solidFill>
                <a:latin typeface="Times New Roman" panose="02020603050405020304" pitchFamily="18" charset="0"/>
                <a:cs typeface="Times New Roman" panose="02020603050405020304" pitchFamily="18" charset="0"/>
              </a:rPr>
              <a:t>嫁接</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矩形 12"/>
          <p:cNvSpPr>
            <a:spLocks noChangeAspect="1"/>
          </p:cNvSpPr>
          <p:nvPr/>
        </p:nvSpPr>
        <p:spPr>
          <a:xfrm>
            <a:off x="10698341" y="2335845"/>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03701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把一种生物的某个基因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利用转基因技术转入另一种生物的细胞中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培育出的转基因生物就有可能表现出转入基因所控制的性状。</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09054"/>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马铃薯正常体细胞的细胞核中有</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cs typeface="Times New Roman" panose="02020603050405020304" pitchFamily="18" charset="0"/>
              </a:rPr>
              <a:t>对染色体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下列相关叙述正确的</a:t>
            </a:r>
            <a:r>
              <a:rPr lang="zh-CN" altLang="zh-CN" sz="2800" dirty="0" smtClean="0">
                <a:solidFill>
                  <a:srgbClr val="000000"/>
                </a:solidFill>
                <a:latin typeface="Times New Roman" panose="02020603050405020304" pitchFamily="18" charset="0"/>
                <a:cs typeface="Times New Roman" panose="02020603050405020304" pitchFamily="18" charset="0"/>
              </a:rPr>
              <a:t>是</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其中有</a:t>
            </a: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cs typeface="Times New Roman" panose="02020603050405020304" pitchFamily="18" charset="0"/>
              </a:rPr>
              <a:t>对染色体来自父本</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叶肉细胞的细胞核内有</a:t>
            </a:r>
            <a:r>
              <a:rPr lang="en-US" altLang="zh-CN" sz="2800" dirty="0">
                <a:solidFill>
                  <a:srgbClr val="000000"/>
                </a:solidFill>
                <a:latin typeface="Times New Roman" panose="02020603050405020304" pitchFamily="18" charset="0"/>
                <a:cs typeface="Times New Roman" panose="02020603050405020304" pitchFamily="18" charset="0"/>
              </a:rPr>
              <a:t>24</a:t>
            </a:r>
            <a:r>
              <a:rPr lang="zh-CN" altLang="zh-CN" sz="2800" dirty="0">
                <a:solidFill>
                  <a:srgbClr val="000000"/>
                </a:solidFill>
                <a:latin typeface="Times New Roman" panose="02020603050405020304" pitchFamily="18" charset="0"/>
                <a:cs typeface="Times New Roman" panose="02020603050405020304" pitchFamily="18" charset="0"/>
              </a:rPr>
              <a:t>个</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cs typeface="Times New Roman" panose="02020603050405020304" pitchFamily="18" charset="0"/>
              </a:rPr>
              <a:t>分子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体细胞的细胞核内有</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cs typeface="Times New Roman" panose="02020603050405020304" pitchFamily="18" charset="0"/>
              </a:rPr>
              <a:t>对基因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不同花瓣细胞的染色体数目不同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4" name="矩形 13"/>
          <p:cNvSpPr>
            <a:spLocks noChangeAspect="1"/>
          </p:cNvSpPr>
          <p:nvPr/>
        </p:nvSpPr>
        <p:spPr>
          <a:xfrm>
            <a:off x="11087224" y="780313"/>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4" name="矩形 3"/>
          <p:cNvSpPr>
            <a:spLocks noChangeAspect="1"/>
          </p:cNvSpPr>
          <p:nvPr/>
        </p:nvSpPr>
        <p:spPr>
          <a:xfrm>
            <a:off x="381000" y="360357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马铃薯正常体细胞内有</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对染色体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条来自父本、</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条来自母本</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项错误。每个</a:t>
            </a:r>
            <a:r>
              <a:rPr lang="en-US" altLang="zh-CN" sz="2800" dirty="0">
                <a:solidFill>
                  <a:srgbClr val="000000"/>
                </a:solidFill>
                <a:latin typeface="Times New Roman" panose="02020603050405020304" pitchFamily="18" charset="0"/>
                <a:cs typeface="Times New Roman" panose="02020603050405020304" pitchFamily="18" charset="0"/>
              </a:rPr>
              <a:t>DNA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分子上有很多个基因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故马铃薯体细胞的细胞核内有很多对基因</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项错误。马铃薯不同花瓣细胞的染色体数目相同</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8912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0"/>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黄瓜叶中的苦味物质可抵御虫害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有苦味和无苦味分别由</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基因控制。基因组成均为</a:t>
            </a:r>
            <a:r>
              <a:rPr lang="en-US" altLang="zh-CN" sz="2800" dirty="0">
                <a:solidFill>
                  <a:srgbClr val="000000"/>
                </a:solidFill>
                <a:latin typeface="Times New Roman" panose="02020603050405020304" pitchFamily="18" charset="0"/>
                <a:cs typeface="Times New Roman" panose="02020603050405020304" pitchFamily="18" charset="0"/>
              </a:rPr>
              <a:t>Bb</a:t>
            </a:r>
            <a:r>
              <a:rPr lang="zh-CN" altLang="zh-CN" sz="2800" dirty="0">
                <a:solidFill>
                  <a:srgbClr val="000000"/>
                </a:solidFill>
                <a:latin typeface="Times New Roman" panose="02020603050405020304" pitchFamily="18" charset="0"/>
                <a:cs typeface="Times New Roman" panose="02020603050405020304" pitchFamily="18" charset="0"/>
              </a:rPr>
              <a:t>的黄瓜植株杂交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子代中能防虫害的黄瓜个体理论上</a:t>
            </a:r>
            <a:r>
              <a:rPr lang="zh-CN" altLang="zh-CN" sz="2800" dirty="0" smtClean="0">
                <a:solidFill>
                  <a:srgbClr val="000000"/>
                </a:solidFill>
                <a:latin typeface="Times New Roman" panose="02020603050405020304" pitchFamily="18" charset="0"/>
                <a:cs typeface="Times New Roman" panose="02020603050405020304" pitchFamily="18" charset="0"/>
              </a:rPr>
              <a:t>占</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A.25%	</a:t>
            </a:r>
            <a:r>
              <a:rPr lang="en-US" altLang="zh-CN" sz="2800" dirty="0" smtClean="0">
                <a:solidFill>
                  <a:srgbClr val="000000"/>
                </a:solidFill>
                <a:latin typeface="Times New Roman" panose="02020603050405020304" pitchFamily="18" charset="0"/>
                <a:cs typeface="Times New Roman" panose="02020603050405020304" pitchFamily="18" charset="0"/>
              </a:rPr>
              <a:t>	B.50%</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C.75</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D.100</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1034672" y="113309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5" name="矩形 4"/>
          <p:cNvSpPr>
            <a:spLocks noChangeAspect="1"/>
          </p:cNvSpPr>
          <p:nvPr/>
        </p:nvSpPr>
        <p:spPr>
          <a:xfrm>
            <a:off x="381000" y="233294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基因组成均为</a:t>
            </a:r>
            <a:r>
              <a:rPr lang="en-US" altLang="zh-CN" sz="2800" dirty="0">
                <a:solidFill>
                  <a:srgbClr val="000000"/>
                </a:solidFill>
                <a:latin typeface="Times New Roman" panose="02020603050405020304" pitchFamily="18" charset="0"/>
                <a:cs typeface="Times New Roman" panose="02020603050405020304" pitchFamily="18" charset="0"/>
              </a:rPr>
              <a:t>Bb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的有苦味黄瓜植株杂交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遗传图解如下图。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TS8QXR86.eps" descr="id:2147485386;FounderCES"/>
          <p:cNvPicPr/>
          <p:nvPr/>
        </p:nvPicPr>
        <p:blipFill>
          <a:blip r:embed="rId2">
            <a:clrChange>
              <a:clrFrom>
                <a:srgbClr val="FFFFFF"/>
              </a:clrFrom>
              <a:clrTo>
                <a:srgbClr val="FFFFFF">
                  <a:alpha val="0"/>
                </a:srgbClr>
              </a:clrTo>
            </a:clrChange>
          </a:blip>
          <a:stretch>
            <a:fillRect/>
          </a:stretch>
        </p:blipFill>
        <p:spPr>
          <a:xfrm>
            <a:off x="3114226" y="3298687"/>
            <a:ext cx="5378132" cy="2734409"/>
          </a:xfrm>
          <a:prstGeom prst="rect">
            <a:avLst/>
          </a:prstGeom>
        </p:spPr>
      </p:pic>
      <p:sp>
        <p:nvSpPr>
          <p:cNvPr id="7" name="矩形 6"/>
          <p:cNvSpPr>
            <a:spLocks noChangeAspect="1"/>
          </p:cNvSpPr>
          <p:nvPr/>
        </p:nvSpPr>
        <p:spPr>
          <a:xfrm>
            <a:off x="381000" y="6114521"/>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由遗传图解可知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子代中能防虫害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的黄瓜个体理论上占</a:t>
            </a:r>
            <a:r>
              <a:rPr lang="en-US" altLang="zh-CN" sz="2800" dirty="0">
                <a:solidFill>
                  <a:srgbClr val="000000"/>
                </a:solidFill>
                <a:latin typeface="Times New Roman" panose="02020603050405020304" pitchFamily="18" charset="0"/>
                <a:cs typeface="Times New Roman" panose="02020603050405020304" pitchFamily="18" charset="0"/>
              </a:rPr>
              <a:t>75%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2126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91130"/>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下图为果蝇体细胞中的染色体</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Times New Roman" panose="02020603050405020304" pitchFamily="18" charset="0"/>
                <a:cs typeface="Times New Roman" panose="02020603050405020304" pitchFamily="18" charset="0"/>
              </a:rPr>
              <a:t>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组成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其性别决定与人类相似。果蝇的体色分为灰身</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和黑身</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下列有关说法错误的是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图示果蝇为雄性果蝇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图示果蝇的体色为灰身</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果蝇的灰身和黑身是一对相对性状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果蝇的精子中有</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条染色体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TS8QXR87.eps" descr="id:2147490229;FounderCES"/>
          <p:cNvPicPr/>
          <p:nvPr/>
        </p:nvPicPr>
        <p:blipFill>
          <a:blip r:embed="rId2">
            <a:clrChange>
              <a:clrFrom>
                <a:srgbClr val="FFFFFF"/>
              </a:clrFrom>
              <a:clrTo>
                <a:srgbClr val="FFFFFF">
                  <a:alpha val="0"/>
                </a:srgbClr>
              </a:clrTo>
            </a:clrChange>
          </a:blip>
          <a:stretch>
            <a:fillRect/>
          </a:stretch>
        </p:blipFill>
        <p:spPr>
          <a:xfrm>
            <a:off x="7428163" y="1749752"/>
            <a:ext cx="2178291" cy="2064869"/>
          </a:xfrm>
          <a:prstGeom prst="rect">
            <a:avLst/>
          </a:prstGeom>
        </p:spPr>
      </p:pic>
      <p:sp>
        <p:nvSpPr>
          <p:cNvPr id="6" name="矩形 5"/>
          <p:cNvSpPr>
            <a:spLocks noChangeAspect="1"/>
          </p:cNvSpPr>
          <p:nvPr/>
        </p:nvSpPr>
        <p:spPr>
          <a:xfrm>
            <a:off x="8848520" y="1177159"/>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7" name="矩形 6"/>
          <p:cNvSpPr>
            <a:spLocks noChangeAspect="1"/>
          </p:cNvSpPr>
          <p:nvPr/>
        </p:nvSpPr>
        <p:spPr>
          <a:xfrm>
            <a:off x="381000" y="399179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生殖细胞中的染色体数目为体细胞中的一半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故果蝇的精子中有</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条染色体。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9445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3336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下列人体细胞中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可能不含</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cs typeface="Times New Roman" panose="02020603050405020304" pitchFamily="18" charset="0"/>
              </a:rPr>
              <a:t>染色体的是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精子</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受精卵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脑细胞</a:t>
            </a:r>
            <a:r>
              <a:rPr lang="en-US" altLang="zh-CN" sz="2800" dirty="0">
                <a:solidFill>
                  <a:srgbClr val="000000"/>
                </a:solidFill>
                <a:latin typeface="Times New Roman" panose="02020603050405020304" pitchFamily="18" charset="0"/>
                <a:cs typeface="Times New Roman" panose="02020603050405020304" pitchFamily="18" charset="0"/>
              </a:rPr>
              <a:t>	D.</a:t>
            </a:r>
            <a:r>
              <a:rPr lang="zh-CN" altLang="zh-CN" sz="2800" dirty="0">
                <a:solidFill>
                  <a:srgbClr val="000000"/>
                </a:solidFill>
                <a:latin typeface="Times New Roman" panose="02020603050405020304" pitchFamily="18" charset="0"/>
                <a:cs typeface="Times New Roman" panose="02020603050405020304" pitchFamily="18" charset="0"/>
              </a:rPr>
              <a:t>卵细胞</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7051251" y="114387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3" name="矩形 2"/>
          <p:cNvSpPr>
            <a:spLocks noChangeAspect="1"/>
          </p:cNvSpPr>
          <p:nvPr/>
        </p:nvSpPr>
        <p:spPr>
          <a:xfrm>
            <a:off x="381000" y="286844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精子是男性的生殖细胞</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有两种类型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即含</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染色体的精子和含</a:t>
            </a:r>
            <a:r>
              <a:rPr lang="en-US" altLang="zh-CN" sz="2800" dirty="0">
                <a:solidFill>
                  <a:srgbClr val="000000"/>
                </a:solidFill>
                <a:latin typeface="Times New Roman" panose="02020603050405020304" pitchFamily="18" charset="0"/>
                <a:cs typeface="Times New Roman" panose="02020603050405020304" pitchFamily="18" charset="0"/>
              </a:rPr>
              <a:t>Y</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染色体的精子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所以精子可能不含</a:t>
            </a:r>
            <a:r>
              <a:rPr lang="en-US" altLang="zh-CN" sz="2800" dirty="0">
                <a:solidFill>
                  <a:srgbClr val="000000"/>
                </a:solidFill>
                <a:latin typeface="Times New Roman" panose="02020603050405020304" pitchFamily="18" charset="0"/>
                <a:cs typeface="Times New Roman" panose="02020603050405020304" pitchFamily="18" charset="0"/>
              </a:rPr>
              <a:t>X</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染色体。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9813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99338"/>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6</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下列方法使生物产生的变异属于不遗传的变异的是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化学药剂使细胞内的染色体数目加倍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利用转基因方法获得转基因超级鼠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通过太空育种培育的太空椒</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水肥充足导致小麦麦穗大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880052" y="72035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5" name="矩形 4"/>
          <p:cNvSpPr>
            <a:spLocks noChangeAspect="1"/>
          </p:cNvSpPr>
          <p:nvPr/>
        </p:nvSpPr>
        <p:spPr>
          <a:xfrm>
            <a:off x="381000" y="355472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水肥充足使麦穗大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是单纯由环境引起的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遗传物质未发生变化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属于不遗传的变异。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2816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302</TotalTime>
  <Words>840</Words>
  <Application>Microsoft Office PowerPoint</Application>
  <PresentationFormat>宽屏</PresentationFormat>
  <Paragraphs>69</Paragraphs>
  <Slides>14</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14</vt:i4>
      </vt:variant>
    </vt:vector>
  </HeadingPairs>
  <TitlesOfParts>
    <vt:vector size="27" baseType="lpstr">
      <vt:lpstr>NEU-BZ-S92</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2026-03-16T09:26:45Z</dcterms:modified>
</cp:coreProperties>
</file>