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1.xml" ContentType="application/vnd.openxmlformats-officedocument.presentationml.tags+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3.xml" ContentType="application/vnd.openxmlformats-officedocument.theme+xml"/>
  <Override PartName="/ppt/tags/tag2.xml" ContentType="application/vnd.openxmlformats-officedocument.presentationml.tags+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0" r:id="rId2"/>
    <p:sldMasterId id="2147483708" r:id="rId3"/>
  </p:sldMasterIdLst>
  <p:notesMasterIdLst>
    <p:notesMasterId r:id="rId17"/>
  </p:notesMasterIdLst>
  <p:sldIdLst>
    <p:sldId id="347" r:id="rId4"/>
    <p:sldId id="350" r:id="rId5"/>
    <p:sldId id="296" r:id="rId6"/>
    <p:sldId id="345" r:id="rId7"/>
    <p:sldId id="356" r:id="rId8"/>
    <p:sldId id="354" r:id="rId9"/>
    <p:sldId id="357" r:id="rId10"/>
    <p:sldId id="346" r:id="rId11"/>
    <p:sldId id="358" r:id="rId12"/>
    <p:sldId id="359" r:id="rId13"/>
    <p:sldId id="352" r:id="rId14"/>
    <p:sldId id="355" r:id="rId15"/>
    <p:sldId id="349"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 userDrawn="1">
          <p15:clr>
            <a:srgbClr val="A4A3A4"/>
          </p15:clr>
        </p15:guide>
        <p15:guide id="2" pos="21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FFEE"/>
    <a:srgbClr val="C9FFDE"/>
    <a:srgbClr val="D5FFE5"/>
    <a:srgbClr val="4040C8"/>
    <a:srgbClr val="8FCFFF"/>
    <a:srgbClr val="C1EBF5"/>
    <a:srgbClr val="FFC000"/>
    <a:srgbClr val="3D7351"/>
    <a:srgbClr val="D9827B"/>
    <a:srgbClr val="D1E7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9" autoAdjust="0"/>
    <p:restoredTop sz="94660"/>
  </p:normalViewPr>
  <p:slideViewPr>
    <p:cSldViewPr snapToGrid="0" showGuides="1">
      <p:cViewPr varScale="1">
        <p:scale>
          <a:sx n="91" d="100"/>
          <a:sy n="91" d="100"/>
        </p:scale>
        <p:origin x="348" y="96"/>
      </p:cViewPr>
      <p:guideLst>
        <p:guide orient="horz" pos="210"/>
        <p:guide pos="211"/>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F8CE93-3421-4A9C-A82A-A596695197CE}" type="datetimeFigureOut">
              <a:rPr lang="zh-CN" altLang="en-US" smtClean="0"/>
              <a:t>2026-03-16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CD60EB-E9B4-4072-ADC6-C3A0134EA174}" type="slidenum">
              <a:rPr lang="zh-CN" altLang="en-US" smtClean="0"/>
              <a:t>‹#›</a:t>
            </a:fld>
            <a:endParaRPr lang="zh-CN" altLang="en-US"/>
          </a:p>
        </p:txBody>
      </p:sp>
    </p:spTree>
    <p:extLst>
      <p:ext uri="{BB962C8B-B14F-4D97-AF65-F5344CB8AC3E}">
        <p14:creationId xmlns:p14="http://schemas.microsoft.com/office/powerpoint/2010/main" val="34211746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13</a:t>
            </a:fld>
            <a:endParaRPr lang="zh-CN" altLang="en-US"/>
          </a:p>
        </p:txBody>
      </p:sp>
    </p:spTree>
    <p:extLst>
      <p:ext uri="{BB962C8B-B14F-4D97-AF65-F5344CB8AC3E}">
        <p14:creationId xmlns:p14="http://schemas.microsoft.com/office/powerpoint/2010/main" val="16468108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3.xml"/><Relationship Id="rId1" Type="http://schemas.openxmlformats.org/officeDocument/2006/relationships/tags" Target="../tags/tag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199606136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a16="http://schemas.microsoft.com/office/drawing/2014/main" xmlns=""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a:spcBef>
                <a:spcPct val="0"/>
              </a:spcBef>
              <a:buFont typeface="Arial" panose="020B0604020202020204" pitchFamily="34" charset="0"/>
              <a:buNone/>
              <a:defRPr/>
            </a:pPr>
            <a:r>
              <a:rPr lang="zh-CN" altLang="en-US" sz="2000" dirty="0">
                <a:solidFill>
                  <a:prstClr val="white"/>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712371460"/>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435143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212300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a16="http://schemas.microsoft.com/office/drawing/2014/main" xmlns=""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eaLnBrk="1" fontAlgn="auto" hangingPunct="1">
              <a:spcAft>
                <a:spcPts val="0"/>
              </a:spcAft>
              <a:buFont typeface="Arial" panose="020B0604020202020204" pitchFamily="34" charset="0"/>
              <a:buNone/>
              <a:defRPr/>
            </a:pPr>
            <a:r>
              <a:rPr lang="zh-CN" altLang="en-US" sz="2000" dirty="0">
                <a:solidFill>
                  <a:schemeClr val="bg1"/>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344656107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316714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3689538"/>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1550" y="533156"/>
            <a:ext cx="7958966" cy="4889548"/>
          </a:xfrm>
          <a:prstGeom prst="rect">
            <a:avLst/>
          </a:prstGeom>
        </p:spPr>
      </p:pic>
    </p:spTree>
    <p:extLst>
      <p:ext uri="{BB962C8B-B14F-4D97-AF65-F5344CB8AC3E}">
        <p14:creationId xmlns:p14="http://schemas.microsoft.com/office/powerpoint/2010/main" val="17451718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8410984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221141915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576202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audio" Target="../media/audio1.wav"/><Relationship Id="rId4" Type="http://schemas.openxmlformats.org/officeDocument/2006/relationships/slide" Target="../slides/slid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5" Type="http://schemas.openxmlformats.org/officeDocument/2006/relationships/theme" Target="../theme/theme3.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8139024"/>
      </p:ext>
    </p:extLst>
  </p:cSld>
  <p:clrMap bg1="lt1" tx1="dk1" bg2="lt2" tx2="dk2" accent1="accent1" accent2="accent2" accent3="accent3" accent4="accent4" accent5="accent5" accent6="accent6" hlink="hlink" folHlink="folHlink"/>
  <p:sldLayoutIdLst>
    <p:sldLayoutId id="2147483660" r:id="rId1"/>
    <p:sldLayoutId id="2147483699" r:id="rId2"/>
    <p:sldLayoutId id="2147483652" r:id="rId3"/>
    <p:sldLayoutId id="2147483682" r:id="rId4"/>
    <p:sldLayoutId id="2147483721" r:id="rId5"/>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50000"/>
          </a:schemeClr>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F4BE031C-B885-491B-AFE9-3136DB3D16BC}"/>
              </a:ext>
            </a:extLst>
          </p:cNvPr>
          <p:cNvSpPr/>
          <p:nvPr userDrawn="1"/>
        </p:nvSpPr>
        <p:spPr>
          <a:xfrm>
            <a:off x="1" y="6604258"/>
            <a:ext cx="12192000" cy="253742"/>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fontAlgn="base">
              <a:spcBef>
                <a:spcPct val="0"/>
              </a:spcBef>
              <a:spcAft>
                <a:spcPct val="0"/>
              </a:spcAft>
              <a:buFont typeface="Arial" panose="020B0604020202020204" pitchFamily="34" charset="0"/>
              <a:buNone/>
            </a:pPr>
            <a:endParaRPr lang="zh-CN" altLang="en-US" sz="3200" dirty="0">
              <a:ln w="0"/>
              <a:solidFill>
                <a:srgbClr val="7FD13B"/>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a16="http://schemas.microsoft.com/office/drawing/2014/main" xmlns="" id="{B1BE55F9-2A5E-4E28-8E5F-1BBB89835B59}"/>
              </a:ext>
            </a:extLst>
          </p:cNvPr>
          <p:cNvCxnSpPr/>
          <p:nvPr userDrawn="1"/>
        </p:nvCxnSpPr>
        <p:spPr>
          <a:xfrm>
            <a:off x="1" y="670189"/>
            <a:ext cx="12192000"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a16="http://schemas.microsoft.com/office/drawing/2014/main" xmlns="" id="{3C8BB19B-3BF3-48F9-BA5C-0CEE270043F5}"/>
              </a:ext>
            </a:extLst>
          </p:cNvPr>
          <p:cNvSpPr/>
          <p:nvPr userDrawn="1"/>
        </p:nvSpPr>
        <p:spPr>
          <a:xfrm>
            <a:off x="1" y="1"/>
            <a:ext cx="12192000" cy="665287"/>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200" b="1" dirty="0">
              <a:solidFill>
                <a:prstClr val="white"/>
              </a:solidFill>
            </a:endParaRPr>
          </a:p>
        </p:txBody>
      </p:sp>
      <p:sp>
        <p:nvSpPr>
          <p:cNvPr id="2" name="动作按钮: 第一张 1">
            <a:hlinkClick r:id="rId4" action="ppaction://hlinksldjump" highlightClick="1">
              <a:snd r:embed="rId5" name="camera.wav"/>
            </a:hlinkClick>
          </p:cNvPr>
          <p:cNvSpPr/>
          <p:nvPr userDrawn="1"/>
        </p:nvSpPr>
        <p:spPr>
          <a:xfrm>
            <a:off x="11212566" y="5884205"/>
            <a:ext cx="914337" cy="951041"/>
          </a:xfrm>
          <a:prstGeom prst="actionButtonHom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386" b="1">
              <a:solidFill>
                <a:prstClr val="white"/>
              </a:solidFill>
            </a:endParaRPr>
          </a:p>
        </p:txBody>
      </p:sp>
    </p:spTree>
    <p:extLst>
      <p:ext uri="{BB962C8B-B14F-4D97-AF65-F5344CB8AC3E}">
        <p14:creationId xmlns:p14="http://schemas.microsoft.com/office/powerpoint/2010/main" val="157583829"/>
      </p:ext>
    </p:extLst>
  </p:cSld>
  <p:clrMap bg1="lt1" tx1="dk1" bg2="lt2" tx2="dk2" accent1="accent1" accent2="accent2" accent3="accent3" accent4="accent4" accent5="accent5" accent6="accent6" hlink="hlink" folHlink="folHlink"/>
  <p:sldLayoutIdLst>
    <p:sldLayoutId id="2147483701" r:id="rId1"/>
    <p:sldLayoutId id="2147483707"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Arial" charset="0"/>
          <a:ea typeface="黑体" pitchFamily="2" charset="-122"/>
        </a:defRPr>
      </a:lvl2pPr>
      <a:lvl3pPr algn="ctr" rtl="0" eaLnBrk="1" fontAlgn="base" hangingPunct="1">
        <a:spcBef>
          <a:spcPct val="0"/>
        </a:spcBef>
        <a:spcAft>
          <a:spcPct val="0"/>
        </a:spcAft>
        <a:defRPr sz="4400">
          <a:solidFill>
            <a:schemeClr val="tx1"/>
          </a:solidFill>
          <a:latin typeface="Arial" charset="0"/>
          <a:ea typeface="黑体" pitchFamily="2" charset="-122"/>
        </a:defRPr>
      </a:lvl3pPr>
      <a:lvl4pPr algn="ctr" rtl="0" eaLnBrk="1" fontAlgn="base" hangingPunct="1">
        <a:spcBef>
          <a:spcPct val="0"/>
        </a:spcBef>
        <a:spcAft>
          <a:spcPct val="0"/>
        </a:spcAft>
        <a:defRPr sz="4400">
          <a:solidFill>
            <a:schemeClr val="tx1"/>
          </a:solidFill>
          <a:latin typeface="Arial" charset="0"/>
          <a:ea typeface="黑体" pitchFamily="2" charset="-122"/>
        </a:defRPr>
      </a:lvl4pPr>
      <a:lvl5pPr algn="ctr" rtl="0" eaLnBrk="1" fontAlgn="base" hangingPunct="1">
        <a:spcBef>
          <a:spcPct val="0"/>
        </a:spcBef>
        <a:spcAft>
          <a:spcPct val="0"/>
        </a:spcAft>
        <a:defRPr sz="4400">
          <a:solidFill>
            <a:schemeClr val="tx1"/>
          </a:solidFill>
          <a:latin typeface="Arial" charset="0"/>
          <a:ea typeface="黑体" pitchFamily="2" charset="-122"/>
        </a:defRPr>
      </a:lvl5pPr>
      <a:lvl6pPr marL="457108" algn="ctr" rtl="0" eaLnBrk="1" fontAlgn="base" hangingPunct="1">
        <a:spcBef>
          <a:spcPct val="0"/>
        </a:spcBef>
        <a:spcAft>
          <a:spcPct val="0"/>
        </a:spcAft>
        <a:defRPr sz="4400">
          <a:solidFill>
            <a:schemeClr val="tx1"/>
          </a:solidFill>
          <a:latin typeface="Arial" charset="0"/>
          <a:ea typeface="黑体" pitchFamily="2" charset="-122"/>
        </a:defRPr>
      </a:lvl6pPr>
      <a:lvl7pPr marL="914216" algn="ctr" rtl="0" eaLnBrk="1" fontAlgn="base" hangingPunct="1">
        <a:spcBef>
          <a:spcPct val="0"/>
        </a:spcBef>
        <a:spcAft>
          <a:spcPct val="0"/>
        </a:spcAft>
        <a:defRPr sz="4400">
          <a:solidFill>
            <a:schemeClr val="tx1"/>
          </a:solidFill>
          <a:latin typeface="Arial" charset="0"/>
          <a:ea typeface="黑体" pitchFamily="2" charset="-122"/>
        </a:defRPr>
      </a:lvl7pPr>
      <a:lvl8pPr marL="1371324" algn="ctr" rtl="0" eaLnBrk="1" fontAlgn="base" hangingPunct="1">
        <a:spcBef>
          <a:spcPct val="0"/>
        </a:spcBef>
        <a:spcAft>
          <a:spcPct val="0"/>
        </a:spcAft>
        <a:defRPr sz="4400">
          <a:solidFill>
            <a:schemeClr val="tx1"/>
          </a:solidFill>
          <a:latin typeface="Arial" charset="0"/>
          <a:ea typeface="黑体" pitchFamily="2" charset="-122"/>
        </a:defRPr>
      </a:lvl8pPr>
      <a:lvl9pPr marL="1828432" algn="ctr" rtl="0" eaLnBrk="1" fontAlgn="base" hangingPunct="1">
        <a:spcBef>
          <a:spcPct val="0"/>
        </a:spcBef>
        <a:spcAft>
          <a:spcPct val="0"/>
        </a:spcAft>
        <a:defRPr sz="4400">
          <a:solidFill>
            <a:schemeClr val="tx1"/>
          </a:solidFill>
          <a:latin typeface="Arial" charset="0"/>
          <a:ea typeface="黑体" pitchFamily="2" charset="-122"/>
        </a:defRPr>
      </a:lvl9pPr>
    </p:titleStyle>
    <p:bodyStyle>
      <a:lvl1pPr marL="342831" indent="-34283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800" indent="-285692"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2770" indent="-228554"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599878"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6986"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094"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02"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10"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17"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16" rtl="0" eaLnBrk="1" latinLnBrk="0" hangingPunct="1">
        <a:defRPr sz="1800" kern="1200">
          <a:solidFill>
            <a:schemeClr val="tx1"/>
          </a:solidFill>
          <a:latin typeface="+mn-lt"/>
          <a:ea typeface="+mn-ea"/>
          <a:cs typeface="+mn-cs"/>
        </a:defRPr>
      </a:lvl1pPr>
      <a:lvl2pPr marL="457108" algn="l" defTabSz="914216" rtl="0" eaLnBrk="1" latinLnBrk="0" hangingPunct="1">
        <a:defRPr sz="1800" kern="1200">
          <a:solidFill>
            <a:schemeClr val="tx1"/>
          </a:solidFill>
          <a:latin typeface="+mn-lt"/>
          <a:ea typeface="+mn-ea"/>
          <a:cs typeface="+mn-cs"/>
        </a:defRPr>
      </a:lvl2pPr>
      <a:lvl3pPr marL="914216" algn="l" defTabSz="914216" rtl="0" eaLnBrk="1" latinLnBrk="0" hangingPunct="1">
        <a:defRPr sz="1800" kern="1200">
          <a:solidFill>
            <a:schemeClr val="tx1"/>
          </a:solidFill>
          <a:latin typeface="+mn-lt"/>
          <a:ea typeface="+mn-ea"/>
          <a:cs typeface="+mn-cs"/>
        </a:defRPr>
      </a:lvl3pPr>
      <a:lvl4pPr marL="1371324" algn="l" defTabSz="914216" rtl="0" eaLnBrk="1" latinLnBrk="0" hangingPunct="1">
        <a:defRPr sz="1800" kern="1200">
          <a:solidFill>
            <a:schemeClr val="tx1"/>
          </a:solidFill>
          <a:latin typeface="+mn-lt"/>
          <a:ea typeface="+mn-ea"/>
          <a:cs typeface="+mn-cs"/>
        </a:defRPr>
      </a:lvl4pPr>
      <a:lvl5pPr marL="1828432" algn="l" defTabSz="914216" rtl="0" eaLnBrk="1" latinLnBrk="0" hangingPunct="1">
        <a:defRPr sz="1800" kern="1200">
          <a:solidFill>
            <a:schemeClr val="tx1"/>
          </a:solidFill>
          <a:latin typeface="+mn-lt"/>
          <a:ea typeface="+mn-ea"/>
          <a:cs typeface="+mn-cs"/>
        </a:defRPr>
      </a:lvl5pPr>
      <a:lvl6pPr marL="2285539" algn="l" defTabSz="914216" rtl="0" eaLnBrk="1" latinLnBrk="0" hangingPunct="1">
        <a:defRPr sz="1800" kern="1200">
          <a:solidFill>
            <a:schemeClr val="tx1"/>
          </a:solidFill>
          <a:latin typeface="+mn-lt"/>
          <a:ea typeface="+mn-ea"/>
          <a:cs typeface="+mn-cs"/>
        </a:defRPr>
      </a:lvl6pPr>
      <a:lvl7pPr marL="2742648" algn="l" defTabSz="914216" rtl="0" eaLnBrk="1" latinLnBrk="0" hangingPunct="1">
        <a:defRPr sz="1800" kern="1200">
          <a:solidFill>
            <a:schemeClr val="tx1"/>
          </a:solidFill>
          <a:latin typeface="+mn-lt"/>
          <a:ea typeface="+mn-ea"/>
          <a:cs typeface="+mn-cs"/>
        </a:defRPr>
      </a:lvl7pPr>
      <a:lvl8pPr marL="3199756" algn="l" defTabSz="914216" rtl="0" eaLnBrk="1" latinLnBrk="0" hangingPunct="1">
        <a:defRPr sz="1800" kern="1200">
          <a:solidFill>
            <a:schemeClr val="tx1"/>
          </a:solidFill>
          <a:latin typeface="+mn-lt"/>
          <a:ea typeface="+mn-ea"/>
          <a:cs typeface="+mn-cs"/>
        </a:defRPr>
      </a:lvl8pPr>
      <a:lvl9pPr marL="3656863" algn="l" defTabSz="914216"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762393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slide" Target="slide8.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棱台 3"/>
          <p:cNvSpPr/>
          <p:nvPr/>
        </p:nvSpPr>
        <p:spPr>
          <a:xfrm>
            <a:off x="457589" y="3939326"/>
            <a:ext cx="11429211" cy="1889772"/>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r>
              <a:rPr lang="zh-CN" altLang="en-US" sz="4656" b="1" dirty="0">
                <a:solidFill>
                  <a:srgbClr val="D60093"/>
                </a:solidFill>
                <a:latin typeface="隶书" panose="02010509060101010101" pitchFamily="49" charset="-122"/>
                <a:ea typeface="隶书" panose="02010509060101010101" pitchFamily="49" charset="-122"/>
              </a:rPr>
              <a:t>第一节　基因与生物性状的关系</a:t>
            </a:r>
            <a:endParaRPr lang="zh-CN" altLang="en-US" sz="4656" b="1" dirty="0">
              <a:solidFill>
                <a:srgbClr val="D60093"/>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8689582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4"/>
                                        </p:tgtEl>
                                        <p:attrNameLst>
                                          <p:attrName>ppt_x</p:attrName>
                                          <p:attrName>ppt_y</p:attrName>
                                        </p:attrNameLst>
                                      </p:cBhvr>
                                    </p:animMotion>
                                    <p:animRot by="1500000">
                                      <p:cBhvr>
                                        <p:cTn id="13" dur="125" fill="hold">
                                          <p:stCondLst>
                                            <p:cond delay="0"/>
                                          </p:stCondLst>
                                        </p:cTn>
                                        <p:tgtEl>
                                          <p:spTgt spid="4"/>
                                        </p:tgtEl>
                                        <p:attrNameLst>
                                          <p:attrName>r</p:attrName>
                                        </p:attrNameLst>
                                      </p:cBhvr>
                                    </p:animRot>
                                    <p:animRot by="-1500000">
                                      <p:cBhvr>
                                        <p:cTn id="14" dur="125" fill="hold">
                                          <p:stCondLst>
                                            <p:cond delay="125"/>
                                          </p:stCondLst>
                                        </p:cTn>
                                        <p:tgtEl>
                                          <p:spTgt spid="4"/>
                                        </p:tgtEl>
                                        <p:attrNameLst>
                                          <p:attrName>r</p:attrName>
                                        </p:attrNameLst>
                                      </p:cBhvr>
                                    </p:animRot>
                                    <p:animRot by="-1500000">
                                      <p:cBhvr>
                                        <p:cTn id="15" dur="125" fill="hold">
                                          <p:stCondLst>
                                            <p:cond delay="250"/>
                                          </p:stCondLst>
                                        </p:cTn>
                                        <p:tgtEl>
                                          <p:spTgt spid="4"/>
                                        </p:tgtEl>
                                        <p:attrNameLst>
                                          <p:attrName>r</p:attrName>
                                        </p:attrNameLst>
                                      </p:cBhvr>
                                    </p:animRot>
                                    <p:animRot by="1500000">
                                      <p:cBhvr>
                                        <p:cTn id="16"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4216072031"/>
              </p:ext>
            </p:extLst>
          </p:nvPr>
        </p:nvGraphicFramePr>
        <p:xfrm>
          <a:off x="553107" y="1463830"/>
          <a:ext cx="11085786" cy="2133600"/>
        </p:xfrm>
        <a:graphic>
          <a:graphicData uri="http://schemas.openxmlformats.org/drawingml/2006/table">
            <a:tbl>
              <a:tblPr firstRow="1" firstCol="1" bandRow="1"/>
              <a:tblGrid>
                <a:gridCol w="1681655"/>
                <a:gridCol w="9404131"/>
              </a:tblGrid>
              <a:tr h="0">
                <a:tc>
                  <a:txBody>
                    <a:bodyPr/>
                    <a:lstStyle/>
                    <a:p>
                      <a:pPr algn="ct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性状</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举例</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形态结构</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人有无酒窝、狗的毛色、鸡冠的形状等</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生理特性</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人的</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ABO</a:t>
                      </a:r>
                      <a:r>
                        <a:rPr 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血型、黄瓜果实的苦或不苦、某种植物种子含糖量的高低等</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行为方式</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gn="l">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人惯用右手或左手、某种昆虫的避光性、鸟类的迁徙行为等</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5" name="矩形 4"/>
          <p:cNvSpPr>
            <a:spLocks noChangeAspect="1"/>
          </p:cNvSpPr>
          <p:nvPr/>
        </p:nvSpPr>
        <p:spPr>
          <a:xfrm>
            <a:off x="381000" y="863801"/>
            <a:ext cx="11430000" cy="4013406"/>
          </a:xfrm>
          <a:prstGeom prst="rect">
            <a:avLst/>
          </a:prstGeom>
          <a:ln>
            <a:solidFill>
              <a:schemeClr val="tx1"/>
            </a:solidFill>
          </a:ln>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正黑简体"/>
                <a:cs typeface="Times New Roman" panose="02020603050405020304" pitchFamily="18" charset="0"/>
              </a:rPr>
              <a:t>重难突破</a:t>
            </a: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性状及举例</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 </a:t>
            </a:r>
            <a:endParaRPr lang="en-US" altLang="zh-CN" sz="2800" dirty="0" smtClean="0">
              <a:solidFill>
                <a:srgbClr val="000000"/>
              </a:solidFill>
              <a:latin typeface="Times New Roman" panose="02020603050405020304" pitchFamily="18" charset="0"/>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en-US" altLang="zh-CN" sz="2800" dirty="0">
              <a:solidFill>
                <a:srgbClr val="000000"/>
              </a:solidFill>
              <a:latin typeface="Times New Roman" panose="02020603050405020304" pitchFamily="18" charset="0"/>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en-US" altLang="zh-CN" sz="2800" dirty="0" smtClean="0">
              <a:solidFill>
                <a:srgbClr val="000000"/>
              </a:solidFill>
              <a:latin typeface="Times New Roman" panose="02020603050405020304" pitchFamily="18" charset="0"/>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生物的性状受基因控制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也受环境的影响。生物的性状是由基因组成和环境共同决定的。</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19756197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551262" y="228309"/>
            <a:ext cx="1922148" cy="628957"/>
            <a:chOff x="1483204" y="2104455"/>
            <a:chExt cx="1922148" cy="628957"/>
          </a:xfrm>
        </p:grpSpPr>
        <p:pic>
          <p:nvPicPr>
            <p:cNvPr id="16" name="bdc.eps" descr="id:2147490647;FounderCES"/>
            <p:cNvPicPr/>
            <p:nvPr/>
          </p:nvPicPr>
          <p:blipFill>
            <a:blip r:embed="rId2">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17" name="矩形 16"/>
            <p:cNvSpPr>
              <a:spLocks noChangeAspect="1"/>
            </p:cNvSpPr>
            <p:nvPr/>
          </p:nvSpPr>
          <p:spPr>
            <a:xfrm>
              <a:off x="1584106" y="2104455"/>
              <a:ext cx="1620957" cy="600229"/>
            </a:xfrm>
            <a:prstGeom prst="rect">
              <a:avLst/>
            </a:prstGeom>
          </p:spPr>
          <p:txBody>
            <a:bodyPr wrap="none">
              <a:spAutoFit/>
            </a:bodyPr>
            <a:lstStyle/>
            <a:p>
              <a:pPr>
                <a:lnSpc>
                  <a:spcPct val="130000"/>
                </a:lnSpc>
              </a:pPr>
              <a:r>
                <a:rPr lang="zh-CN" altLang="en-US"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典型例题</a:t>
              </a:r>
              <a:endParaRPr lang="zh-CN" altLang="en-US" sz="2800" dirty="0">
                <a:solidFill>
                  <a:srgbClr val="00B0F0"/>
                </a:solidFill>
              </a:endParaRPr>
            </a:p>
          </p:txBody>
        </p:sp>
      </p:grpSp>
      <p:sp>
        <p:nvSpPr>
          <p:cNvPr id="2" name="矩形 1"/>
          <p:cNvSpPr>
            <a:spLocks noChangeAspect="1"/>
          </p:cNvSpPr>
          <p:nvPr/>
        </p:nvSpPr>
        <p:spPr>
          <a:xfrm>
            <a:off x="381000" y="912325"/>
            <a:ext cx="11430000" cy="339451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科学家将苏云金杆菌体内的</a:t>
            </a:r>
            <a:r>
              <a:rPr lang="en-US" altLang="zh-CN" sz="2800" i="1" dirty="0" err="1">
                <a:solidFill>
                  <a:srgbClr val="000000"/>
                </a:solidFill>
                <a:latin typeface="Times New Roman" panose="02020603050405020304" pitchFamily="18" charset="0"/>
                <a:cs typeface="Times New Roman" panose="02020603050405020304" pitchFamily="18" charset="0"/>
              </a:rPr>
              <a:t>Bt</a:t>
            </a:r>
            <a:r>
              <a:rPr lang="zh-CN" altLang="zh-CN" sz="2800" dirty="0">
                <a:solidFill>
                  <a:srgbClr val="000000"/>
                </a:solidFill>
                <a:latin typeface="Times New Roman" panose="02020603050405020304" pitchFamily="18" charset="0"/>
                <a:cs typeface="Times New Roman" panose="02020603050405020304" pitchFamily="18" charset="0"/>
              </a:rPr>
              <a:t>基因</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一种抗虫基因</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成功转移到玉米体内</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培育出了抗虫玉米新品种。抗虫玉米新品种的获取利用了</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发酵技术</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组织培养技术</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转基因技术</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cs typeface="Times New Roman" panose="02020603050405020304" pitchFamily="18" charset="0"/>
              </a:rPr>
              <a:t>克隆技术</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9627476" y="1487613"/>
            <a:ext cx="444352"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C</a:t>
            </a:r>
            <a:endParaRPr lang="zh-CN" altLang="en-US" sz="2800" b="1" dirty="0">
              <a:solidFill>
                <a:srgbClr val="FF0000"/>
              </a:solidFill>
            </a:endParaRPr>
          </a:p>
        </p:txBody>
      </p:sp>
      <p:sp>
        <p:nvSpPr>
          <p:cNvPr id="3" name="矩形 2"/>
          <p:cNvSpPr>
            <a:spLocks noChangeAspect="1"/>
          </p:cNvSpPr>
          <p:nvPr/>
        </p:nvSpPr>
        <p:spPr>
          <a:xfrm>
            <a:off x="381000" y="4306844"/>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转基因技术是指运用科学手段将从某种生物中提取的基因转入另一种生物的技术。抗虫玉米新品种的培育运用了转基因技术。</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2108784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551262" y="238819"/>
            <a:ext cx="1922148" cy="628957"/>
            <a:chOff x="1483204" y="2104455"/>
            <a:chExt cx="1922148" cy="628957"/>
          </a:xfrm>
        </p:grpSpPr>
        <p:pic>
          <p:nvPicPr>
            <p:cNvPr id="16" name="bdc.eps" descr="id:2147490647;FounderCES"/>
            <p:cNvPicPr/>
            <p:nvPr/>
          </p:nvPicPr>
          <p:blipFill>
            <a:blip r:embed="rId2">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17" name="矩形 16"/>
            <p:cNvSpPr>
              <a:spLocks noChangeAspect="1"/>
            </p:cNvSpPr>
            <p:nvPr/>
          </p:nvSpPr>
          <p:spPr>
            <a:xfrm>
              <a:off x="1584106" y="2104455"/>
              <a:ext cx="1620957" cy="600229"/>
            </a:xfrm>
            <a:prstGeom prst="rect">
              <a:avLst/>
            </a:prstGeom>
          </p:spPr>
          <p:txBody>
            <a:bodyPr wrap="none">
              <a:spAutoFit/>
            </a:bodyPr>
            <a:lstStyle/>
            <a:p>
              <a:pPr>
                <a:lnSpc>
                  <a:spcPct val="130000"/>
                </a:lnSpc>
              </a:pPr>
              <a:r>
                <a:rPr lang="zh-CN" altLang="en-US"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对点训练</a:t>
              </a:r>
              <a:endParaRPr lang="zh-CN" altLang="en-US" sz="2800" dirty="0">
                <a:solidFill>
                  <a:srgbClr val="00B0F0"/>
                </a:solidFill>
              </a:endParaRPr>
            </a:p>
          </p:txBody>
        </p:sp>
      </p:grpSp>
      <p:sp>
        <p:nvSpPr>
          <p:cNvPr id="2" name="矩形 1"/>
          <p:cNvSpPr>
            <a:spLocks noChangeAspect="1"/>
          </p:cNvSpPr>
          <p:nvPr/>
        </p:nvSpPr>
        <p:spPr>
          <a:xfrm>
            <a:off x="381000" y="888796"/>
            <a:ext cx="11430000" cy="395467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研究发现</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绿色植物呈现绿色主要是因为具有与叶绿素合成有关的</a:t>
            </a:r>
            <a:r>
              <a:rPr lang="en-US" altLang="zh-CN" sz="2800" i="1" dirty="0" err="1">
                <a:solidFill>
                  <a:srgbClr val="000000"/>
                </a:solidFill>
                <a:latin typeface="Times New Roman" panose="02020603050405020304" pitchFamily="18" charset="0"/>
                <a:cs typeface="Times New Roman" panose="02020603050405020304" pitchFamily="18" charset="0"/>
              </a:rPr>
              <a:t>GhCLA</a:t>
            </a:r>
            <a:r>
              <a:rPr lang="zh-CN" altLang="zh-CN" sz="2800" dirty="0">
                <a:solidFill>
                  <a:srgbClr val="000000"/>
                </a:solidFill>
                <a:latin typeface="Times New Roman" panose="02020603050405020304" pitchFamily="18" charset="0"/>
                <a:cs typeface="Times New Roman" panose="02020603050405020304" pitchFamily="18" charset="0"/>
              </a:rPr>
              <a:t>基因。当</a:t>
            </a:r>
            <a:r>
              <a:rPr lang="en-US" altLang="zh-CN" sz="2800" i="1" dirty="0" err="1">
                <a:solidFill>
                  <a:srgbClr val="000000"/>
                </a:solidFill>
                <a:latin typeface="Times New Roman" panose="02020603050405020304" pitchFamily="18" charset="0"/>
                <a:cs typeface="Times New Roman" panose="02020603050405020304" pitchFamily="18" charset="0"/>
              </a:rPr>
              <a:t>GhCLA</a:t>
            </a:r>
            <a:r>
              <a:rPr lang="zh-CN" altLang="zh-CN" sz="2800" dirty="0">
                <a:solidFill>
                  <a:srgbClr val="000000"/>
                </a:solidFill>
                <a:latin typeface="Times New Roman" panose="02020603050405020304" pitchFamily="18" charset="0"/>
                <a:cs typeface="Times New Roman" panose="02020603050405020304" pitchFamily="18" charset="0"/>
              </a:rPr>
              <a:t>基因被去除后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植物会出现</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白化</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现象</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叶片变为白色。这一事实说明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基因就是性状</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基因控制性状</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环境影响性状</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cs typeface="Times New Roman" panose="02020603050405020304" pitchFamily="18" charset="0"/>
              </a:rPr>
              <a:t>性状是由基因组成和环境共同决定的</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2858813" y="2034150"/>
            <a:ext cx="423514"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B</a:t>
            </a:r>
            <a:endParaRPr lang="zh-CN" altLang="en-US" sz="2800" b="1" dirty="0">
              <a:solidFill>
                <a:srgbClr val="FF0000"/>
              </a:solidFill>
            </a:endParaRPr>
          </a:p>
        </p:txBody>
      </p:sp>
      <p:sp>
        <p:nvSpPr>
          <p:cNvPr id="3" name="矩形 2"/>
          <p:cNvSpPr>
            <a:spLocks noChangeAspect="1"/>
          </p:cNvSpPr>
          <p:nvPr/>
        </p:nvSpPr>
        <p:spPr>
          <a:xfrm>
            <a:off x="381000" y="4864488"/>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800" i="1" dirty="0" err="1">
                <a:solidFill>
                  <a:srgbClr val="000000"/>
                </a:solidFill>
                <a:latin typeface="Times New Roman" panose="02020603050405020304" pitchFamily="18" charset="0"/>
                <a:cs typeface="Times New Roman" panose="02020603050405020304" pitchFamily="18" charset="0"/>
              </a:rPr>
              <a:t>GhCLA</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基因与叶绿素合成有关</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当该基因被去除后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植物出现</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白化</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现象</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即性状发生改变</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a:t>
            </a:r>
            <a:r>
              <a:rPr lang="en-US" altLang="zh-CN" sz="2800" i="1" dirty="0" err="1">
                <a:solidFill>
                  <a:srgbClr val="000000"/>
                </a:solidFill>
                <a:latin typeface="Times New Roman" panose="02020603050405020304" pitchFamily="18" charset="0"/>
                <a:cs typeface="Times New Roman" panose="02020603050405020304" pitchFamily="18" charset="0"/>
              </a:rPr>
              <a:t>GhCLA</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基因控制叶绿素的合成。</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27868721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210" y="1371742"/>
            <a:ext cx="5714606" cy="2957989"/>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square" rtlCol="0">
            <a:spAutoFit/>
          </a:bodyPr>
          <a:lstStyle/>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练习结束，</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少年加油！</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99867134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500417" y="336338"/>
            <a:ext cx="2646878" cy="1107996"/>
          </a:xfrm>
          <a:prstGeom prst="rect">
            <a:avLst/>
          </a:prstGeom>
          <a:noFill/>
        </p:spPr>
        <p:txBody>
          <a:bodyPr wrap="none" lIns="91440" tIns="45720" rIns="91440" bIns="45720">
            <a:spAutoFit/>
            <a:scene3d>
              <a:camera prst="obliqueTopLeft"/>
              <a:lightRig rig="threePt" dir="t"/>
            </a:scene3d>
          </a:bodyPr>
          <a:lstStyle/>
          <a:p>
            <a:pPr algn="ctr"/>
            <a:r>
              <a:rPr lang="zh-CN" altLang="en-US" sz="6600" b="1" dirty="0" smtClean="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rPr>
              <a:t>目    录</a:t>
            </a:r>
            <a:endParaRPr lang="zh-CN" altLang="en-US" sz="6600" b="1" dirty="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endParaRPr>
          </a:p>
        </p:txBody>
      </p:sp>
      <p:sp>
        <p:nvSpPr>
          <p:cNvPr id="25" name="圆角矩形 24">
            <a:hlinkClick r:id="rId2" action="ppaction://hlinksldjump"/>
          </p:cNvPr>
          <p:cNvSpPr/>
          <p:nvPr/>
        </p:nvSpPr>
        <p:spPr>
          <a:xfrm>
            <a:off x="1459813" y="1992087"/>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目标</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学习概览</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6" name="圆角矩形 25">
            <a:hlinkClick r:id="rId3" action="ppaction://hlinksldjump"/>
          </p:cNvPr>
          <p:cNvSpPr/>
          <p:nvPr/>
        </p:nvSpPr>
        <p:spPr>
          <a:xfrm>
            <a:off x="3826328" y="3225639"/>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基础</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自主预习</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7" name="圆角矩形 26">
            <a:hlinkClick r:id="rId4" action="ppaction://hlinksldjump"/>
          </p:cNvPr>
          <p:cNvSpPr/>
          <p:nvPr/>
        </p:nvSpPr>
        <p:spPr>
          <a:xfrm>
            <a:off x="6487885" y="4459191"/>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探究</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重难解析</a:t>
            </a:r>
            <a:endParaRPr lang="zh-CN" altLang="en-US" sz="3600" dirty="0">
              <a:solidFill>
                <a:prstClr val="white"/>
              </a:solidFill>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val="15802533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622979" y="103386"/>
            <a:ext cx="5746402" cy="669887"/>
            <a:chOff x="3606630" y="897473"/>
            <a:chExt cx="4749093" cy="669887"/>
          </a:xfrm>
        </p:grpSpPr>
        <p:pic>
          <p:nvPicPr>
            <p:cNvPr id="16" name="图片 15" descr="阴影"/>
            <p:cNvPicPr>
              <a:picLocks noChangeAspect="1"/>
            </p:cNvPicPr>
            <p:nvPr/>
          </p:nvPicPr>
          <p:blipFill>
            <a:blip r:embed="rId2"/>
            <a:stretch>
              <a:fillRect/>
            </a:stretch>
          </p:blipFill>
          <p:spPr>
            <a:xfrm>
              <a:off x="3606630" y="897473"/>
              <a:ext cx="4749093" cy="669887"/>
            </a:xfrm>
            <a:prstGeom prst="rect">
              <a:avLst/>
            </a:prstGeom>
          </p:spPr>
        </p:pic>
        <p:sp>
          <p:nvSpPr>
            <p:cNvPr id="17" name="文本框 16"/>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目标</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学习概览</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14" name="矩形 13"/>
          <p:cNvSpPr>
            <a:spLocks noChangeAspect="1"/>
          </p:cNvSpPr>
          <p:nvPr/>
        </p:nvSpPr>
        <p:spPr>
          <a:xfrm>
            <a:off x="381000" y="1294829"/>
            <a:ext cx="11430000" cy="3954672"/>
          </a:xfrm>
          <a:prstGeom prst="rect">
            <a:avLst/>
          </a:prstGeom>
          <a:ln>
            <a:solidFill>
              <a:schemeClr val="tx1"/>
            </a:solidFill>
            <a:prstDash val="lgDash"/>
          </a:ln>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理解生物的性状是由基因控制的</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并能举例说明遗传和变异。</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生命观念</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分析转基因番茄的获取过程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培养运用科学知识解释生物现象的能力。</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科学思维</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观察和讨论生物的性状与相对性状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提升实验观察能力和数据分析能力。</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探究实践</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4</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关注转基因技术对社会和环境的影响</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培养运用生物技术解决实际问题的能力。</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态度责任</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0241549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5"/>
                                        </p:tgtEl>
                                        <p:attrNameLst>
                                          <p:attrName>r</p:attrName>
                                        </p:attrNameLst>
                                      </p:cBhvr>
                                    </p:animRot>
                                    <p:animRot by="-240000">
                                      <p:cBhvr>
                                        <p:cTn id="7" dur="200" fill="hold">
                                          <p:stCondLst>
                                            <p:cond delay="200"/>
                                          </p:stCondLst>
                                        </p:cTn>
                                        <p:tgtEl>
                                          <p:spTgt spid="15"/>
                                        </p:tgtEl>
                                        <p:attrNameLst>
                                          <p:attrName>r</p:attrName>
                                        </p:attrNameLst>
                                      </p:cBhvr>
                                    </p:animRot>
                                    <p:animRot by="240000">
                                      <p:cBhvr>
                                        <p:cTn id="8" dur="200" fill="hold">
                                          <p:stCondLst>
                                            <p:cond delay="400"/>
                                          </p:stCondLst>
                                        </p:cTn>
                                        <p:tgtEl>
                                          <p:spTgt spid="15"/>
                                        </p:tgtEl>
                                        <p:attrNameLst>
                                          <p:attrName>r</p:attrName>
                                        </p:attrNameLst>
                                      </p:cBhvr>
                                    </p:animRot>
                                    <p:animRot by="-240000">
                                      <p:cBhvr>
                                        <p:cTn id="9" dur="200" fill="hold">
                                          <p:stCondLst>
                                            <p:cond delay="600"/>
                                          </p:stCondLst>
                                        </p:cTn>
                                        <p:tgtEl>
                                          <p:spTgt spid="15"/>
                                        </p:tgtEl>
                                        <p:attrNameLst>
                                          <p:attrName>r</p:attrName>
                                        </p:attrNameLst>
                                      </p:cBhvr>
                                    </p:animRot>
                                    <p:animRot by="120000">
                                      <p:cBhvr>
                                        <p:cTn id="10" dur="200" fill="hold">
                                          <p:stCondLst>
                                            <p:cond delay="80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381000" y="209677"/>
            <a:ext cx="11430001" cy="577785"/>
            <a:chOff x="381000" y="209677"/>
            <a:chExt cx="11430001" cy="577785"/>
          </a:xfrm>
        </p:grpSpPr>
        <p:grpSp>
          <p:nvGrpSpPr>
            <p:cNvPr id="21" name="组合 20"/>
            <p:cNvGrpSpPr/>
            <p:nvPr userDrawn="1"/>
          </p:nvGrpSpPr>
          <p:grpSpPr>
            <a:xfrm>
              <a:off x="381000" y="209677"/>
              <a:ext cx="771985" cy="577785"/>
              <a:chOff x="7201355" y="2798675"/>
              <a:chExt cx="771985" cy="577785"/>
            </a:xfrm>
          </p:grpSpPr>
          <p:sp>
            <p:nvSpPr>
              <p:cNvPr id="23" name="平行四边形 22"/>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平行四边形 25"/>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3622979" y="103386"/>
            <a:ext cx="5746402" cy="669887"/>
            <a:chOff x="3606630" y="897473"/>
            <a:chExt cx="4749093" cy="669887"/>
          </a:xfrm>
        </p:grpSpPr>
        <p:pic>
          <p:nvPicPr>
            <p:cNvPr id="28" name="图片 27" descr="阴影"/>
            <p:cNvPicPr>
              <a:picLocks noChangeAspect="1"/>
            </p:cNvPicPr>
            <p:nvPr/>
          </p:nvPicPr>
          <p:blipFill>
            <a:blip r:embed="rId2"/>
            <a:stretch>
              <a:fillRect/>
            </a:stretch>
          </p:blipFill>
          <p:spPr>
            <a:xfrm>
              <a:off x="3606630" y="897473"/>
              <a:ext cx="4749093" cy="669887"/>
            </a:xfrm>
            <a:prstGeom prst="rect">
              <a:avLst/>
            </a:prstGeom>
          </p:spPr>
        </p:pic>
        <p:sp>
          <p:nvSpPr>
            <p:cNvPr id="29" name="文本框 28"/>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基础</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自主预习</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grpSp>
        <p:nvGrpSpPr>
          <p:cNvPr id="3" name="组合 2"/>
          <p:cNvGrpSpPr/>
          <p:nvPr/>
        </p:nvGrpSpPr>
        <p:grpSpPr>
          <a:xfrm>
            <a:off x="4577170" y="808482"/>
            <a:ext cx="3009020" cy="606827"/>
            <a:chOff x="4577170" y="808482"/>
            <a:chExt cx="3009020" cy="606827"/>
          </a:xfrm>
        </p:grpSpPr>
        <p:pic>
          <p:nvPicPr>
            <p:cNvPr id="12" name="LM1.eps" descr="id:2147488701;FounderCES"/>
            <p:cNvPicPr/>
            <p:nvPr/>
          </p:nvPicPr>
          <p:blipFill>
            <a:blip r:embed="rId3">
              <a:clrChange>
                <a:clrFrom>
                  <a:srgbClr val="FFFFFF"/>
                </a:clrFrom>
                <a:clrTo>
                  <a:srgbClr val="FFFFFF">
                    <a:alpha val="0"/>
                  </a:srgbClr>
                </a:clrTo>
              </a:clrChange>
            </a:blip>
            <a:stretch>
              <a:fillRect/>
            </a:stretch>
          </p:blipFill>
          <p:spPr>
            <a:xfrm>
              <a:off x="4577170" y="836446"/>
              <a:ext cx="595335" cy="578863"/>
            </a:xfrm>
            <a:prstGeom prst="rect">
              <a:avLst/>
            </a:prstGeom>
          </p:spPr>
        </p:pic>
        <p:sp>
          <p:nvSpPr>
            <p:cNvPr id="2" name="矩形 1"/>
            <p:cNvSpPr>
              <a:spLocks noChangeAspect="1"/>
            </p:cNvSpPr>
            <p:nvPr/>
          </p:nvSpPr>
          <p:spPr>
            <a:xfrm>
              <a:off x="5247088" y="808482"/>
              <a:ext cx="2339102" cy="593752"/>
            </a:xfrm>
            <a:prstGeom prst="rect">
              <a:avLst/>
            </a:prstGeom>
          </p:spPr>
          <p:txBody>
            <a:bodyPr wrap="none">
              <a:spAutoFit/>
            </a:bodyPr>
            <a:lstStyle/>
            <a:p>
              <a:pPr algn="ct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粗黑简体"/>
                  <a:cs typeface="Times New Roman" panose="02020603050405020304" pitchFamily="18" charset="0"/>
                </a:rPr>
                <a:t>基础</a:t>
              </a:r>
              <a:r>
                <a:rPr lang="zh-CN" altLang="zh-CN" sz="2800" dirty="0" smtClean="0">
                  <a:solidFill>
                    <a:srgbClr val="000000"/>
                  </a:solidFill>
                  <a:latin typeface="NEU-BZ-S92" panose="02020503000000020003" pitchFamily="18" charset="-122"/>
                  <a:ea typeface="方正兰亭中粗黑简体"/>
                  <a:cs typeface="Times New Roman" panose="02020603050405020304" pitchFamily="18" charset="0"/>
                </a:rPr>
                <a:t>知识梳理</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grpSp>
      <p:sp>
        <p:nvSpPr>
          <p:cNvPr id="4" name="矩形 3"/>
          <p:cNvSpPr>
            <a:spLocks noChangeAspect="1"/>
          </p:cNvSpPr>
          <p:nvPr/>
        </p:nvSpPr>
        <p:spPr>
          <a:xfrm>
            <a:off x="381000" y="1440708"/>
            <a:ext cx="11430000" cy="283436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一</a:t>
            </a:r>
            <a:r>
              <a:rPr lang="en-US" altLang="zh-CN" sz="2800" dirty="0" smtClean="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生物</a:t>
            </a: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的遗传、变异和性状</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遗传</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亲子代间的</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变异</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亲子代间及</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个体间的</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性状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生物体</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和</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等特征的统称。</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4</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相对性状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一种生物的</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性状的</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表现类型。</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381000" y="4286344"/>
            <a:ext cx="9320180" cy="652486"/>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正黑简体"/>
                <a:cs typeface="Times New Roman" panose="02020603050405020304" pitchFamily="18" charset="0"/>
              </a:rPr>
              <a:t>微思考</a:t>
            </a: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 </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生物的性状是否都能用肉眼观察到</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请举例说明</a:t>
            </a:r>
            <a:r>
              <a:rPr lang="zh-CN" altLang="zh-CN" sz="28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3552093" y="1994174"/>
            <a:ext cx="1351652"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相似性</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3660820" y="2547640"/>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子代</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6868504" y="2547639"/>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差异</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9" name="矩形 8"/>
          <p:cNvSpPr>
            <a:spLocks noChangeAspect="1"/>
          </p:cNvSpPr>
          <p:nvPr/>
        </p:nvSpPr>
        <p:spPr>
          <a:xfrm>
            <a:off x="2696730" y="3111242"/>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形态</a:t>
            </a:r>
            <a:r>
              <a:rPr lang="zh-CN" altLang="zh-CN" sz="2800" dirty="0" smtClean="0">
                <a:solidFill>
                  <a:srgbClr val="FF0000"/>
                </a:solidFill>
                <a:latin typeface="Times New Roman" panose="02020603050405020304" pitchFamily="18" charset="0"/>
                <a:cs typeface="Times New Roman" panose="02020603050405020304" pitchFamily="18" charset="0"/>
              </a:rPr>
              <a:t>结构</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0" name="矩形 9"/>
          <p:cNvSpPr>
            <a:spLocks noChangeAspect="1"/>
          </p:cNvSpPr>
          <p:nvPr/>
        </p:nvSpPr>
        <p:spPr>
          <a:xfrm>
            <a:off x="5139489" y="3111241"/>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生理</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1" name="矩形 10"/>
          <p:cNvSpPr>
            <a:spLocks noChangeAspect="1"/>
          </p:cNvSpPr>
          <p:nvPr/>
        </p:nvSpPr>
        <p:spPr>
          <a:xfrm>
            <a:off x="7190985" y="3109524"/>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行为</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3" name="矩形 12"/>
          <p:cNvSpPr>
            <a:spLocks noChangeAspect="1"/>
          </p:cNvSpPr>
          <p:nvPr/>
        </p:nvSpPr>
        <p:spPr>
          <a:xfrm>
            <a:off x="4302423" y="3679492"/>
            <a:ext cx="1351652"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同一</a:t>
            </a:r>
            <a:r>
              <a:rPr lang="zh-CN" altLang="zh-CN" sz="2800" dirty="0" smtClean="0">
                <a:solidFill>
                  <a:srgbClr val="FF0000"/>
                </a:solidFill>
                <a:latin typeface="Times New Roman" panose="02020603050405020304" pitchFamily="18" charset="0"/>
                <a:cs typeface="Times New Roman" panose="02020603050405020304" pitchFamily="18" charset="0"/>
              </a:rPr>
              <a:t>种</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4" name="矩形 13"/>
          <p:cNvSpPr>
            <a:spLocks noChangeAspect="1"/>
          </p:cNvSpPr>
          <p:nvPr/>
        </p:nvSpPr>
        <p:spPr>
          <a:xfrm>
            <a:off x="7181338" y="3668158"/>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不同</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5" name="矩形 14"/>
          <p:cNvSpPr>
            <a:spLocks noChangeAspect="1"/>
          </p:cNvSpPr>
          <p:nvPr/>
        </p:nvSpPr>
        <p:spPr>
          <a:xfrm>
            <a:off x="381000" y="4920094"/>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否。有的生物性状肉眼可以观察到</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如形态结构特征、行为方式等</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有的肉眼观察不到</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如生理特性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黄瓜果实的苦或不苦等</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290858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down)">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down)">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barn(inVertical)">
                                      <p:cBhvr>
                                        <p:cTn id="47" dur="500"/>
                                        <p:tgtEl>
                                          <p:spTgt spid="5"/>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down)">
                                      <p:cBhvr>
                                        <p:cTn id="5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3" grpId="0"/>
      <p:bldP spid="14"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381000" y="42040"/>
            <a:ext cx="11430000" cy="40134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二</a:t>
            </a:r>
            <a:r>
              <a:rPr lang="en-US" altLang="zh-CN" sz="2800" dirty="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基因控制生物的性状</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转基因番茄的获得说明</a:t>
            </a:r>
            <a:r>
              <a:rPr lang="en-US" altLang="zh-CN" sz="2800" dirty="0" smtClean="0">
                <a:solidFill>
                  <a:srgbClr val="000000"/>
                </a:solidFill>
                <a:latin typeface="Times New Roman" panose="02020603050405020304" pitchFamily="18" charset="0"/>
                <a:cs typeface="Times New Roman" panose="02020603050405020304" pitchFamily="18" charset="0"/>
              </a:rPr>
              <a:t>_______________________________</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转基因技术的应用</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把一种生物的某个</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利用生物技术转入另一种生物的</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培育出的转基因生物就有可能表现出转入基因所控制的性状。</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生物性状的表达</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生物的性状是由</a:t>
            </a:r>
            <a:r>
              <a:rPr lang="en-US" altLang="zh-CN" sz="2800" dirty="0" smtClean="0">
                <a:solidFill>
                  <a:srgbClr val="000000"/>
                </a:solidFill>
                <a:latin typeface="Times New Roman" panose="02020603050405020304" pitchFamily="18" charset="0"/>
                <a:cs typeface="Times New Roman" panose="02020603050405020304" pitchFamily="18" charset="0"/>
              </a:rPr>
              <a:t>___________</a:t>
            </a:r>
            <a:r>
              <a:rPr lang="zh-CN" altLang="zh-CN" sz="2800" dirty="0">
                <a:solidFill>
                  <a:srgbClr val="000000"/>
                </a:solidFill>
                <a:latin typeface="Times New Roman" panose="02020603050405020304" pitchFamily="18" charset="0"/>
                <a:cs typeface="Times New Roman" panose="02020603050405020304" pitchFamily="18" charset="0"/>
              </a:rPr>
              <a:t>和</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共同决定的。</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a:spLocks noChangeAspect="1"/>
          </p:cNvSpPr>
          <p:nvPr/>
        </p:nvSpPr>
        <p:spPr>
          <a:xfrm>
            <a:off x="381000" y="3996712"/>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正黑简体"/>
                <a:cs typeface="Times New Roman" panose="02020603050405020304" pitchFamily="18" charset="0"/>
              </a:rPr>
              <a:t>微思考</a:t>
            </a: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 </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明明在爷爷家的菜园发现萝卜的根地上部分是绿色的</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地下部分是白色的。你能帮他分析出现上述现象的原因吗</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8" name="矩形 7"/>
          <p:cNvSpPr>
            <a:spLocks noChangeAspect="1"/>
          </p:cNvSpPr>
          <p:nvPr/>
        </p:nvSpPr>
        <p:spPr>
          <a:xfrm>
            <a:off x="4532586" y="596388"/>
            <a:ext cx="4583306"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生物的性状是受基因控制</a:t>
            </a:r>
            <a:r>
              <a:rPr lang="zh-CN" altLang="zh-CN" sz="2800" dirty="0" smtClean="0">
                <a:solidFill>
                  <a:srgbClr val="FF0000"/>
                </a:solidFill>
                <a:latin typeface="Times New Roman" panose="02020603050405020304" pitchFamily="18" charset="0"/>
                <a:cs typeface="Times New Roman" panose="02020603050405020304" pitchFamily="18" charset="0"/>
              </a:rPr>
              <a:t>的</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9" name="矩形 8"/>
          <p:cNvSpPr>
            <a:spLocks noChangeAspect="1"/>
          </p:cNvSpPr>
          <p:nvPr/>
        </p:nvSpPr>
        <p:spPr>
          <a:xfrm>
            <a:off x="6824239" y="1150563"/>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基因</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0" name="矩形 9"/>
          <p:cNvSpPr>
            <a:spLocks noChangeAspect="1"/>
          </p:cNvSpPr>
          <p:nvPr/>
        </p:nvSpPr>
        <p:spPr>
          <a:xfrm>
            <a:off x="2620550" y="1711940"/>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细胞</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1" name="矩形 10"/>
          <p:cNvSpPr>
            <a:spLocks noChangeAspect="1"/>
          </p:cNvSpPr>
          <p:nvPr/>
        </p:nvSpPr>
        <p:spPr>
          <a:xfrm>
            <a:off x="5968876" y="2803576"/>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基因组</a:t>
            </a:r>
            <a:r>
              <a:rPr lang="zh-CN" altLang="zh-CN" sz="2800" dirty="0" smtClean="0">
                <a:solidFill>
                  <a:srgbClr val="FF0000"/>
                </a:solidFill>
                <a:latin typeface="Times New Roman" panose="02020603050405020304" pitchFamily="18" charset="0"/>
                <a:cs typeface="Times New Roman" panose="02020603050405020304" pitchFamily="18" charset="0"/>
              </a:rPr>
              <a:t>成</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3" name="矩形 12"/>
          <p:cNvSpPr>
            <a:spLocks noChangeAspect="1"/>
          </p:cNvSpPr>
          <p:nvPr/>
        </p:nvSpPr>
        <p:spPr>
          <a:xfrm>
            <a:off x="8473965" y="2814086"/>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环境</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4" name="矩形 13"/>
          <p:cNvSpPr>
            <a:spLocks noChangeAspect="1"/>
          </p:cNvSpPr>
          <p:nvPr/>
        </p:nvSpPr>
        <p:spPr>
          <a:xfrm>
            <a:off x="381000" y="5147460"/>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萝卜体细胞的遗传物质相同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萝卜根的地下部分和地上部分由于环境不同表现出不同的性状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说明性状受基因控制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也受环境的影响。</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215423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down)">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arn(inVertical)">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down)">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577170" y="692868"/>
            <a:ext cx="3009020" cy="606827"/>
            <a:chOff x="4577170" y="808482"/>
            <a:chExt cx="3009020" cy="606827"/>
          </a:xfrm>
        </p:grpSpPr>
        <p:pic>
          <p:nvPicPr>
            <p:cNvPr id="12" name="LM1.eps" descr="id:2147488701;FounderCES"/>
            <p:cNvPicPr/>
            <p:nvPr/>
          </p:nvPicPr>
          <p:blipFill>
            <a:blip r:embed="rId2">
              <a:clrChange>
                <a:clrFrom>
                  <a:srgbClr val="FFFFFF"/>
                </a:clrFrom>
                <a:clrTo>
                  <a:srgbClr val="FFFFFF">
                    <a:alpha val="0"/>
                  </a:srgbClr>
                </a:clrTo>
              </a:clrChange>
            </a:blip>
            <a:stretch>
              <a:fillRect/>
            </a:stretch>
          </p:blipFill>
          <p:spPr>
            <a:xfrm>
              <a:off x="4577170" y="836446"/>
              <a:ext cx="595335" cy="578863"/>
            </a:xfrm>
            <a:prstGeom prst="rect">
              <a:avLst/>
            </a:prstGeom>
          </p:spPr>
        </p:pic>
        <p:sp>
          <p:nvSpPr>
            <p:cNvPr id="2" name="矩形 1"/>
            <p:cNvSpPr>
              <a:spLocks noChangeAspect="1"/>
            </p:cNvSpPr>
            <p:nvPr/>
          </p:nvSpPr>
          <p:spPr>
            <a:xfrm>
              <a:off x="5247088" y="808482"/>
              <a:ext cx="2339102" cy="593752"/>
            </a:xfrm>
            <a:prstGeom prst="rect">
              <a:avLst/>
            </a:prstGeom>
          </p:spPr>
          <p:txBody>
            <a:bodyPr wrap="none">
              <a:spAutoFit/>
            </a:bodyPr>
            <a:lstStyle/>
            <a:p>
              <a:pPr algn="ctr">
                <a:lnSpc>
                  <a:spcPct val="130000"/>
                </a:lnSpc>
                <a:spcAft>
                  <a:spcPts val="0"/>
                </a:spcAft>
                <a:tabLst>
                  <a:tab pos="1188085" algn="l"/>
                  <a:tab pos="2163445" algn="l"/>
                  <a:tab pos="3142615" algn="l"/>
                  <a:tab pos="4190365" algn="l"/>
                </a:tabLst>
              </a:pPr>
              <a:r>
                <a:rPr lang="zh-CN" altLang="en-US" sz="2800" dirty="0">
                  <a:solidFill>
                    <a:srgbClr val="000000"/>
                  </a:solidFill>
                  <a:latin typeface="NEU-BZ-S92" panose="02020503000000020003" pitchFamily="18" charset="-122"/>
                  <a:ea typeface="方正兰亭中粗黑简体"/>
                  <a:cs typeface="Times New Roman" panose="02020603050405020304" pitchFamily="18" charset="0"/>
                </a:rPr>
                <a:t>预习自测反馈</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grpSp>
      <p:sp>
        <p:nvSpPr>
          <p:cNvPr id="4" name="矩形 3"/>
          <p:cNvSpPr>
            <a:spLocks noChangeAspect="1"/>
          </p:cNvSpPr>
          <p:nvPr/>
        </p:nvSpPr>
        <p:spPr>
          <a:xfrm>
            <a:off x="381000" y="1404797"/>
            <a:ext cx="11430000" cy="283436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判断下列说法是否正确。正确的画</a:t>
            </a:r>
            <a:r>
              <a:rPr lang="en-US"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Cambria Math" panose="02040503050406030204" pitchFamily="18" charset="0"/>
                <a:ea typeface="NEU-BZ-S92" panose="02020503000000020003" pitchFamily="18"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错误的画</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一位女性是双眼皮</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她的女儿也是双眼皮</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这是遗传现象。</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遗传学上把同一种性状的不同表现类型称为相对性状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如人的双眼皮和有耳垂。</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(3)</a:t>
            </a:r>
            <a:r>
              <a:rPr lang="zh-CN" altLang="zh-CN" sz="2800" dirty="0">
                <a:solidFill>
                  <a:srgbClr val="000000"/>
                </a:solidFill>
                <a:latin typeface="Times New Roman" panose="02020603050405020304" pitchFamily="18" charset="0"/>
                <a:cs typeface="Times New Roman" panose="02020603050405020304" pitchFamily="18" charset="0"/>
              </a:rPr>
              <a:t>生物的性状是基因组成与环境共同作用的结果。</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9875995" y="1978955"/>
            <a:ext cx="415498" cy="609398"/>
          </a:xfrm>
          <a:prstGeom prst="rect">
            <a:avLst/>
          </a:prstGeom>
        </p:spPr>
        <p:txBody>
          <a:bodyPr wrap="none">
            <a:spAutoFit/>
          </a:bodyPr>
          <a:lstStyle/>
          <a:p>
            <a:pPr>
              <a:lnSpc>
                <a:spcPct val="120000"/>
              </a:lnSpc>
            </a:pPr>
            <a:r>
              <a:rPr lang="en-US" altLang="zh-CN" sz="2800" b="1" dirty="0" smtClean="0">
                <a:solidFill>
                  <a:srgbClr val="FF0000"/>
                </a:solidFill>
                <a:effectLst/>
                <a:latin typeface="Cambria Math" panose="02040503050406030204" pitchFamily="18" charset="0"/>
                <a:ea typeface="NEU-BZ-S92"/>
                <a:cs typeface="Times New Roman" panose="02020603050405020304" pitchFamily="18" charset="0"/>
              </a:rPr>
              <a:t>√</a:t>
            </a:r>
            <a:endParaRPr lang="zh-CN" altLang="en-US" sz="2800" b="1" dirty="0"/>
          </a:p>
        </p:txBody>
      </p:sp>
      <p:sp>
        <p:nvSpPr>
          <p:cNvPr id="7" name="矩形 6"/>
          <p:cNvSpPr>
            <a:spLocks noChangeAspect="1"/>
          </p:cNvSpPr>
          <p:nvPr/>
        </p:nvSpPr>
        <p:spPr>
          <a:xfrm>
            <a:off x="2098340" y="3117823"/>
            <a:ext cx="545342" cy="567912"/>
          </a:xfrm>
          <a:prstGeom prst="rect">
            <a:avLst/>
          </a:prstGeom>
        </p:spPr>
        <p:txBody>
          <a:bodyPr wrap="none">
            <a:spAutoFit/>
          </a:bodyPr>
          <a:lstStyle/>
          <a:p>
            <a:pPr>
              <a:lnSpc>
                <a:spcPct val="120000"/>
              </a:lnSpc>
            </a:pPr>
            <a:r>
              <a:rPr lang="en-US" altLang="zh-CN" sz="2800" b="1" dirty="0">
                <a:solidFill>
                  <a:srgbClr val="FF0000"/>
                </a:solidFill>
              </a:rPr>
              <a:t>×</a:t>
            </a:r>
            <a:endParaRPr lang="zh-CN" altLang="en-US" sz="2400" b="1" dirty="0">
              <a:solidFill>
                <a:srgbClr val="FF0000"/>
              </a:solidFill>
            </a:endParaRPr>
          </a:p>
        </p:txBody>
      </p:sp>
      <p:sp>
        <p:nvSpPr>
          <p:cNvPr id="8" name="矩形 7"/>
          <p:cNvSpPr>
            <a:spLocks noChangeAspect="1"/>
          </p:cNvSpPr>
          <p:nvPr/>
        </p:nvSpPr>
        <p:spPr>
          <a:xfrm>
            <a:off x="8635774" y="3642840"/>
            <a:ext cx="415498" cy="609398"/>
          </a:xfrm>
          <a:prstGeom prst="rect">
            <a:avLst/>
          </a:prstGeom>
        </p:spPr>
        <p:txBody>
          <a:bodyPr wrap="none">
            <a:spAutoFit/>
          </a:bodyPr>
          <a:lstStyle/>
          <a:p>
            <a:pPr>
              <a:lnSpc>
                <a:spcPct val="120000"/>
              </a:lnSpc>
            </a:pPr>
            <a:r>
              <a:rPr lang="en-US" altLang="zh-CN" sz="2800" b="1" dirty="0" smtClean="0">
                <a:solidFill>
                  <a:srgbClr val="FF0000"/>
                </a:solidFill>
                <a:effectLst/>
                <a:latin typeface="Cambria Math" panose="02040503050406030204" pitchFamily="18" charset="0"/>
                <a:ea typeface="NEU-BZ-S92"/>
                <a:cs typeface="Times New Roman" panose="02020603050405020304" pitchFamily="18" charset="0"/>
              </a:rPr>
              <a:t>√</a:t>
            </a:r>
            <a:endParaRPr lang="zh-CN" altLang="en-US" sz="2800" b="1" dirty="0"/>
          </a:p>
        </p:txBody>
      </p:sp>
    </p:spTree>
    <p:extLst>
      <p:ext uri="{BB962C8B-B14F-4D97-AF65-F5344CB8AC3E}">
        <p14:creationId xmlns:p14="http://schemas.microsoft.com/office/powerpoint/2010/main" val="1764303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381000" y="688827"/>
            <a:ext cx="11430000" cy="283436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下列各项中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不属于人的性状的是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贝多芬对音乐的热爱</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篮球运动员身高</a:t>
            </a: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米</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萌萌的头发卷曲</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cs typeface="Times New Roman" panose="02020603050405020304" pitchFamily="18" charset="0"/>
              </a:rPr>
              <a:t>人虹膜的颜色有黑色、褐色、蓝色等</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a:spLocks noChangeAspect="1"/>
          </p:cNvSpPr>
          <p:nvPr/>
        </p:nvSpPr>
        <p:spPr>
          <a:xfrm>
            <a:off x="6074980" y="699337"/>
            <a:ext cx="444352" cy="609398"/>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A</a:t>
            </a:r>
            <a:endParaRPr lang="zh-CN" altLang="en-US" sz="2800" b="1" dirty="0">
              <a:solidFill>
                <a:srgbClr val="FF0000"/>
              </a:solidFill>
            </a:endParaRPr>
          </a:p>
        </p:txBody>
      </p:sp>
      <p:sp>
        <p:nvSpPr>
          <p:cNvPr id="6" name="矩形 5"/>
          <p:cNvSpPr>
            <a:spLocks noChangeAspect="1"/>
          </p:cNvSpPr>
          <p:nvPr/>
        </p:nvSpPr>
        <p:spPr>
          <a:xfrm>
            <a:off x="381000" y="3544213"/>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性状是生物体形态结构、生理和行为等特征的统称。身高、头发的卷曲和虹膜的颜色都属于人的性状。</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67025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3622979" y="103386"/>
            <a:ext cx="5746402" cy="669887"/>
            <a:chOff x="3606630" y="897473"/>
            <a:chExt cx="4749093" cy="669887"/>
          </a:xfrm>
        </p:grpSpPr>
        <p:pic>
          <p:nvPicPr>
            <p:cNvPr id="21" name="图片 20" descr="阴影"/>
            <p:cNvPicPr>
              <a:picLocks noChangeAspect="1"/>
            </p:cNvPicPr>
            <p:nvPr/>
          </p:nvPicPr>
          <p:blipFill>
            <a:blip r:embed="rId2"/>
            <a:stretch>
              <a:fillRect/>
            </a:stretch>
          </p:blipFill>
          <p:spPr>
            <a:xfrm>
              <a:off x="3606630" y="897473"/>
              <a:ext cx="4749093" cy="669887"/>
            </a:xfrm>
            <a:prstGeom prst="rect">
              <a:avLst/>
            </a:prstGeom>
          </p:spPr>
        </p:pic>
        <p:sp>
          <p:nvSpPr>
            <p:cNvPr id="22" name="文本框 21"/>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探究</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重难解析</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3" name="矩形 2"/>
          <p:cNvSpPr>
            <a:spLocks noChangeAspect="1"/>
          </p:cNvSpPr>
          <p:nvPr/>
        </p:nvSpPr>
        <p:spPr>
          <a:xfrm>
            <a:off x="381000" y="801934"/>
            <a:ext cx="11430000" cy="5635132"/>
          </a:xfrm>
          <a:prstGeom prst="rect">
            <a:avLst/>
          </a:prstGeom>
        </p:spPr>
        <p:txBody>
          <a:bodyPr>
            <a:spAutoFit/>
          </a:bodyPr>
          <a:lstStyle/>
          <a:p>
            <a:pPr algn="ct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探究点</a:t>
            </a:r>
            <a:r>
              <a:rPr lang="en-US" altLang="zh-CN" sz="2800" dirty="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基因控制生物的性状</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胰岛素可降低血糖浓度</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在人体内发挥着重要作用。人胰岛素是科学家利用转基因技术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使细菌产生的一种重要的人体蛋白质。利用转基因技术生产人胰岛素的操作步骤如下</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cs typeface="宋体" panose="02010600030101010101" pitchFamily="2" charset="-122"/>
              </a:rPr>
              <a:t>①</a:t>
            </a:r>
            <a:r>
              <a:rPr lang="zh-CN" altLang="zh-CN" sz="2800" dirty="0">
                <a:solidFill>
                  <a:srgbClr val="000000"/>
                </a:solidFill>
                <a:latin typeface="Times New Roman" panose="02020603050405020304" pitchFamily="18" charset="0"/>
                <a:cs typeface="Times New Roman" panose="02020603050405020304" pitchFamily="18" charset="0"/>
              </a:rPr>
              <a:t>科学家从细菌细胞中提取出一种叫作质粒的环状</a:t>
            </a:r>
            <a:r>
              <a:rPr lang="en-US" altLang="zh-CN" sz="2800" dirty="0">
                <a:solidFill>
                  <a:srgbClr val="000000"/>
                </a:solidFill>
                <a:latin typeface="Times New Roman" panose="02020603050405020304" pitchFamily="18" charset="0"/>
                <a:cs typeface="Times New Roman" panose="02020603050405020304" pitchFamily="18" charset="0"/>
              </a:rPr>
              <a:t>DNA(</a:t>
            </a:r>
            <a:r>
              <a:rPr lang="zh-CN" altLang="zh-CN" sz="2800" dirty="0">
                <a:solidFill>
                  <a:srgbClr val="000000"/>
                </a:solidFill>
                <a:latin typeface="Times New Roman" panose="02020603050405020304" pitchFamily="18" charset="0"/>
                <a:cs typeface="Times New Roman" panose="02020603050405020304" pitchFamily="18" charset="0"/>
              </a:rPr>
              <a:t>基因位于</a:t>
            </a:r>
            <a:r>
              <a:rPr lang="en-US" altLang="zh-CN" sz="2800" dirty="0">
                <a:solidFill>
                  <a:srgbClr val="000000"/>
                </a:solidFill>
                <a:latin typeface="Times New Roman" panose="02020603050405020304" pitchFamily="18" charset="0"/>
                <a:cs typeface="Times New Roman" panose="02020603050405020304" pitchFamily="18" charset="0"/>
              </a:rPr>
              <a:t>DNA</a:t>
            </a:r>
            <a:r>
              <a:rPr lang="zh-CN" altLang="zh-CN" sz="2800" dirty="0">
                <a:solidFill>
                  <a:srgbClr val="000000"/>
                </a:solidFill>
                <a:latin typeface="Times New Roman" panose="02020603050405020304" pitchFamily="18" charset="0"/>
                <a:cs typeface="Times New Roman" panose="02020603050405020304" pitchFamily="18" charset="0"/>
              </a:rPr>
              <a:t>上</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cs typeface="宋体" panose="02010600030101010101" pitchFamily="2" charset="-122"/>
              </a:rPr>
              <a:t>②</a:t>
            </a:r>
            <a:r>
              <a:rPr lang="zh-CN" altLang="zh-CN" sz="2800" dirty="0">
                <a:solidFill>
                  <a:srgbClr val="000000"/>
                </a:solidFill>
                <a:latin typeface="Times New Roman" panose="02020603050405020304" pitchFamily="18" charset="0"/>
                <a:cs typeface="Times New Roman" panose="02020603050405020304" pitchFamily="18" charset="0"/>
              </a:rPr>
              <a:t>先用一种酶把质粒</a:t>
            </a:r>
            <a:r>
              <a:rPr lang="en-US" altLang="zh-CN" sz="2800" dirty="0">
                <a:solidFill>
                  <a:srgbClr val="000000"/>
                </a:solidFill>
                <a:latin typeface="Times New Roman" panose="02020603050405020304" pitchFamily="18" charset="0"/>
                <a:cs typeface="Times New Roman" panose="02020603050405020304" pitchFamily="18" charset="0"/>
              </a:rPr>
              <a:t>DNA</a:t>
            </a:r>
            <a:r>
              <a:rPr lang="zh-CN" altLang="zh-CN" sz="2800" dirty="0">
                <a:solidFill>
                  <a:srgbClr val="000000"/>
                </a:solidFill>
                <a:latin typeface="Times New Roman" panose="02020603050405020304" pitchFamily="18" charset="0"/>
                <a:cs typeface="Times New Roman" panose="02020603050405020304" pitchFamily="18" charset="0"/>
              </a:rPr>
              <a:t>切开</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cs typeface="宋体" panose="02010600030101010101" pitchFamily="2" charset="-122"/>
              </a:rPr>
              <a:t>③</a:t>
            </a:r>
            <a:r>
              <a:rPr lang="zh-CN" altLang="zh-CN" sz="2800" dirty="0">
                <a:solidFill>
                  <a:srgbClr val="000000"/>
                </a:solidFill>
                <a:latin typeface="Times New Roman" panose="02020603050405020304" pitchFamily="18" charset="0"/>
                <a:cs typeface="Times New Roman" panose="02020603050405020304" pitchFamily="18" charset="0"/>
              </a:rPr>
              <a:t>将切开的质粒</a:t>
            </a:r>
            <a:r>
              <a:rPr lang="en-US" altLang="zh-CN" sz="2800" dirty="0">
                <a:solidFill>
                  <a:srgbClr val="000000"/>
                </a:solidFill>
                <a:latin typeface="Times New Roman" panose="02020603050405020304" pitchFamily="18" charset="0"/>
                <a:cs typeface="Times New Roman" panose="02020603050405020304" pitchFamily="18" charset="0"/>
              </a:rPr>
              <a:t>DNA</a:t>
            </a:r>
            <a:r>
              <a:rPr lang="zh-CN" altLang="zh-CN" sz="2800" dirty="0">
                <a:solidFill>
                  <a:srgbClr val="000000"/>
                </a:solidFill>
                <a:latin typeface="Times New Roman" panose="02020603050405020304" pitchFamily="18" charset="0"/>
                <a:cs typeface="Times New Roman" panose="02020603050405020304" pitchFamily="18" charset="0"/>
              </a:rPr>
              <a:t>与人胰岛素基因混合在一起</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人胰岛素基因会连接到质粒</a:t>
            </a:r>
            <a:r>
              <a:rPr lang="en-US" altLang="zh-CN" sz="2800" dirty="0">
                <a:solidFill>
                  <a:srgbClr val="000000"/>
                </a:solidFill>
                <a:latin typeface="Times New Roman" panose="02020603050405020304" pitchFamily="18" charset="0"/>
                <a:cs typeface="Times New Roman" panose="02020603050405020304" pitchFamily="18" charset="0"/>
              </a:rPr>
              <a:t>DNA</a:t>
            </a:r>
            <a:r>
              <a:rPr lang="zh-CN" altLang="zh-CN" sz="2800" dirty="0">
                <a:solidFill>
                  <a:srgbClr val="000000"/>
                </a:solidFill>
                <a:latin typeface="Times New Roman" panose="02020603050405020304" pitchFamily="18" charset="0"/>
                <a:cs typeface="Times New Roman" panose="02020603050405020304" pitchFamily="18" charset="0"/>
              </a:rPr>
              <a:t>切口的两端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重新形成环状</a:t>
            </a:r>
            <a:r>
              <a:rPr lang="en-US" altLang="zh-CN" sz="2800" dirty="0">
                <a:solidFill>
                  <a:srgbClr val="000000"/>
                </a:solidFill>
                <a:latin typeface="Times New Roman" panose="02020603050405020304" pitchFamily="18" charset="0"/>
                <a:cs typeface="Times New Roman" panose="02020603050405020304" pitchFamily="18" charset="0"/>
              </a:rPr>
              <a:t>DNA</a:t>
            </a:r>
            <a:r>
              <a:rPr lang="zh-CN" altLang="zh-CN" sz="2800" dirty="0">
                <a:solidFill>
                  <a:srgbClr val="000000"/>
                </a:solidFill>
                <a:latin typeface="Times New Roman" panose="02020603050405020304" pitchFamily="18" charset="0"/>
                <a:cs typeface="Times New Roman" panose="02020603050405020304" pitchFamily="18" charset="0"/>
              </a:rPr>
              <a:t>质粒</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且这种质粒携带了人胰岛素基因</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7072758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20"/>
                                        </p:tgtEl>
                                        <p:attrNameLst>
                                          <p:attrName>r</p:attrName>
                                        </p:attrNameLst>
                                      </p:cBhvr>
                                    </p:animRot>
                                    <p:animRot by="-240000">
                                      <p:cBhvr>
                                        <p:cTn id="7" dur="200" fill="hold">
                                          <p:stCondLst>
                                            <p:cond delay="200"/>
                                          </p:stCondLst>
                                        </p:cTn>
                                        <p:tgtEl>
                                          <p:spTgt spid="20"/>
                                        </p:tgtEl>
                                        <p:attrNameLst>
                                          <p:attrName>r</p:attrName>
                                        </p:attrNameLst>
                                      </p:cBhvr>
                                    </p:animRot>
                                    <p:animRot by="240000">
                                      <p:cBhvr>
                                        <p:cTn id="8" dur="200" fill="hold">
                                          <p:stCondLst>
                                            <p:cond delay="400"/>
                                          </p:stCondLst>
                                        </p:cTn>
                                        <p:tgtEl>
                                          <p:spTgt spid="20"/>
                                        </p:tgtEl>
                                        <p:attrNameLst>
                                          <p:attrName>r</p:attrName>
                                        </p:attrNameLst>
                                      </p:cBhvr>
                                    </p:animRot>
                                    <p:animRot by="-240000">
                                      <p:cBhvr>
                                        <p:cTn id="9" dur="200" fill="hold">
                                          <p:stCondLst>
                                            <p:cond delay="600"/>
                                          </p:stCondLst>
                                        </p:cTn>
                                        <p:tgtEl>
                                          <p:spTgt spid="20"/>
                                        </p:tgtEl>
                                        <p:attrNameLst>
                                          <p:attrName>r</p:attrName>
                                        </p:attrNameLst>
                                      </p:cBhvr>
                                    </p:animRot>
                                    <p:animRot by="120000">
                                      <p:cBhvr>
                                        <p:cTn id="10" dur="200" fill="hold">
                                          <p:stCondLst>
                                            <p:cond delay="800"/>
                                          </p:stCondLst>
                                        </p:cTn>
                                        <p:tgtEl>
                                          <p:spTgt spid="2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47145"/>
            <a:ext cx="11430000" cy="339451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cs typeface="宋体" panose="02010600030101010101" pitchFamily="2" charset="-122"/>
              </a:rPr>
              <a:t>④</a:t>
            </a:r>
            <a:r>
              <a:rPr lang="zh-CN" altLang="zh-CN" sz="2800" dirty="0">
                <a:solidFill>
                  <a:srgbClr val="000000"/>
                </a:solidFill>
                <a:latin typeface="Times New Roman" panose="02020603050405020304" pitchFamily="18" charset="0"/>
                <a:cs typeface="Times New Roman" panose="02020603050405020304" pitchFamily="18" charset="0"/>
              </a:rPr>
              <a:t>将这种携带人胰岛素基因的质粒与细菌混合在一起</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有些细菌会把质粒吞进去</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cs typeface="宋体" panose="02010600030101010101" pitchFamily="2" charset="-122"/>
              </a:rPr>
              <a:t>⑤</a:t>
            </a:r>
            <a:r>
              <a:rPr lang="zh-CN" altLang="zh-CN" sz="2800" dirty="0">
                <a:solidFill>
                  <a:srgbClr val="000000"/>
                </a:solidFill>
                <a:latin typeface="Times New Roman" panose="02020603050405020304" pitchFamily="18" charset="0"/>
                <a:cs typeface="Times New Roman" panose="02020603050405020304" pitchFamily="18" charset="0"/>
              </a:rPr>
              <a:t>吞入这种质粒的细菌繁殖时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产生的后代也会含有携带人胰岛素基因的质粒</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随后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人胰岛素基因开始指挥细菌合成人胰岛素。</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结合上述内容</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思考并回答下列问题。</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转基因技术的操作对象是什么</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381000" y="4194150"/>
            <a:ext cx="9470862" cy="652486"/>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转基因细菌为什么能够在短时间内生产大量的人胰岛素</a:t>
            </a:r>
            <a:r>
              <a:rPr lang="en-US" altLang="zh-CN" sz="2800" dirty="0" smtClean="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381000" y="3541664"/>
            <a:ext cx="3605474" cy="652486"/>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生物体的基因</a:t>
            </a:r>
            <a:r>
              <a:rPr lang="zh-CN" altLang="zh-CN" sz="28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381000" y="4846636"/>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转基因细菌含有人胰岛素基因</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人胰岛素基因可控制合成人胰岛素。细菌繁殖速度快</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新陈代谢旺盛</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所以能在短时间内生产大量的人胰岛素。</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72752736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2.xml><?xml version="1.0" encoding="utf-8"?>
<a:theme xmlns:a="http://schemas.openxmlformats.org/drawingml/2006/main" name="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新模板</Template>
  <TotalTime>319</TotalTime>
  <Words>911</Words>
  <Application>Microsoft Office PowerPoint</Application>
  <PresentationFormat>宽屏</PresentationFormat>
  <Paragraphs>99</Paragraphs>
  <Slides>13</Slides>
  <Notes>1</Notes>
  <HiddenSlides>0</HiddenSlides>
  <MMClips>0</MMClips>
  <ScaleCrop>false</ScaleCrop>
  <HeadingPairs>
    <vt:vector size="6" baseType="variant">
      <vt:variant>
        <vt:lpstr>已用的字体</vt:lpstr>
      </vt:variant>
      <vt:variant>
        <vt:i4>15</vt:i4>
      </vt:variant>
      <vt:variant>
        <vt:lpstr>主题</vt:lpstr>
      </vt:variant>
      <vt:variant>
        <vt:i4>3</vt:i4>
      </vt:variant>
      <vt:variant>
        <vt:lpstr>幻灯片标题</vt:lpstr>
      </vt:variant>
      <vt:variant>
        <vt:i4>13</vt:i4>
      </vt:variant>
    </vt:vector>
  </HeadingPairs>
  <TitlesOfParts>
    <vt:vector size="31" baseType="lpstr">
      <vt:lpstr>NEU-BZ-S92</vt:lpstr>
      <vt:lpstr>方正兰亭中粗黑简体</vt:lpstr>
      <vt:lpstr>方正兰亭中黑_GBK</vt:lpstr>
      <vt:lpstr>方正正黑简体</vt:lpstr>
      <vt:lpstr>仿宋</vt:lpstr>
      <vt:lpstr>黑体</vt:lpstr>
      <vt:lpstr>华文隶书</vt:lpstr>
      <vt:lpstr>楷体</vt:lpstr>
      <vt:lpstr>隶书</vt:lpstr>
      <vt:lpstr>宋体</vt:lpstr>
      <vt:lpstr>微软雅黑</vt:lpstr>
      <vt:lpstr>Arial</vt:lpstr>
      <vt:lpstr>Calibri</vt:lpstr>
      <vt:lpstr>Cambria Math</vt:lpstr>
      <vt:lpstr>Times New Roman</vt:lpstr>
      <vt:lpstr>Office 主题</vt:lpstr>
      <vt:lpstr>专业教辅课件Q:251490010</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Microsoft</cp:lastModifiedBy>
  <cp:revision>45</cp:revision>
  <dcterms:created xsi:type="dcterms:W3CDTF">2021-07-19T03:09:34Z</dcterms:created>
  <dcterms:modified xsi:type="dcterms:W3CDTF">2026-03-16T08:27:38Z</dcterms:modified>
</cp:coreProperties>
</file>