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22"/>
  </p:notesMasterIdLst>
  <p:sldIdLst>
    <p:sldId id="347" r:id="rId4"/>
    <p:sldId id="350" r:id="rId5"/>
    <p:sldId id="296" r:id="rId6"/>
    <p:sldId id="345" r:id="rId7"/>
    <p:sldId id="356" r:id="rId8"/>
    <p:sldId id="357" r:id="rId9"/>
    <p:sldId id="358" r:id="rId10"/>
    <p:sldId id="359" r:id="rId11"/>
    <p:sldId id="360" r:id="rId12"/>
    <p:sldId id="354" r:id="rId13"/>
    <p:sldId id="364" r:id="rId14"/>
    <p:sldId id="361" r:id="rId15"/>
    <p:sldId id="346" r:id="rId16"/>
    <p:sldId id="362" r:id="rId17"/>
    <p:sldId id="363" r:id="rId18"/>
    <p:sldId id="352" r:id="rId19"/>
    <p:sldId id="355" r:id="rId20"/>
    <p:sldId id="349"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96"/>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18</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 xmlns:a16="http://schemas.microsoft.com/office/drawing/2014/main"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 xmlns:a16="http://schemas.microsoft.com/office/drawing/2014/main"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3.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第一节　无性生殖</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7170" y="157654"/>
            <a:ext cx="3009020" cy="606827"/>
            <a:chOff x="4577170" y="808482"/>
            <a:chExt cx="3009020" cy="606827"/>
          </a:xfrm>
        </p:grpSpPr>
        <p:pic>
          <p:nvPicPr>
            <p:cNvPr id="12" name="LM1.eps" descr="id:2147488701;FounderCES"/>
            <p:cNvPicPr/>
            <p:nvPr/>
          </p:nvPicPr>
          <p:blipFill>
            <a:blip r:embed="rId2">
              <a:clrChange>
                <a:clrFrom>
                  <a:srgbClr val="FFFFFF"/>
                </a:clrFrom>
                <a:clrTo>
                  <a:srgbClr val="FFFFFF">
                    <a:alpha val="0"/>
                  </a:srgbClr>
                </a:clrTo>
              </a:clrChange>
            </a:blip>
            <a:stretch>
              <a:fillRect/>
            </a:stretch>
          </p:blipFill>
          <p:spPr>
            <a:xfrm>
              <a:off x="4577170" y="836446"/>
              <a:ext cx="595335" cy="578863"/>
            </a:xfrm>
            <a:prstGeom prst="rect">
              <a:avLst/>
            </a:prstGeom>
          </p:spPr>
        </p:pic>
        <p:sp>
          <p:nvSpPr>
            <p:cNvPr id="2" name="矩形 1"/>
            <p:cNvSpPr>
              <a:spLocks noChangeAspect="1"/>
            </p:cNvSpPr>
            <p:nvPr/>
          </p:nvSpPr>
          <p:spPr>
            <a:xfrm>
              <a:off x="5247088" y="808482"/>
              <a:ext cx="2339102" cy="593752"/>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en-US" sz="2800" dirty="0">
                  <a:solidFill>
                    <a:srgbClr val="000000"/>
                  </a:solidFill>
                  <a:latin typeface="NEU-BZ-S92" panose="02020503000000020003" pitchFamily="18" charset="-122"/>
                  <a:ea typeface="方正兰亭中粗黑简体"/>
                  <a:cs typeface="Times New Roman" panose="02020603050405020304" pitchFamily="18" charset="0"/>
                </a:rPr>
                <a:t>预习自测反馈</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pSp>
      <p:sp>
        <p:nvSpPr>
          <p:cNvPr id="4" name="矩形 3"/>
          <p:cNvSpPr>
            <a:spLocks noChangeAspect="1"/>
          </p:cNvSpPr>
          <p:nvPr/>
        </p:nvSpPr>
        <p:spPr>
          <a:xfrm>
            <a:off x="381000" y="844191"/>
            <a:ext cx="11430000" cy="457356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判断下列说法是否正确。正确的画</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Cambria Math" panose="02040503050406030204" pitchFamily="18" charset="0"/>
                <a:ea typeface="NEU-BZ-S92" panose="02020503000000020003" pitchFamily="18"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错误的画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把切下的带芽马铃薯块茎种在土壤中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培育成新植株</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这种生殖方式属于出芽生殖。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a:t>
            </a:r>
          </a:p>
          <a:p>
            <a:pPr>
              <a:lnSpc>
                <a:spcPct val="130000"/>
              </a:lnSpc>
              <a:spcAft>
                <a:spcPts val="0"/>
              </a:spcAft>
              <a:tabLst>
                <a:tab pos="1188085" algn="l"/>
                <a:tab pos="2163445" algn="l"/>
                <a:tab pos="3142615" algn="l"/>
                <a:tab pos="4190365" algn="l"/>
              </a:tabLst>
            </a:pPr>
            <a:endParaRPr lang="en-US" altLang="zh-CN" sz="2800" dirty="0">
              <a:solidFill>
                <a:srgbClr val="000000"/>
              </a:solidFill>
              <a:latin typeface="Times New Roman" panose="02020603050405020304" pitchFamily="18" charset="0"/>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不论枝接还是芽接都要确保砧木和接穗的形成层紧密结合。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a:t>
            </a:r>
          </a:p>
          <a:p>
            <a:pPr>
              <a:lnSpc>
                <a:spcPct val="130000"/>
              </a:lnSpc>
              <a:spcAft>
                <a:spcPts val="0"/>
              </a:spcAft>
              <a:tabLst>
                <a:tab pos="1188085" algn="l"/>
                <a:tab pos="2163445" algn="l"/>
                <a:tab pos="3142615" algn="l"/>
                <a:tab pos="4190365"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利用扦插和嫁接繁殖植物</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能增加后代的优良特性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获得新品种。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a:t>
            </a:r>
          </a:p>
        </p:txBody>
      </p:sp>
      <p:sp>
        <p:nvSpPr>
          <p:cNvPr id="6" name="矩形 5"/>
          <p:cNvSpPr>
            <a:spLocks noChangeAspect="1"/>
          </p:cNvSpPr>
          <p:nvPr/>
        </p:nvSpPr>
        <p:spPr>
          <a:xfrm>
            <a:off x="2813044" y="1983520"/>
            <a:ext cx="545342" cy="567912"/>
          </a:xfrm>
          <a:prstGeom prst="rect">
            <a:avLst/>
          </a:prstGeom>
        </p:spPr>
        <p:txBody>
          <a:bodyPr wrap="none">
            <a:spAutoFit/>
          </a:bodyPr>
          <a:lstStyle/>
          <a:p>
            <a:pPr>
              <a:lnSpc>
                <a:spcPct val="120000"/>
              </a:lnSpc>
            </a:pPr>
            <a:r>
              <a:rPr lang="en-US" altLang="zh-CN" sz="2800" b="1" dirty="0">
                <a:solidFill>
                  <a:srgbClr val="FF0000"/>
                </a:solidFill>
              </a:rPr>
              <a:t>×</a:t>
            </a:r>
            <a:endParaRPr lang="zh-CN" altLang="en-US" sz="2400" b="1" dirty="0">
              <a:solidFill>
                <a:srgbClr val="FF0000"/>
              </a:solidFill>
            </a:endParaRPr>
          </a:p>
        </p:txBody>
      </p:sp>
      <p:sp>
        <p:nvSpPr>
          <p:cNvPr id="5" name="矩形 4"/>
          <p:cNvSpPr>
            <a:spLocks noChangeAspect="1"/>
          </p:cNvSpPr>
          <p:nvPr/>
        </p:nvSpPr>
        <p:spPr>
          <a:xfrm>
            <a:off x="381000" y="2519902"/>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马铃薯的芽脱离母体后无法独立生存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必须带部分块茎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块茎是马铃薯的营养器官。因此</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通过带芽马铃薯的块茎进行生殖属于通过营养器官进行生殖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该生殖方式属于无性生殖。</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a:spLocks noChangeAspect="1"/>
          </p:cNvSpPr>
          <p:nvPr/>
        </p:nvSpPr>
        <p:spPr>
          <a:xfrm>
            <a:off x="10338450" y="4244471"/>
            <a:ext cx="415498" cy="609398"/>
          </a:xfrm>
          <a:prstGeom prst="rect">
            <a:avLst/>
          </a:prstGeom>
        </p:spPr>
        <p:txBody>
          <a:bodyPr wrap="none">
            <a:spAutoFit/>
          </a:bodyPr>
          <a:lstStyle/>
          <a:p>
            <a:pPr>
              <a:lnSpc>
                <a:spcPct val="120000"/>
              </a:lnSpc>
            </a:pPr>
            <a:r>
              <a:rPr lang="en-US" altLang="zh-CN" sz="2800" b="1" dirty="0" smtClean="0">
                <a:solidFill>
                  <a:srgbClr val="FF0000"/>
                </a:solidFill>
                <a:effectLst/>
                <a:latin typeface="Cambria Math" panose="02040503050406030204" pitchFamily="18" charset="0"/>
                <a:ea typeface="NEU-BZ-S92"/>
                <a:cs typeface="Times New Roman" panose="02020603050405020304" pitchFamily="18" charset="0"/>
              </a:rPr>
              <a:t>√</a:t>
            </a:r>
            <a:endParaRPr lang="zh-CN" altLang="en-US" sz="2800" b="1" dirty="0"/>
          </a:p>
        </p:txBody>
      </p:sp>
      <p:sp>
        <p:nvSpPr>
          <p:cNvPr id="9" name="矩形 8"/>
          <p:cNvSpPr>
            <a:spLocks noChangeAspect="1"/>
          </p:cNvSpPr>
          <p:nvPr/>
        </p:nvSpPr>
        <p:spPr>
          <a:xfrm>
            <a:off x="10853458" y="4770343"/>
            <a:ext cx="545342" cy="567912"/>
          </a:xfrm>
          <a:prstGeom prst="rect">
            <a:avLst/>
          </a:prstGeom>
        </p:spPr>
        <p:txBody>
          <a:bodyPr wrap="none">
            <a:spAutoFit/>
          </a:bodyPr>
          <a:lstStyle/>
          <a:p>
            <a:pPr>
              <a:lnSpc>
                <a:spcPct val="120000"/>
              </a:lnSpc>
            </a:pPr>
            <a:r>
              <a:rPr lang="en-US" altLang="zh-CN" sz="2800" b="1" dirty="0">
                <a:solidFill>
                  <a:srgbClr val="FF0000"/>
                </a:solidFill>
              </a:rPr>
              <a:t>×</a:t>
            </a:r>
            <a:endParaRPr lang="zh-CN" altLang="en-US" sz="2400" b="1" dirty="0">
              <a:solidFill>
                <a:srgbClr val="FF0000"/>
              </a:solidFill>
            </a:endParaRPr>
          </a:p>
        </p:txBody>
      </p:sp>
      <p:sp>
        <p:nvSpPr>
          <p:cNvPr id="7" name="矩形 6"/>
          <p:cNvSpPr>
            <a:spLocks noChangeAspect="1"/>
          </p:cNvSpPr>
          <p:nvPr/>
        </p:nvSpPr>
        <p:spPr>
          <a:xfrm>
            <a:off x="381000" y="5387690"/>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利用扦插、嫁接繁殖植物</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能保持母体的优良特性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但是不能获得新品种。</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64303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Effect transition="in" filter="barn(inVertical)">
                                      <p:cBhvr>
                                        <p:cTn id="17" dur="500"/>
                                        <p:tgtEl>
                                          <p:spTgt spid="4">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barn(inVertical)">
                                      <p:cBhvr>
                                        <p:cTn id="27" dur="500"/>
                                        <p:tgtEl>
                                          <p:spTgt spid="4">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down)">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8" grpId="0"/>
      <p:bldP spid="9"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a:spLocks noChangeAspect="1"/>
          </p:cNvSpPr>
          <p:nvPr/>
        </p:nvSpPr>
        <p:spPr>
          <a:xfrm>
            <a:off x="381000" y="1917940"/>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(4)</a:t>
            </a:r>
            <a:r>
              <a:rPr lang="zh-CN" altLang="zh-CN" sz="2800" dirty="0">
                <a:solidFill>
                  <a:srgbClr val="000000"/>
                </a:solidFill>
                <a:latin typeface="Times New Roman" panose="02020603050405020304" pitchFamily="18" charset="0"/>
                <a:cs typeface="Times New Roman" panose="02020603050405020304" pitchFamily="18" charset="0"/>
              </a:rPr>
              <a:t>利用植物组织培养技术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只需要用少量的植物材料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就可得到大量试管苗。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13" name="矩形 12"/>
          <p:cNvSpPr>
            <a:spLocks noChangeAspect="1"/>
          </p:cNvSpPr>
          <p:nvPr/>
        </p:nvSpPr>
        <p:spPr>
          <a:xfrm>
            <a:off x="1404657" y="2515913"/>
            <a:ext cx="415498" cy="609398"/>
          </a:xfrm>
          <a:prstGeom prst="rect">
            <a:avLst/>
          </a:prstGeom>
        </p:spPr>
        <p:txBody>
          <a:bodyPr wrap="none">
            <a:spAutoFit/>
          </a:bodyPr>
          <a:lstStyle/>
          <a:p>
            <a:pPr>
              <a:lnSpc>
                <a:spcPct val="120000"/>
              </a:lnSpc>
            </a:pPr>
            <a:r>
              <a:rPr lang="en-US" altLang="zh-CN" sz="2800" b="1" dirty="0" smtClean="0">
                <a:solidFill>
                  <a:srgbClr val="FF0000"/>
                </a:solidFill>
                <a:effectLst/>
                <a:latin typeface="Cambria Math" panose="02040503050406030204" pitchFamily="18" charset="0"/>
                <a:ea typeface="NEU-BZ-S92"/>
                <a:cs typeface="Times New Roman" panose="02020603050405020304" pitchFamily="18" charset="0"/>
              </a:rPr>
              <a:t>√</a:t>
            </a:r>
            <a:endParaRPr lang="zh-CN" altLang="en-US" sz="2800" b="1" dirty="0"/>
          </a:p>
        </p:txBody>
      </p:sp>
    </p:spTree>
    <p:extLst>
      <p:ext uri="{BB962C8B-B14F-4D97-AF65-F5344CB8AC3E}">
        <p14:creationId xmlns:p14="http://schemas.microsoft.com/office/powerpoint/2010/main" val="1310765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643681"/>
            <a:ext cx="11430000" cy="289310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叶插</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是多肉植物最常见的繁殖方式。将肥厚的叶片摆放在稍湿润的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沙床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或疏松的土壤表面</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叶片很快就会生根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并在基部长出不定芽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从而形成小植株。这种生殖方式属于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smtClean="0">
                <a:solidFill>
                  <a:srgbClr val="000000"/>
                </a:solidFill>
                <a:latin typeface="Times New Roman" panose="02020603050405020304" pitchFamily="18" charset="0"/>
                <a:cs typeface="Times New Roman" panose="02020603050405020304" pitchFamily="18" charset="0"/>
              </a:rPr>
              <a:t>出芽生殖</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B</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无性生殖</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smtClean="0">
                <a:solidFill>
                  <a:srgbClr val="000000"/>
                </a:solidFill>
                <a:latin typeface="Times New Roman" panose="02020603050405020304" pitchFamily="18" charset="0"/>
                <a:cs typeface="Times New Roman" panose="02020603050405020304" pitchFamily="18" charset="0"/>
              </a:rPr>
              <a:t>孢子生殖</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D</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有性生殖</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a:spLocks noChangeAspect="1"/>
          </p:cNvSpPr>
          <p:nvPr/>
        </p:nvSpPr>
        <p:spPr>
          <a:xfrm>
            <a:off x="5722410" y="1796042"/>
            <a:ext cx="423514" cy="609398"/>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
        <p:nvSpPr>
          <p:cNvPr id="6" name="矩形 5"/>
          <p:cNvSpPr>
            <a:spLocks noChangeAspect="1"/>
          </p:cNvSpPr>
          <p:nvPr/>
        </p:nvSpPr>
        <p:spPr>
          <a:xfrm>
            <a:off x="381000" y="3525499"/>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由题干可知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叶插</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没有经过两性生殖细胞的结合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而是通过叶片直接产生了新个体。因此这种生殖方式属于无性生殖。</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920504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004736"/>
            <a:ext cx="11430000" cy="4514826"/>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探究点</a:t>
            </a:r>
            <a:r>
              <a:rPr lang="en-US" altLang="zh-CN" sz="2800" dirty="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嫁接</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某生物学兴趣小组的同学尝试在仙人掌上嫁接蟹爪兰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实验步骤如下。</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①</a:t>
            </a:r>
            <a:r>
              <a:rPr lang="zh-CN" altLang="zh-CN" sz="2800" dirty="0">
                <a:solidFill>
                  <a:srgbClr val="000000"/>
                </a:solidFill>
                <a:latin typeface="Times New Roman" panose="02020603050405020304" pitchFamily="18" charset="0"/>
                <a:cs typeface="Times New Roman" panose="02020603050405020304" pitchFamily="18" charset="0"/>
              </a:rPr>
              <a:t>先用解剖刀在仙人掌的茎上切开一个切口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再在切口中央垂直向下切</a:t>
            </a:r>
            <a:r>
              <a:rPr lang="en-US" altLang="zh-CN" sz="2800" dirty="0">
                <a:solidFill>
                  <a:srgbClr val="000000"/>
                </a:solidFill>
                <a:latin typeface="Times New Roman" panose="02020603050405020304" pitchFamily="18" charset="0"/>
                <a:cs typeface="Times New Roman" panose="02020603050405020304" pitchFamily="18" charset="0"/>
              </a:rPr>
              <a:t>1.5~2</a:t>
            </a:r>
            <a:r>
              <a:rPr lang="zh-CN" altLang="zh-CN" sz="2800" dirty="0">
                <a:solidFill>
                  <a:srgbClr val="000000"/>
                </a:solidFill>
                <a:latin typeface="Times New Roman" panose="02020603050405020304" pitchFamily="18" charset="0"/>
                <a:cs typeface="Times New Roman" panose="02020603050405020304" pitchFamily="18" charset="0"/>
              </a:rPr>
              <a:t>厘米。</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②</a:t>
            </a:r>
            <a:r>
              <a:rPr lang="zh-CN" altLang="zh-CN" sz="2800" dirty="0">
                <a:solidFill>
                  <a:srgbClr val="000000"/>
                </a:solidFill>
                <a:latin typeface="Times New Roman" panose="02020603050405020304" pitchFamily="18" charset="0"/>
                <a:cs typeface="Times New Roman" panose="02020603050405020304" pitchFamily="18" charset="0"/>
              </a:rPr>
              <a:t>将蟹爪兰扁平茎的下端两面用解剖刀削成楔形斜面。</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③</a:t>
            </a:r>
            <a:r>
              <a:rPr lang="zh-CN" altLang="zh-CN" sz="2800" dirty="0">
                <a:solidFill>
                  <a:srgbClr val="000000"/>
                </a:solidFill>
                <a:latin typeface="Times New Roman" panose="02020603050405020304" pitchFamily="18" charset="0"/>
                <a:cs typeface="Times New Roman" panose="02020603050405020304" pitchFamily="18" charset="0"/>
              </a:rPr>
              <a:t>立即将蟹爪兰的楔形斜面插入仙人掌的切口中。插牢后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用牙签横穿相接处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再将嫁接植株放在背阴处并罩上塑料袋。</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④</a:t>
            </a:r>
            <a:r>
              <a:rPr lang="zh-CN" altLang="zh-CN" sz="2800" dirty="0">
                <a:solidFill>
                  <a:srgbClr val="000000"/>
                </a:solidFill>
                <a:latin typeface="Times New Roman" panose="02020603050405020304" pitchFamily="18" charset="0"/>
                <a:cs typeface="Times New Roman" panose="02020603050405020304" pitchFamily="18" charset="0"/>
              </a:rPr>
              <a:t>在适宜条件下培养嫁接植株</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观察并记录嫁接植株的生长情况。</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253606"/>
            <a:ext cx="11430000" cy="65248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制备接穗时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为什么要将蟹爪兰扁平茎的下端两面削成楔形斜面</a:t>
            </a:r>
            <a:r>
              <a:rPr lang="en-US" altLang="zh-CN" sz="2800" dirty="0" smtClean="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381000" y="2166563"/>
            <a:ext cx="11430000" cy="59375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蟹爪兰的楔形斜面插入仙人掌茎的切口后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为什么要用牙签横穿相接处</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1000" y="3984545"/>
            <a:ext cx="8752717"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为什么要将嫁接后的植株放在背阴处并罩上塑料袋</a:t>
            </a:r>
            <a:r>
              <a:rPr lang="en-US" altLang="zh-CN" sz="2800" dirty="0" smtClean="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381000" y="927806"/>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把蟹爪兰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扁平茎的下端两面削成楔形斜面是为了露出其形成层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便于与砧木的形成层接触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以确保接穗成活。</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4" name="矩形 13"/>
          <p:cNvSpPr>
            <a:spLocks noChangeAspect="1"/>
          </p:cNvSpPr>
          <p:nvPr/>
        </p:nvSpPr>
        <p:spPr>
          <a:xfrm>
            <a:off x="381000" y="2790222"/>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用牙签横穿相接处的目的是让蟹爪兰的形成层和仙人掌的形成层能紧密接触并结合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确保嫁接成功。</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5" name="矩形 14"/>
          <p:cNvSpPr>
            <a:spLocks noChangeAspect="1"/>
          </p:cNvSpPr>
          <p:nvPr/>
        </p:nvSpPr>
        <p:spPr>
          <a:xfrm>
            <a:off x="381000" y="4677448"/>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目的是使嫁接植株处于适宜的温度和湿度条件下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防止植株体内水分过度散失而影响接穗成活。</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83252538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48482"/>
            <a:ext cx="11430000" cy="3954672"/>
          </a:xfrm>
          <a:prstGeom prst="rect">
            <a:avLst/>
          </a:prstGeom>
          <a:ln>
            <a:solidFill>
              <a:schemeClr val="tx1"/>
            </a:solidFill>
          </a:ln>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技能点拨</a:t>
            </a: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嫁接的操作要领</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接穗与砧木的切面要平滑。</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接穗与砧木的形成层要对齐。</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接穗与砧木的切面要干净。</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(4)“</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将接穗与砧木绑紧、不松动。</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接穗成活后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接穗长成的枝条所表现出的特征与接穗原来所在的植物相同。</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7887133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21020"/>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707838"/>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南瓜根系发达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抗病能力强。在南瓜植株上嫁接西瓜苗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产出的西瓜不仅产量高、单瓜大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还保留了原有的甘甜。下列相关叙述正确的是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嫁接时南瓜植株作接穗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西瓜苗作砧木</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嫁接成功的关键是使接穗与砧木的形成层紧密结合</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用该方法繁育出的西瓜含有南瓜的遗传物质</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用该方法繁育西瓜应用了植物的有性生殖</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10067721" y="1280507"/>
            <a:ext cx="423514" cy="609398"/>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
        <p:nvSpPr>
          <p:cNvPr id="3" name="矩形 2"/>
          <p:cNvSpPr>
            <a:spLocks noChangeAspect="1"/>
          </p:cNvSpPr>
          <p:nvPr/>
        </p:nvSpPr>
        <p:spPr>
          <a:xfrm>
            <a:off x="381000" y="4028787"/>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嫁接时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接上去的芽或枝叫作接穗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被接的植物叫作砧木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所以嫁接时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西瓜苗作接穗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南瓜植株作砧木</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项错误。嫁接没有经过两性生殖细胞的结合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属于无性生殖。通过无性生殖产生的后代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继承了母体的遗传物质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只具有母体的遗传特性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因此用该方法繁育出的西瓜不含有南瓜的遗传物质</a:t>
            </a: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165249"/>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en-US" sz="2800" dirty="0">
                <a:solidFill>
                  <a:srgbClr val="00B0F0"/>
                </a:solidFill>
              </a:endParaRPr>
            </a:p>
          </p:txBody>
        </p:sp>
      </p:grpSp>
      <p:sp>
        <p:nvSpPr>
          <p:cNvPr id="2" name="矩形 1"/>
          <p:cNvSpPr>
            <a:spLocks noChangeAspect="1"/>
          </p:cNvSpPr>
          <p:nvPr/>
        </p:nvSpPr>
        <p:spPr>
          <a:xfrm>
            <a:off x="381000" y="859775"/>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小军想要改良自家果园里的桃树</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于是他将高产优质的甲品种桃树的枝嫁接到生长健壮的乙品种桃树上。据此分析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下列说法正确的是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甲品种桃树的枝是砧木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乙品种桃树是接穗</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嫁接植株所结桃子的味道接近乙品种</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嫁接过程中桃树的遗传物质发生了改变</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扦插和嫁接都属于通过营养器官进行生殖</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10078231" y="1438164"/>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D</a:t>
            </a:r>
            <a:endParaRPr lang="zh-CN" altLang="en-US" sz="2800" b="1" dirty="0">
              <a:solidFill>
                <a:srgbClr val="FF0000"/>
              </a:solidFill>
            </a:endParaRPr>
          </a:p>
        </p:txBody>
      </p:sp>
      <p:sp>
        <p:nvSpPr>
          <p:cNvPr id="3" name="矩形 2"/>
          <p:cNvSpPr>
            <a:spLocks noChangeAspect="1"/>
          </p:cNvSpPr>
          <p:nvPr/>
        </p:nvSpPr>
        <p:spPr>
          <a:xfrm>
            <a:off x="381000" y="4254294"/>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接上的芽或枝叫作接穗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被接的植物体叫作砧木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甲品种桃树的枝是接穗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乙品种桃树是砧木</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项错误。嫁接能保持接穗的优良特性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因此嫁接植株所结桃子的味道接近于甲品种</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项错误。嫁接属于无性生殖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嫁接过程中桃树的遗传物质不会发生改变</a:t>
            </a: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786872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3" name="矩形 2"/>
          <p:cNvSpPr>
            <a:spLocks noChangeAspect="1"/>
          </p:cNvSpPr>
          <p:nvPr/>
        </p:nvSpPr>
        <p:spPr>
          <a:xfrm>
            <a:off x="381000" y="2016237"/>
            <a:ext cx="11430000" cy="1714059"/>
          </a:xfrm>
          <a:prstGeom prst="rect">
            <a:avLst/>
          </a:prstGeom>
          <a:ln>
            <a:solidFill>
              <a:schemeClr val="tx1"/>
            </a:solidFill>
            <a:prstDash val="lgDash"/>
          </a:ln>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理解生物无性生殖的概念及特点。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生命观念</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列举常见的无性生殖方式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并说明其在生产实践中的应用。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科学思维</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关注植物繁殖技术对社会的影响。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态度责任</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pSp>
        <p:nvGrpSpPr>
          <p:cNvPr id="3" name="组合 2"/>
          <p:cNvGrpSpPr/>
          <p:nvPr/>
        </p:nvGrpSpPr>
        <p:grpSpPr>
          <a:xfrm>
            <a:off x="4577170" y="766442"/>
            <a:ext cx="3009020" cy="606827"/>
            <a:chOff x="4577170" y="808482"/>
            <a:chExt cx="3009020" cy="606827"/>
          </a:xfrm>
        </p:grpSpPr>
        <p:pic>
          <p:nvPicPr>
            <p:cNvPr id="12" name="LM1.eps" descr="id:2147488701;FounderCES"/>
            <p:cNvPicPr/>
            <p:nvPr/>
          </p:nvPicPr>
          <p:blipFill>
            <a:blip r:embed="rId3">
              <a:clrChange>
                <a:clrFrom>
                  <a:srgbClr val="FFFFFF"/>
                </a:clrFrom>
                <a:clrTo>
                  <a:srgbClr val="FFFFFF">
                    <a:alpha val="0"/>
                  </a:srgbClr>
                </a:clrTo>
              </a:clrChange>
            </a:blip>
            <a:stretch>
              <a:fillRect/>
            </a:stretch>
          </p:blipFill>
          <p:spPr>
            <a:xfrm>
              <a:off x="4577170" y="836446"/>
              <a:ext cx="595335" cy="578863"/>
            </a:xfrm>
            <a:prstGeom prst="rect">
              <a:avLst/>
            </a:prstGeom>
          </p:spPr>
        </p:pic>
        <p:sp>
          <p:nvSpPr>
            <p:cNvPr id="2" name="矩形 1"/>
            <p:cNvSpPr>
              <a:spLocks noChangeAspect="1"/>
            </p:cNvSpPr>
            <p:nvPr/>
          </p:nvSpPr>
          <p:spPr>
            <a:xfrm>
              <a:off x="5247088" y="808482"/>
              <a:ext cx="2339102" cy="593752"/>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粗黑简体"/>
                  <a:cs typeface="Times New Roman" panose="02020603050405020304" pitchFamily="18" charset="0"/>
                </a:rPr>
                <a:t>基础</a:t>
              </a:r>
              <a:r>
                <a:rPr lang="zh-CN" altLang="zh-CN" sz="2800" dirty="0" smtClean="0">
                  <a:solidFill>
                    <a:srgbClr val="000000"/>
                  </a:solidFill>
                  <a:latin typeface="NEU-BZ-S92" panose="02020503000000020003" pitchFamily="18" charset="-122"/>
                  <a:ea typeface="方正兰亭中粗黑简体"/>
                  <a:cs typeface="Times New Roman" panose="02020603050405020304" pitchFamily="18" charset="0"/>
                </a:rPr>
                <a:t>知识梳理</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pSp>
      <p:sp>
        <p:nvSpPr>
          <p:cNvPr id="4" name="矩形 3"/>
          <p:cNvSpPr>
            <a:spLocks noChangeAspect="1"/>
          </p:cNvSpPr>
          <p:nvPr/>
        </p:nvSpPr>
        <p:spPr>
          <a:xfrm>
            <a:off x="381000" y="1209957"/>
            <a:ext cx="11430000" cy="56938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一</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无性生殖</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的特点和意义</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举例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草履虫和细菌可以通过</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进行生殖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水螅和酵母菌可以通过</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zh-CN" altLang="zh-CN" sz="2800" dirty="0" smtClean="0">
                <a:solidFill>
                  <a:srgbClr val="000000"/>
                </a:solidFill>
                <a:latin typeface="Times New Roman" panose="02020603050405020304" pitchFamily="18" charset="0"/>
                <a:cs typeface="Times New Roman" panose="02020603050405020304" pitchFamily="18" charset="0"/>
              </a:rPr>
              <a:t>进行</a:t>
            </a:r>
            <a:r>
              <a:rPr lang="zh-CN" altLang="zh-CN" sz="2800" dirty="0">
                <a:solidFill>
                  <a:srgbClr val="000000"/>
                </a:solidFill>
                <a:latin typeface="Times New Roman" panose="02020603050405020304" pitchFamily="18" charset="0"/>
                <a:cs typeface="Times New Roman" panose="02020603050405020304" pitchFamily="18" charset="0"/>
              </a:rPr>
              <a:t>生殖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椒草、竹、马铃薯等很多植物可以通过</a:t>
            </a:r>
            <a:r>
              <a:rPr lang="en-US" altLang="zh-CN" sz="2800" dirty="0" smtClean="0">
                <a:solidFill>
                  <a:srgbClr val="000000"/>
                </a:solidFill>
                <a:latin typeface="Times New Roman" panose="02020603050405020304" pitchFamily="18" charset="0"/>
                <a:cs typeface="Times New Roman" panose="02020603050405020304" pitchFamily="18" charset="0"/>
              </a:rPr>
              <a:t>___________</a:t>
            </a:r>
            <a:r>
              <a:rPr lang="zh-CN" altLang="zh-CN" sz="2800" dirty="0">
                <a:solidFill>
                  <a:srgbClr val="000000"/>
                </a:solidFill>
                <a:latin typeface="Times New Roman" panose="02020603050405020304" pitchFamily="18" charset="0"/>
                <a:cs typeface="Times New Roman" panose="02020603050405020304" pitchFamily="18" charset="0"/>
              </a:rPr>
              <a:t>进行生殖。</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概念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不经过两性生殖细胞的结合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由</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直接产生新个体的生殖方式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称为无性生殖。</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特点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无性生殖的后代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只具有</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的遗传特性。</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意义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在自然界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一些生物可以通过无性生殖迅速繁殖</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后代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在生存斗争中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它们就能够快速占领环境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这有利于物种的</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和</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5424060" y="1765235"/>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分裂</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656695" y="2323424"/>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出芽</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9577551" y="2323424"/>
            <a:ext cx="1710725"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营养器官</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6593611" y="3435641"/>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母体</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30" name="矩形 29"/>
          <p:cNvSpPr>
            <a:spLocks noChangeAspect="1"/>
          </p:cNvSpPr>
          <p:nvPr/>
        </p:nvSpPr>
        <p:spPr>
          <a:xfrm>
            <a:off x="5589200" y="4537973"/>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母体</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9167648" y="5096162"/>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大量</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9167647" y="5654351"/>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生存</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860273" y="6206442"/>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发展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down)">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30" grpId="0"/>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1392423"/>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微思考</a:t>
            </a: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秋海棠的叶落入潮湿的土壤后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会长成一个新的个体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这属于生物的哪种生殖方式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请说明理由。</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381000" y="2556839"/>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无性生殖。秋海棠的叶落入潮湿的土壤后长成一个新的个体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新个体是通过其营养器官产生的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没有经过两性生殖细胞的结合。</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45890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94831"/>
            <a:ext cx="11430000" cy="457356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二</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无性生殖</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的应用</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细菌培养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一个细菌可以形成一个</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每个</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中的细菌所含的遗传物质都相同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这样的细菌经扩大培养后可用于</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利用无性生殖繁殖植物</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扦插</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剪取一段枝条</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把枝条下部插入</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的土壤或水中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在适宜的温度下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不久</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枝条下部便长出</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上部</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最后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枝条会长成一个新个体。扦插植物时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除要考虑光、水、温度等环境因素外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还要考虑用作扦插的植物材料自身的条件。</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6182710" y="1144216"/>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菌落</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8736724" y="1144216"/>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菌落</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4" name="矩形 3"/>
          <p:cNvSpPr>
            <a:spLocks noChangeAspect="1"/>
          </p:cNvSpPr>
          <p:nvPr/>
        </p:nvSpPr>
        <p:spPr>
          <a:xfrm>
            <a:off x="9419897" y="1708524"/>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发酵</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6771289" y="2824658"/>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湿润</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5824130" y="3365024"/>
            <a:ext cx="543739" cy="600229"/>
          </a:xfrm>
          <a:prstGeom prst="rect">
            <a:avLst/>
          </a:prstGeom>
        </p:spPr>
        <p:txBody>
          <a:bodyPr wrap="none">
            <a:spAutoFit/>
          </a:bodyPr>
          <a:lstStyle/>
          <a:p>
            <a:pPr>
              <a:lnSpc>
                <a:spcPct val="130000"/>
              </a:lnSpc>
            </a:pPr>
            <a:r>
              <a:rPr lang="zh-CN" altLang="en-US" sz="2800" dirty="0">
                <a:solidFill>
                  <a:srgbClr val="FF0000"/>
                </a:solidFill>
                <a:latin typeface="Times New Roman" panose="02020603050405020304" pitchFamily="18" charset="0"/>
                <a:cs typeface="Times New Roman" panose="02020603050405020304" pitchFamily="18" charset="0"/>
              </a:rPr>
              <a:t>根</a:t>
            </a:r>
            <a:endParaRPr lang="zh-CN" altLang="en-US" sz="2800" dirty="0"/>
          </a:p>
        </p:txBody>
      </p:sp>
      <p:sp>
        <p:nvSpPr>
          <p:cNvPr id="9" name="矩形 8"/>
          <p:cNvSpPr>
            <a:spLocks noChangeAspect="1"/>
          </p:cNvSpPr>
          <p:nvPr/>
        </p:nvSpPr>
        <p:spPr>
          <a:xfrm>
            <a:off x="8167288" y="3375534"/>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发芽</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364505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4"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023249"/>
            <a:ext cx="11430000" cy="345325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嫁接</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①</a:t>
            </a:r>
            <a:r>
              <a:rPr lang="zh-CN" altLang="zh-CN" sz="2800" dirty="0">
                <a:solidFill>
                  <a:srgbClr val="000000"/>
                </a:solidFill>
                <a:latin typeface="Times New Roman" panose="02020603050405020304" pitchFamily="18" charset="0"/>
                <a:cs typeface="Times New Roman" panose="02020603050405020304" pitchFamily="18" charset="0"/>
              </a:rPr>
              <a:t>概念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把一个植物体的枝或芽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称为</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接在另一个植物体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称为</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使结合在一起的两部分长成一个完整的植物体。</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②</a:t>
            </a:r>
            <a:r>
              <a:rPr lang="zh-CN" altLang="zh-CN" sz="2800" dirty="0">
                <a:solidFill>
                  <a:srgbClr val="000000"/>
                </a:solidFill>
                <a:latin typeface="Times New Roman" panose="02020603050405020304" pitchFamily="18" charset="0"/>
                <a:cs typeface="Times New Roman" panose="02020603050405020304" pitchFamily="18" charset="0"/>
              </a:rPr>
              <a:t>成活关键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应当使接穗与砧木的</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属于分生组织</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紧密结合。</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③</a:t>
            </a:r>
            <a:r>
              <a:rPr lang="zh-CN" altLang="zh-CN" sz="2800" dirty="0">
                <a:solidFill>
                  <a:srgbClr val="000000"/>
                </a:solidFill>
                <a:latin typeface="Times New Roman" panose="02020603050405020304" pitchFamily="18" charset="0"/>
                <a:cs typeface="Times New Roman" panose="02020603050405020304" pitchFamily="18" charset="0"/>
              </a:rPr>
              <a:t>意义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利用嫁接繁育果树优良品种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既能保持果树的</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a:t>
            </a:r>
            <a:r>
              <a:rPr lang="zh-CN" altLang="zh-CN" sz="2800" dirty="0">
                <a:solidFill>
                  <a:srgbClr val="000000"/>
                </a:solidFill>
                <a:latin typeface="Times New Roman" panose="02020603050405020304" pitchFamily="18" charset="0"/>
                <a:cs typeface="Times New Roman" panose="02020603050405020304" pitchFamily="18" charset="0"/>
              </a:rPr>
              <a:t>又能使植株提早开花结果。</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6371897" y="1596160"/>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接穗</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853965" y="2149645"/>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砧木</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5793828" y="2710864"/>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形成层</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8988973" y="3254705"/>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优良</a:t>
            </a:r>
            <a:r>
              <a:rPr lang="zh-CN" altLang="zh-CN" sz="2800" dirty="0" smtClean="0">
                <a:solidFill>
                  <a:srgbClr val="FF0000"/>
                </a:solidFill>
                <a:latin typeface="Times New Roman" panose="02020603050405020304" pitchFamily="18" charset="0"/>
                <a:cs typeface="Times New Roman" panose="02020603050405020304" pitchFamily="18" charset="0"/>
              </a:rPr>
              <a:t>特性</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602068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49882"/>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组织培养</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①</a:t>
            </a:r>
            <a:r>
              <a:rPr lang="zh-CN" altLang="zh-CN" sz="2800" dirty="0">
                <a:solidFill>
                  <a:srgbClr val="000000"/>
                </a:solidFill>
                <a:latin typeface="Times New Roman" panose="02020603050405020304" pitchFamily="18" charset="0"/>
                <a:cs typeface="Times New Roman" panose="02020603050405020304" pitchFamily="18" charset="0"/>
              </a:rPr>
              <a:t>概念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利用植物组织培养技术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条件下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将植物的茎尖、叶片、茎段等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在人工配制的培养基上培养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并诱导它们发育成</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移栽后会得到完整的植株。</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②</a:t>
            </a:r>
            <a:r>
              <a:rPr lang="zh-CN" altLang="zh-CN" sz="2800" dirty="0">
                <a:solidFill>
                  <a:srgbClr val="000000"/>
                </a:solidFill>
                <a:latin typeface="Times New Roman" panose="02020603050405020304" pitchFamily="18" charset="0"/>
                <a:cs typeface="Times New Roman" panose="02020603050405020304" pitchFamily="18" charset="0"/>
              </a:rPr>
              <a:t>意义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只需用少量的植物材料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就可以在</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内获得大量的试管苗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达到快速繁殖植物的目的。</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5972503" y="1606672"/>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无菌</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9682655" y="2164861"/>
            <a:ext cx="1351652"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试管苗</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6965082" y="3288327"/>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短期</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968145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902140"/>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微思考</a:t>
            </a: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如果以君迁子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俗称黑枣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作为砧木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柿作为接穗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两部分结合长成一个完整的植物体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那么植物体上所结的果实是柿子还是黑枣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还是既有柿子也有黑枣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请说明理由。</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381000" y="2626709"/>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柿子。嫁接长成的植物体上所结的果实应该和作为接穗的植物体上所结的果实一样</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即植物体上所结的果实是柿子。</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575371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309</TotalTime>
  <Words>1292</Words>
  <Application>Microsoft Office PowerPoint</Application>
  <PresentationFormat>宽屏</PresentationFormat>
  <Paragraphs>110</Paragraphs>
  <Slides>18</Slides>
  <Notes>1</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18</vt:i4>
      </vt:variant>
    </vt:vector>
  </HeadingPairs>
  <TitlesOfParts>
    <vt:vector size="36" baseType="lpstr">
      <vt:lpstr>NEU-BZ-S92</vt:lpstr>
      <vt:lpstr>方正兰亭中粗黑简体</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Cambria Math</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43</cp:revision>
  <dcterms:created xsi:type="dcterms:W3CDTF">2021-07-19T03:09:34Z</dcterms:created>
  <dcterms:modified xsi:type="dcterms:W3CDTF">2026-03-16T06:40:51Z</dcterms:modified>
</cp:coreProperties>
</file>