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18"/>
  </p:notesMasterIdLst>
  <p:sldIdLst>
    <p:sldId id="347" r:id="rId4"/>
    <p:sldId id="350" r:id="rId5"/>
    <p:sldId id="296" r:id="rId6"/>
    <p:sldId id="345" r:id="rId7"/>
    <p:sldId id="356" r:id="rId8"/>
    <p:sldId id="357" r:id="rId9"/>
    <p:sldId id="358" r:id="rId10"/>
    <p:sldId id="354" r:id="rId11"/>
    <p:sldId id="359" r:id="rId12"/>
    <p:sldId id="346" r:id="rId13"/>
    <p:sldId id="360" r:id="rId14"/>
    <p:sldId id="352" r:id="rId15"/>
    <p:sldId id="355" r:id="rId16"/>
    <p:sldId id="349"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9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14</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第五节　生物的变异</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808482"/>
            <a:ext cx="11430000" cy="3394519"/>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探究点</a:t>
            </a:r>
            <a:r>
              <a:rPr lang="en-US" altLang="zh-CN" sz="2800" dirty="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人类应用遗传和变异原理培育新品种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人们用化学药剂或物理射线处理萌发的种子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能导致种子细胞内的染色体或基因发生改变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也可将作物、蔬菜和花卉等的种子经卫星搭载送入太空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利用太空中的特殊环境使种子细胞内的遗传物质发生改变。上述方法都可用于培育具有优良性状的植物新品种。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利用上述方法一定能得到具有优良性状的植物新品种吗</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81000" y="5356907"/>
            <a:ext cx="6957354"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上述培育新品种的方法有哪些相同之处</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4203001"/>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不一定。对于发生变异的种子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科学家还需精心选育</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才能获得具有优良性状的植物新品种。</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6009393"/>
            <a:ext cx="11430000" cy="65248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变异的原因都是遗传物质发生了变化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变异都可遗传给后代</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440880"/>
            <a:ext cx="11430000" cy="5074979"/>
          </a:xfrm>
          <a:prstGeom prst="rect">
            <a:avLst/>
          </a:prstGeom>
          <a:ln>
            <a:solidFill>
              <a:schemeClr val="tx1"/>
            </a:solidFill>
          </a:ln>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技能点拨</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可遗传的变异和不遗传的变异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判断生物的变异属于可遗传的变异还是不遗传的变异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主要是看遗传物质是否发生变化。</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单纯由环境引起的变异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如果没有影响遗传物质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一般就不会遗传给后代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属于不遗传的变异。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如果环境影响了生物的遗传物质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使遗传物质发生了改变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这样的变异就属于可遗传的变异。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生物性状发生变异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基因组成不一定改变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生物的性状是由基因组成和环境共同决定的。</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3831397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711785"/>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1406311"/>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下列与生物育种相关的叙述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错误的是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杂交育种可以将亲本的优良性状集中在一个个体上</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杂交育种获得的子代个体都具有双亲的优良性状</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基因工程技术可以定向改变生物的遗传特性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利用射线或化学药剂处理生物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诱导产生的变异不一定是人们需要的</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6525734" y="1416821"/>
            <a:ext cx="423514"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3" name="矩形 2"/>
          <p:cNvSpPr>
            <a:spLocks noChangeAspect="1"/>
          </p:cNvSpPr>
          <p:nvPr/>
        </p:nvSpPr>
        <p:spPr>
          <a:xfrm>
            <a:off x="381000" y="4285226"/>
            <a:ext cx="11430000" cy="59375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杂交育种获得的子代个体不一定都具有双亲的优良性状</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428006"/>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en-US" sz="2800" dirty="0">
                <a:solidFill>
                  <a:srgbClr val="00B0F0"/>
                </a:solidFill>
              </a:endParaRPr>
            </a:p>
          </p:txBody>
        </p:sp>
      </p:grpSp>
      <p:sp>
        <p:nvSpPr>
          <p:cNvPr id="2" name="矩形 1"/>
          <p:cNvSpPr>
            <a:spLocks noChangeAspect="1"/>
          </p:cNvSpPr>
          <p:nvPr/>
        </p:nvSpPr>
        <p:spPr>
          <a:xfrm>
            <a:off x="381000" y="1122532"/>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下列优质农产品的获取过程中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一定有新基因产生的是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高产奶牛</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高产抗倒伏小麦</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太空椒</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含糖量高的甜菜</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8985155" y="1143552"/>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3" name="矩形 2"/>
          <p:cNvSpPr>
            <a:spLocks noChangeAspect="1"/>
          </p:cNvSpPr>
          <p:nvPr/>
        </p:nvSpPr>
        <p:spPr>
          <a:xfrm>
            <a:off x="381000" y="3956898"/>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得到太空椒的育种方法是诱变育种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原理是基因发生了突变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产生了新的基因。</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786872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14" name="矩形 13"/>
          <p:cNvSpPr>
            <a:spLocks noChangeAspect="1"/>
          </p:cNvSpPr>
          <p:nvPr/>
        </p:nvSpPr>
        <p:spPr>
          <a:xfrm>
            <a:off x="381000" y="1059797"/>
            <a:ext cx="11430000" cy="4514826"/>
          </a:xfrm>
          <a:prstGeom prst="rect">
            <a:avLst/>
          </a:prstGeom>
          <a:ln>
            <a:solidFill>
              <a:schemeClr val="tx1"/>
            </a:solidFill>
            <a:prstDash val="lgDash"/>
          </a:ln>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认识到变异是生物界中普遍存在的现象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理解变异对生物多样性和进化的意义。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生命观念</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通过对实验数据的分析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归纳、总结生物变异的原因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区分可遗传的变异和不遗传的变异。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科学思维</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掌握调查生物变异的方法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能够设计并实施简单的实验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记录和分析实验数据。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探究实践</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理解遗传育种在农业生产中的应用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培养科学探究的兴趣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提升社会责任感。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态度责任</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4577170" y="808482"/>
            <a:ext cx="3009020" cy="606827"/>
            <a:chOff x="4577170" y="808482"/>
            <a:chExt cx="3009020" cy="606827"/>
          </a:xfrm>
        </p:grpSpPr>
        <p:pic>
          <p:nvPicPr>
            <p:cNvPr id="12" name="LM1.eps" descr="id:2147488701;FounderCES"/>
            <p:cNvPicPr/>
            <p:nvPr/>
          </p:nvPicPr>
          <p:blipFill>
            <a:blip r:embed="rId3">
              <a:clrChange>
                <a:clrFrom>
                  <a:srgbClr val="FFFFFF"/>
                </a:clrFrom>
                <a:clrTo>
                  <a:srgbClr val="FFFFFF">
                    <a:alpha val="0"/>
                  </a:srgbClr>
                </a:clrTo>
              </a:clrChange>
            </a:blip>
            <a:stretch>
              <a:fillRect/>
            </a:stretch>
          </p:blipFill>
          <p:spPr>
            <a:xfrm>
              <a:off x="4577170" y="836446"/>
              <a:ext cx="595335" cy="578863"/>
            </a:xfrm>
            <a:prstGeom prst="rect">
              <a:avLst/>
            </a:prstGeom>
          </p:spPr>
        </p:pic>
        <p:sp>
          <p:nvSpPr>
            <p:cNvPr id="2" name="矩形 1"/>
            <p:cNvSpPr>
              <a:spLocks noChangeAspect="1"/>
            </p:cNvSpPr>
            <p:nvPr/>
          </p:nvSpPr>
          <p:spPr>
            <a:xfrm>
              <a:off x="5247088" y="808482"/>
              <a:ext cx="2339102" cy="593752"/>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粗黑简体"/>
                  <a:cs typeface="Times New Roman" panose="02020603050405020304" pitchFamily="18" charset="0"/>
                </a:rPr>
                <a:t>基础</a:t>
              </a:r>
              <a:r>
                <a:rPr lang="zh-CN" altLang="zh-CN" sz="2800" dirty="0" smtClean="0">
                  <a:solidFill>
                    <a:srgbClr val="000000"/>
                  </a:solidFill>
                  <a:latin typeface="NEU-BZ-S92" panose="02020503000000020003" pitchFamily="18" charset="-122"/>
                  <a:ea typeface="方正兰亭中粗黑简体"/>
                  <a:cs typeface="Times New Roman" panose="02020603050405020304" pitchFamily="18" charset="0"/>
                </a:rPr>
                <a:t>知识梳理</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pSp>
      <p:sp>
        <p:nvSpPr>
          <p:cNvPr id="4" name="矩形 3"/>
          <p:cNvSpPr>
            <a:spLocks noChangeAspect="1"/>
          </p:cNvSpPr>
          <p:nvPr/>
        </p:nvSpPr>
        <p:spPr>
          <a:xfrm>
            <a:off x="381000" y="1212851"/>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一种变异现象</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探究花生果实大小的变异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方法步骤</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cs typeface="Times New Roman" panose="02020603050405020304" pitchFamily="18" charset="0"/>
              </a:rPr>
              <a:t>取样</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要做到</a:t>
            </a:r>
            <a:r>
              <a:rPr lang="en-US" altLang="zh-CN" sz="2800" dirty="0">
                <a:solidFill>
                  <a:srgbClr val="000000"/>
                </a:solidFill>
                <a:latin typeface="Times New Roman" panose="02020603050405020304" pitchFamily="18" charset="0"/>
                <a:cs typeface="Times New Roman" panose="02020603050405020304" pitchFamily="18" charset="0"/>
              </a:rPr>
              <a:t>__________;b.</a:t>
            </a:r>
            <a:r>
              <a:rPr lang="zh-CN" altLang="zh-CN" sz="2800" dirty="0">
                <a:solidFill>
                  <a:srgbClr val="000000"/>
                </a:solidFill>
                <a:latin typeface="Times New Roman" panose="02020603050405020304" pitchFamily="18" charset="0"/>
                <a:cs typeface="Times New Roman" panose="02020603050405020304" pitchFamily="18" charset="0"/>
              </a:rPr>
              <a:t>样品要有足够的数量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建议不要少于</a:t>
            </a:r>
            <a:r>
              <a:rPr lang="en-US" altLang="zh-CN" sz="2800" dirty="0" smtClean="0">
                <a:solidFill>
                  <a:srgbClr val="000000"/>
                </a:solidFill>
                <a:latin typeface="Times New Roman" panose="02020603050405020304" pitchFamily="18" charset="0"/>
                <a:cs typeface="Times New Roman" panose="02020603050405020304" pitchFamily="18" charset="0"/>
              </a:rPr>
              <a:t>______</a:t>
            </a:r>
            <a:r>
              <a:rPr lang="zh-CN" altLang="zh-CN" sz="2800" dirty="0">
                <a:solidFill>
                  <a:srgbClr val="000000"/>
                </a:solidFill>
                <a:latin typeface="Times New Roman" panose="02020603050405020304" pitchFamily="18" charset="0"/>
                <a:cs typeface="Times New Roman" panose="02020603050405020304" pitchFamily="18" charset="0"/>
              </a:rPr>
              <a:t>枚。</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cs typeface="Times New Roman" panose="02020603050405020304" pitchFamily="18" charset="0"/>
              </a:rPr>
              <a:t>测量</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用适当的测量工具测量</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测量果实</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的长度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长度以</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计</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用表格记录测量数据。</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③</a:t>
            </a:r>
            <a:r>
              <a:rPr lang="zh-CN" altLang="zh-CN" sz="2800" dirty="0">
                <a:solidFill>
                  <a:srgbClr val="000000"/>
                </a:solidFill>
                <a:latin typeface="Times New Roman" panose="02020603050405020304" pitchFamily="18" charset="0"/>
                <a:cs typeface="Times New Roman" panose="02020603050405020304" pitchFamily="18" charset="0"/>
              </a:rPr>
              <a:t>绘图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用折线图或直方图直观呈现测量结果。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实验结论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不同品种之间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不同个体之间的差异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首先取决于</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的不同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其次与</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也有关系。</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2987565" y="2903569"/>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随机取样</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7" name="矩形 16"/>
          <p:cNvSpPr>
            <a:spLocks noChangeAspect="1"/>
          </p:cNvSpPr>
          <p:nvPr/>
        </p:nvSpPr>
        <p:spPr>
          <a:xfrm>
            <a:off x="10723178" y="2909399"/>
            <a:ext cx="54373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cs typeface="Times New Roman" panose="02020603050405020304" pitchFamily="18" charset="0"/>
              </a:rPr>
              <a:t>30</a:t>
            </a:r>
            <a:endParaRPr lang="zh-CN" altLang="en-US" sz="2800" dirty="0"/>
          </a:p>
        </p:txBody>
      </p:sp>
      <p:sp>
        <p:nvSpPr>
          <p:cNvPr id="6" name="矩形 5"/>
          <p:cNvSpPr>
            <a:spLocks noChangeAspect="1"/>
          </p:cNvSpPr>
          <p:nvPr/>
        </p:nvSpPr>
        <p:spPr>
          <a:xfrm>
            <a:off x="7575680" y="398621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长轴</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879719" y="4548815"/>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毫米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9766738" y="5665371"/>
            <a:ext cx="1710725"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遗传物质</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3126689" y="620522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环境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537979"/>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变异的类型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可遗传的变异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由</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的变化引起的变异。</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不遗传的变异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单纯由</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引起的变异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如果没有影响</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一般就不会遗传给后代。</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81000" y="2887724"/>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聪聪的姐姐经过美容手术后成了双眼皮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这种变异属于可遗传的变异吗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能否遗传给后代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请说明理由。</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3555126" y="1095876"/>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遗传物质</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4564119" y="1664428"/>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环境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9882351" y="1675085"/>
            <a:ext cx="1710725"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遗传物质</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381000" y="4052140"/>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这种变异是单纯由环境引起的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遗传物质没有发生变化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属于不遗传的变异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不能遗传给后代。</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01206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3301"/>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人类</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应用遗传和变异原理培育新品种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很多蔬菜、畜禽品种是经过</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而来的。</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利用</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育种方法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人们培育了大量的农作物和畜禽优良品种。</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利用</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技术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将特定基因转入某种农作物的遗传物质中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或者将某种农作物的某个基因去除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从而培育出具有特定性状的优良新品种。</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航天育种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又称太空育种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是指通过航天器等载体携带种子到太空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利用太空中特殊的辐射、失重等环境因素诱导种子产生</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待种子返回地球后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再经过精心选育</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从而培育出具有优良性状的植物新品种。</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5383924" y="1123197"/>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选育</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1757855" y="1675287"/>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杂交</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505607" y="2241235"/>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基因工程</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8652641" y="3897927"/>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变异</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991233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045582"/>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人类利用变异能够培育出新品种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你能举例说出在生产与生活实践中这方面的具体应用吗</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2209998"/>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人工选择育种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如从产奶量不同的奶牛中选择、繁育出高产奶牛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杂交育种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如将高产易倒伏小麦与低产抗倒伏小麦杂交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选择培育出高产抗倒伏小麦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诱变育种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如将普通甜椒的种子送入太空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在太空条件下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使种子的基因发生突变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经选择培育出太空椒等。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038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7170" y="1060730"/>
            <a:ext cx="3009020" cy="606827"/>
            <a:chOff x="4577170" y="808482"/>
            <a:chExt cx="3009020" cy="606827"/>
          </a:xfrm>
        </p:grpSpPr>
        <p:pic>
          <p:nvPicPr>
            <p:cNvPr id="12" name="LM1.eps" descr="id:2147488701;FounderCES"/>
            <p:cNvPicPr/>
            <p:nvPr/>
          </p:nvPicPr>
          <p:blipFill>
            <a:blip r:embed="rId2">
              <a:clrChange>
                <a:clrFrom>
                  <a:srgbClr val="FFFFFF"/>
                </a:clrFrom>
                <a:clrTo>
                  <a:srgbClr val="FFFFFF">
                    <a:alpha val="0"/>
                  </a:srgbClr>
                </a:clrTo>
              </a:clrChange>
            </a:blip>
            <a:stretch>
              <a:fillRect/>
            </a:stretch>
          </p:blipFill>
          <p:spPr>
            <a:xfrm>
              <a:off x="4577170" y="836446"/>
              <a:ext cx="595335" cy="578863"/>
            </a:xfrm>
            <a:prstGeom prst="rect">
              <a:avLst/>
            </a:prstGeom>
          </p:spPr>
        </p:pic>
        <p:sp>
          <p:nvSpPr>
            <p:cNvPr id="2" name="矩形 1"/>
            <p:cNvSpPr>
              <a:spLocks noChangeAspect="1"/>
            </p:cNvSpPr>
            <p:nvPr/>
          </p:nvSpPr>
          <p:spPr>
            <a:xfrm>
              <a:off x="5247088" y="808482"/>
              <a:ext cx="2339102" cy="593752"/>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en-US" sz="2800" dirty="0">
                  <a:solidFill>
                    <a:srgbClr val="000000"/>
                  </a:solidFill>
                  <a:latin typeface="NEU-BZ-S92" panose="02020503000000020003" pitchFamily="18" charset="-122"/>
                  <a:ea typeface="方正兰亭中粗黑简体"/>
                  <a:cs typeface="Times New Roman" panose="02020603050405020304" pitchFamily="18" charset="0"/>
                </a:rPr>
                <a:t>预习自测反馈</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pSp>
      <p:sp>
        <p:nvSpPr>
          <p:cNvPr id="4" name="矩形 3"/>
          <p:cNvSpPr>
            <a:spLocks noChangeAspect="1"/>
          </p:cNvSpPr>
          <p:nvPr/>
        </p:nvSpPr>
        <p:spPr>
          <a:xfrm>
            <a:off x="381000" y="1709597"/>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判断下列说法是否正确。正确的画</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Cambria Math" panose="02040503050406030204" pitchFamily="18" charset="0"/>
                <a:ea typeface="NEU-BZ-S92" panose="02020503000000020003" pitchFamily="18"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错误的画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培育太空椒和高产抗倒伏小麦所运用的遗传和变异的原理是不一样的</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变异是生物的普遍现象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而且都是可以遗传给后代的。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11047560" y="2857213"/>
            <a:ext cx="415498" cy="609398"/>
          </a:xfrm>
          <a:prstGeom prst="rect">
            <a:avLst/>
          </a:prstGeom>
        </p:spPr>
        <p:txBody>
          <a:bodyPr wrap="none">
            <a:spAutoFit/>
          </a:bodyPr>
          <a:lstStyle/>
          <a:p>
            <a:pPr>
              <a:lnSpc>
                <a:spcPct val="120000"/>
              </a:lnSpc>
            </a:pPr>
            <a:r>
              <a:rPr lang="en-US" altLang="zh-CN" sz="2800" b="1" dirty="0" smtClean="0">
                <a:solidFill>
                  <a:srgbClr val="FF0000"/>
                </a:solidFill>
                <a:effectLst/>
                <a:latin typeface="Cambria Math" panose="02040503050406030204" pitchFamily="18" charset="0"/>
                <a:ea typeface="NEU-BZ-S92"/>
                <a:cs typeface="Times New Roman" panose="02020603050405020304" pitchFamily="18" charset="0"/>
              </a:rPr>
              <a:t>√</a:t>
            </a:r>
            <a:endParaRPr lang="zh-CN" altLang="en-US" sz="2800" b="1" dirty="0"/>
          </a:p>
        </p:txBody>
      </p:sp>
      <p:sp>
        <p:nvSpPr>
          <p:cNvPr id="7" name="矩形 6"/>
          <p:cNvSpPr>
            <a:spLocks noChangeAspect="1"/>
          </p:cNvSpPr>
          <p:nvPr/>
        </p:nvSpPr>
        <p:spPr>
          <a:xfrm>
            <a:off x="9360989" y="3436917"/>
            <a:ext cx="545342" cy="567912"/>
          </a:xfrm>
          <a:prstGeom prst="rect">
            <a:avLst/>
          </a:prstGeom>
        </p:spPr>
        <p:txBody>
          <a:bodyPr wrap="none">
            <a:spAutoFit/>
          </a:bodyPr>
          <a:lstStyle/>
          <a:p>
            <a:pPr>
              <a:lnSpc>
                <a:spcPct val="120000"/>
              </a:lnSpc>
            </a:pPr>
            <a:r>
              <a:rPr lang="en-US" altLang="zh-CN" sz="2800" b="1" dirty="0">
                <a:solidFill>
                  <a:srgbClr val="FF0000"/>
                </a:solidFill>
              </a:rPr>
              <a:t>×</a:t>
            </a:r>
            <a:endParaRPr lang="zh-CN" altLang="en-US" sz="2400" b="1" dirty="0">
              <a:solidFill>
                <a:srgbClr val="FF0000"/>
              </a:solidFill>
            </a:endParaRPr>
          </a:p>
        </p:txBody>
      </p:sp>
    </p:spTree>
    <p:extLst>
      <p:ext uri="{BB962C8B-B14F-4D97-AF65-F5344CB8AC3E}">
        <p14:creationId xmlns:p14="http://schemas.microsoft.com/office/powerpoint/2010/main" val="1764303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648505"/>
            <a:ext cx="7007046"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请将左右两侧的相关内容用线连接起来</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7" name="TS8QXR76.eps" descr="id:2147490045;FounderCES"/>
          <p:cNvPicPr/>
          <p:nvPr/>
        </p:nvPicPr>
        <p:blipFill>
          <a:blip r:embed="rId2">
            <a:clrChange>
              <a:clrFrom>
                <a:srgbClr val="FFFFFF"/>
              </a:clrFrom>
              <a:clrTo>
                <a:srgbClr val="FFFFFF">
                  <a:alpha val="0"/>
                </a:srgbClr>
              </a:clrTo>
            </a:clrChange>
          </a:blip>
          <a:stretch>
            <a:fillRect/>
          </a:stretch>
        </p:blipFill>
        <p:spPr>
          <a:xfrm>
            <a:off x="1601174" y="1427115"/>
            <a:ext cx="8005281" cy="3569389"/>
          </a:xfrm>
          <a:prstGeom prst="rect">
            <a:avLst/>
          </a:prstGeom>
        </p:spPr>
      </p:pic>
      <p:cxnSp>
        <p:nvCxnSpPr>
          <p:cNvPr id="8" name="直接连接符 7"/>
          <p:cNvCxnSpPr/>
          <p:nvPr/>
        </p:nvCxnSpPr>
        <p:spPr>
          <a:xfrm>
            <a:off x="6495393" y="1608083"/>
            <a:ext cx="1786759" cy="672662"/>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0" name="直接连接符 9"/>
          <p:cNvCxnSpPr/>
          <p:nvPr/>
        </p:nvCxnSpPr>
        <p:spPr>
          <a:xfrm flipV="1">
            <a:off x="6201103" y="2280745"/>
            <a:ext cx="2081049" cy="94593"/>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3" name="直接连接符 12"/>
          <p:cNvCxnSpPr/>
          <p:nvPr/>
        </p:nvCxnSpPr>
        <p:spPr>
          <a:xfrm>
            <a:off x="6568966" y="3079531"/>
            <a:ext cx="1713186" cy="1030014"/>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5" name="直接连接符 14"/>
          <p:cNvCxnSpPr/>
          <p:nvPr/>
        </p:nvCxnSpPr>
        <p:spPr>
          <a:xfrm>
            <a:off x="5580993" y="3804745"/>
            <a:ext cx="2701159" cy="357352"/>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7" name="直接连接符 16"/>
          <p:cNvCxnSpPr/>
          <p:nvPr/>
        </p:nvCxnSpPr>
        <p:spPr>
          <a:xfrm flipV="1">
            <a:off x="6421821" y="2280745"/>
            <a:ext cx="1860331" cy="235431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226917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302</TotalTime>
  <Words>831</Words>
  <Application>Microsoft Office PowerPoint</Application>
  <PresentationFormat>宽屏</PresentationFormat>
  <Paragraphs>83</Paragraphs>
  <Slides>14</Slides>
  <Notes>1</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14</vt:i4>
      </vt:variant>
    </vt:vector>
  </HeadingPairs>
  <TitlesOfParts>
    <vt:vector size="32" baseType="lpstr">
      <vt:lpstr>NEU-BZ-S92</vt:lpstr>
      <vt:lpstr>方正兰亭中粗黑简体</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43</cp:revision>
  <dcterms:created xsi:type="dcterms:W3CDTF">2021-07-19T03:09:34Z</dcterms:created>
  <dcterms:modified xsi:type="dcterms:W3CDTF">2026-03-16T09:12:10Z</dcterms:modified>
</cp:coreProperties>
</file>