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16"/>
  </p:notesMasterIdLst>
  <p:sldIdLst>
    <p:sldId id="347" r:id="rId4"/>
    <p:sldId id="350" r:id="rId5"/>
    <p:sldId id="296" r:id="rId6"/>
    <p:sldId id="345" r:id="rId7"/>
    <p:sldId id="356" r:id="rId8"/>
    <p:sldId id="354" r:id="rId9"/>
    <p:sldId id="357" r:id="rId10"/>
    <p:sldId id="346" r:id="rId11"/>
    <p:sldId id="358" r:id="rId12"/>
    <p:sldId id="352" r:id="rId13"/>
    <p:sldId id="355" r:id="rId14"/>
    <p:sldId id="349"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96"/>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12</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8.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第一节　进化与生物多样性</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322903"/>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1017429"/>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生物圈内所有的植物、动物和微生物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它们所拥有的全部基因以及各种各样的生态系统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共同构成了生物多样性。生物多样性的层次不包括</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生态系统多样性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物种多样性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个体多样性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遗传多样性</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10769374" y="1606249"/>
            <a:ext cx="444352" cy="609398"/>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
        <p:nvSpPr>
          <p:cNvPr id="3" name="矩形 2"/>
          <p:cNvSpPr>
            <a:spLocks noChangeAspect="1"/>
          </p:cNvSpPr>
          <p:nvPr/>
        </p:nvSpPr>
        <p:spPr>
          <a:xfrm>
            <a:off x="381000" y="4423815"/>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生物多样性包括生态系统多样性、物种多样性和遗传多样性三个层次</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生物多样性的层次不包括个体多样性。</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154738"/>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en-US" sz="2800" dirty="0">
                <a:solidFill>
                  <a:srgbClr val="00B0F0"/>
                </a:solidFill>
              </a:endParaRPr>
            </a:p>
          </p:txBody>
        </p:sp>
      </p:grpSp>
      <p:sp>
        <p:nvSpPr>
          <p:cNvPr id="2" name="矩形 1"/>
          <p:cNvSpPr>
            <a:spLocks noChangeAspect="1"/>
          </p:cNvSpPr>
          <p:nvPr/>
        </p:nvSpPr>
        <p:spPr>
          <a:xfrm>
            <a:off x="381000" y="849264"/>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生物多样性是珍贵的自然资源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是人类生存和发展的基本条件之一。下列关于生物多样性的说法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正确的是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物种多样性不会影响生态系统多样性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生物多样性是指生态系统多样性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生物种类越丰富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生态系统越不稳定</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我国是现存裸子植物种类最多的国家</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5808491" y="1438085"/>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D</a:t>
            </a:r>
            <a:endParaRPr lang="zh-CN" altLang="en-US" sz="2800" b="1" dirty="0">
              <a:solidFill>
                <a:srgbClr val="FF0000"/>
              </a:solidFill>
            </a:endParaRPr>
          </a:p>
        </p:txBody>
      </p:sp>
      <p:sp>
        <p:nvSpPr>
          <p:cNvPr id="3" name="矩形 2"/>
          <p:cNvSpPr>
            <a:spLocks noChangeAspect="1"/>
          </p:cNvSpPr>
          <p:nvPr/>
        </p:nvSpPr>
        <p:spPr>
          <a:xfrm>
            <a:off x="381000" y="4243783"/>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生物圈中众多的生物生活在不同的环境中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不同的生物与不同的生活环境构成了生态系统的多样性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因此物种多样性会影响生态系统多样性。生物多样性的内涵包括三个层次</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物种多样性、遗传多样性和生态系统多样性。生物种类越丰富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生态系统保持自身相对稳定的能力就越强。</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786872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14" name="矩形 13"/>
          <p:cNvSpPr>
            <a:spLocks noChangeAspect="1"/>
          </p:cNvSpPr>
          <p:nvPr/>
        </p:nvSpPr>
        <p:spPr>
          <a:xfrm>
            <a:off x="381000" y="1212851"/>
            <a:ext cx="11430000" cy="3954672"/>
          </a:xfrm>
          <a:prstGeom prst="rect">
            <a:avLst/>
          </a:prstGeom>
          <a:ln>
            <a:solidFill>
              <a:schemeClr val="tx1"/>
            </a:solidFill>
            <a:prstDash val="lgDash"/>
          </a:ln>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理解生物多样性的重要性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形成对生命现象的整体认知。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生命观念</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分析生物多样性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培养运用科学思维分析复杂生物现象的能力。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科学思维</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通过小组讨论和资料分析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探究我国生物多样性的特点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以提升实践探究能力。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探究实践</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认同保护生物多样性的重要性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形成爱护环境、保护生物的责任意识。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态度责任</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4577170" y="808482"/>
            <a:ext cx="3009020" cy="606827"/>
            <a:chOff x="4577170" y="808482"/>
            <a:chExt cx="3009020" cy="606827"/>
          </a:xfrm>
        </p:grpSpPr>
        <p:pic>
          <p:nvPicPr>
            <p:cNvPr id="12" name="LM1.eps" descr="id:2147488701;FounderCES"/>
            <p:cNvPicPr/>
            <p:nvPr/>
          </p:nvPicPr>
          <p:blipFill>
            <a:blip r:embed="rId3">
              <a:clrChange>
                <a:clrFrom>
                  <a:srgbClr val="FFFFFF"/>
                </a:clrFrom>
                <a:clrTo>
                  <a:srgbClr val="FFFFFF">
                    <a:alpha val="0"/>
                  </a:srgbClr>
                </a:clrTo>
              </a:clrChange>
            </a:blip>
            <a:stretch>
              <a:fillRect/>
            </a:stretch>
          </p:blipFill>
          <p:spPr>
            <a:xfrm>
              <a:off x="4577170" y="836446"/>
              <a:ext cx="595335" cy="578863"/>
            </a:xfrm>
            <a:prstGeom prst="rect">
              <a:avLst/>
            </a:prstGeom>
          </p:spPr>
        </p:pic>
        <p:sp>
          <p:nvSpPr>
            <p:cNvPr id="2" name="矩形 1"/>
            <p:cNvSpPr>
              <a:spLocks noChangeAspect="1"/>
            </p:cNvSpPr>
            <p:nvPr/>
          </p:nvSpPr>
          <p:spPr>
            <a:xfrm>
              <a:off x="5247088" y="808482"/>
              <a:ext cx="2339102" cy="593752"/>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粗黑简体"/>
                  <a:cs typeface="Times New Roman" panose="02020603050405020304" pitchFamily="18" charset="0"/>
                </a:rPr>
                <a:t>基础</a:t>
              </a:r>
              <a:r>
                <a:rPr lang="zh-CN" altLang="zh-CN" sz="2800" dirty="0" smtClean="0">
                  <a:solidFill>
                    <a:srgbClr val="000000"/>
                  </a:solidFill>
                  <a:latin typeface="NEU-BZ-S92" panose="02020503000000020003" pitchFamily="18" charset="-122"/>
                  <a:ea typeface="方正兰亭中粗黑简体"/>
                  <a:cs typeface="Times New Roman" panose="02020603050405020304" pitchFamily="18" charset="0"/>
                </a:rPr>
                <a:t>知识梳理</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pSp>
      <p:sp>
        <p:nvSpPr>
          <p:cNvPr id="4" name="矩形 3"/>
          <p:cNvSpPr>
            <a:spLocks noChangeAspect="1"/>
          </p:cNvSpPr>
          <p:nvPr/>
        </p:nvSpPr>
        <p:spPr>
          <a:xfrm>
            <a:off x="381000" y="1474803"/>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一</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生物多样性</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是长期进化的结果</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多种多样的生物是经过</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长期进化的结果。</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生物多样性的内涵包括三个层次</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多样性、</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多样性和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多样性。</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3797999"/>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微思考</a:t>
            </a: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每年的</a:t>
            </a:r>
            <a:r>
              <a:rPr lang="en-US" altLang="zh-CN" sz="2800" dirty="0">
                <a:solidFill>
                  <a:srgbClr val="000000"/>
                </a:solidFill>
                <a:latin typeface="Times New Roman" panose="02020603050405020304" pitchFamily="18" charset="0"/>
                <a:cs typeface="Times New Roman" panose="02020603050405020304" pitchFamily="18" charset="0"/>
              </a:rPr>
              <a:t>5</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22</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日是国际生物多样性日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生物多样性就是指多种多样的生物吗</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4317142" y="2032700"/>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自然选择</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6129627" y="2590889"/>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物种</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9446699" y="2595302"/>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遗传</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1305911" y="3148786"/>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生态系统</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381000" y="4951905"/>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不是。生物多样性的内涵包括三个层次</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物种多样性、遗传多样性和生态系统多样性。</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6255"/>
            <a:ext cx="11430000" cy="40134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二</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生物多样性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我国是现存裸子植物种类最多的国家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被称为</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每</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zh-CN" altLang="zh-CN" sz="2800" dirty="0" smtClean="0">
                <a:solidFill>
                  <a:srgbClr val="000000"/>
                </a:solidFill>
                <a:latin typeface="Times New Roman" panose="02020603050405020304" pitchFamily="18" charset="0"/>
                <a:cs typeface="Times New Roman" panose="02020603050405020304" pitchFamily="18" charset="0"/>
              </a:rPr>
              <a:t>生物</a:t>
            </a:r>
            <a:r>
              <a:rPr lang="zh-CN" altLang="zh-CN" sz="2800" dirty="0">
                <a:solidFill>
                  <a:srgbClr val="000000"/>
                </a:solidFill>
                <a:latin typeface="Times New Roman" panose="02020603050405020304" pitchFamily="18" charset="0"/>
                <a:cs typeface="Times New Roman" panose="02020603050405020304" pitchFamily="18" charset="0"/>
              </a:rPr>
              <a:t>都是一个丰富的基因库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物种多样性实质上是</a:t>
            </a:r>
            <a:r>
              <a:rPr lang="en-US" altLang="zh-CN" sz="2800" dirty="0" smtClean="0">
                <a:solidFill>
                  <a:srgbClr val="000000"/>
                </a:solidFill>
                <a:latin typeface="Times New Roman" panose="02020603050405020304" pitchFamily="18" charset="0"/>
                <a:cs typeface="Times New Roman" panose="02020603050405020304" pitchFamily="18" charset="0"/>
              </a:rPr>
              <a:t>_________</a:t>
            </a:r>
            <a:r>
              <a:rPr lang="zh-CN" altLang="zh-CN" sz="2800" dirty="0">
                <a:solidFill>
                  <a:srgbClr val="000000"/>
                </a:solidFill>
                <a:latin typeface="Times New Roman" panose="02020603050405020304" pitchFamily="18" charset="0"/>
                <a:cs typeface="Times New Roman" panose="02020603050405020304" pitchFamily="18" charset="0"/>
              </a:rPr>
              <a:t>的多样性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即</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多样性。</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多样性为动植物的遗传育种提供了宝贵的遗传资源。</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保护生物的生存环境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保护</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多样性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是保护生物多样性的根本措施。</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a:spLocks noChangeAspect="1"/>
          </p:cNvSpPr>
          <p:nvPr/>
        </p:nvSpPr>
        <p:spPr>
          <a:xfrm>
            <a:off x="381000" y="3967111"/>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微思考</a:t>
            </a: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花卉市场的菊花</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形态各异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色彩缤纷</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这体现了生物多样性的哪个层次</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a:spLocks noChangeAspect="1"/>
          </p:cNvSpPr>
          <p:nvPr/>
        </p:nvSpPr>
        <p:spPr>
          <a:xfrm>
            <a:off x="7853854" y="561400"/>
            <a:ext cx="2787943"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裸子植物的</a:t>
            </a:r>
            <a:r>
              <a:rPr lang="zh-CN" altLang="zh-CN" sz="2800" dirty="0" smtClean="0">
                <a:solidFill>
                  <a:srgbClr val="FF0000"/>
                </a:solidFill>
                <a:latin typeface="Times New Roman" panose="02020603050405020304" pitchFamily="18" charset="0"/>
                <a:cs typeface="Times New Roman" panose="02020603050405020304" pitchFamily="18" charset="0"/>
              </a:rPr>
              <a:t>故乡</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30" name="矩形 29"/>
          <p:cNvSpPr>
            <a:spLocks noChangeAspect="1"/>
          </p:cNvSpPr>
          <p:nvPr/>
        </p:nvSpPr>
        <p:spPr>
          <a:xfrm>
            <a:off x="1474075" y="1112615"/>
            <a:ext cx="543739" cy="600229"/>
          </a:xfrm>
          <a:prstGeom prst="rect">
            <a:avLst/>
          </a:prstGeom>
        </p:spPr>
        <p:txBody>
          <a:bodyPr wrap="none">
            <a:spAutoFit/>
          </a:bodyPr>
          <a:lstStyle/>
          <a:p>
            <a:pPr>
              <a:lnSpc>
                <a:spcPct val="130000"/>
              </a:lnSpc>
            </a:pPr>
            <a:r>
              <a:rPr lang="zh-CN" altLang="en-US" sz="2800" dirty="0">
                <a:solidFill>
                  <a:srgbClr val="FF0000"/>
                </a:solidFill>
                <a:latin typeface="Times New Roman" panose="02020603050405020304" pitchFamily="18" charset="0"/>
                <a:cs typeface="Times New Roman" panose="02020603050405020304" pitchFamily="18" charset="0"/>
              </a:rPr>
              <a:t>种</a:t>
            </a:r>
            <a:endParaRPr lang="zh-CN" altLang="en-US" sz="2800" dirty="0"/>
          </a:p>
        </p:txBody>
      </p:sp>
      <p:sp>
        <p:nvSpPr>
          <p:cNvPr id="9" name="矩形 8"/>
          <p:cNvSpPr>
            <a:spLocks noChangeAspect="1"/>
          </p:cNvSpPr>
          <p:nvPr/>
        </p:nvSpPr>
        <p:spPr>
          <a:xfrm>
            <a:off x="10344807" y="1112615"/>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基因</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2756338" y="1681313"/>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遗传</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31" name="矩形 30"/>
          <p:cNvSpPr>
            <a:spLocks noChangeAspect="1"/>
          </p:cNvSpPr>
          <p:nvPr/>
        </p:nvSpPr>
        <p:spPr>
          <a:xfrm>
            <a:off x="1134041" y="2239995"/>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遗传</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4816366" y="2777457"/>
            <a:ext cx="1710725"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生态系统</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3" name="矩形 12"/>
          <p:cNvSpPr>
            <a:spLocks noChangeAspect="1"/>
          </p:cNvSpPr>
          <p:nvPr/>
        </p:nvSpPr>
        <p:spPr>
          <a:xfrm>
            <a:off x="381000" y="5115512"/>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体现了遗传多样性。遗传多样性是指不同种生物之间或同种生物不同个体之间的基因差异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不同种生物的基因组成有差别</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同种生物不同个体的基因也不尽相同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每种生物都是一个丰富的基因库。</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4434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down)">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down)">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30" grpId="0"/>
      <p:bldP spid="9" grpId="0"/>
      <p:bldP spid="10" grpId="0"/>
      <p:bldP spid="31" grpId="0"/>
      <p:bldP spid="11"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7170" y="125309"/>
            <a:ext cx="3009020" cy="606827"/>
            <a:chOff x="4577170" y="808482"/>
            <a:chExt cx="3009020" cy="606827"/>
          </a:xfrm>
        </p:grpSpPr>
        <p:pic>
          <p:nvPicPr>
            <p:cNvPr id="12" name="LM1.eps" descr="id:2147488701;FounderCES"/>
            <p:cNvPicPr/>
            <p:nvPr/>
          </p:nvPicPr>
          <p:blipFill>
            <a:blip r:embed="rId2">
              <a:clrChange>
                <a:clrFrom>
                  <a:srgbClr val="FFFFFF"/>
                </a:clrFrom>
                <a:clrTo>
                  <a:srgbClr val="FFFFFF">
                    <a:alpha val="0"/>
                  </a:srgbClr>
                </a:clrTo>
              </a:clrChange>
            </a:blip>
            <a:stretch>
              <a:fillRect/>
            </a:stretch>
          </p:blipFill>
          <p:spPr>
            <a:xfrm>
              <a:off x="4577170" y="836446"/>
              <a:ext cx="595335" cy="578863"/>
            </a:xfrm>
            <a:prstGeom prst="rect">
              <a:avLst/>
            </a:prstGeom>
          </p:spPr>
        </p:pic>
        <p:sp>
          <p:nvSpPr>
            <p:cNvPr id="2" name="矩形 1"/>
            <p:cNvSpPr>
              <a:spLocks noChangeAspect="1"/>
            </p:cNvSpPr>
            <p:nvPr/>
          </p:nvSpPr>
          <p:spPr>
            <a:xfrm>
              <a:off x="5247088" y="808482"/>
              <a:ext cx="2339102" cy="593752"/>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en-US" sz="2800" dirty="0">
                  <a:solidFill>
                    <a:srgbClr val="000000"/>
                  </a:solidFill>
                  <a:latin typeface="NEU-BZ-S92" panose="02020503000000020003" pitchFamily="18" charset="-122"/>
                  <a:ea typeface="方正兰亭中粗黑简体"/>
                  <a:cs typeface="Times New Roman" panose="02020603050405020304" pitchFamily="18" charset="0"/>
                </a:rPr>
                <a:t>预习自测反馈</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pSp>
      <p:sp>
        <p:nvSpPr>
          <p:cNvPr id="4" name="矩形 3"/>
          <p:cNvSpPr>
            <a:spLocks noChangeAspect="1"/>
          </p:cNvSpPr>
          <p:nvPr/>
        </p:nvSpPr>
        <p:spPr>
          <a:xfrm>
            <a:off x="381000" y="871208"/>
            <a:ext cx="11430000" cy="457356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判断下列说法是否正确。正确的画</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Cambria Math" panose="02040503050406030204" pitchFamily="18" charset="0"/>
                <a:ea typeface="NEU-BZ-S92" panose="02020503000000020003" pitchFamily="18"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错误的画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只要提升当地生物的多样性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生态系统就不会受到外界因素的干扰</a:t>
            </a:r>
            <a:r>
              <a:rPr lang="zh-CN" altLang="zh-CN" sz="2800" dirty="0" smtClean="0">
                <a:solidFill>
                  <a:srgbClr val="000000"/>
                </a:solidFill>
                <a:latin typeface="Times New Roman" panose="02020603050405020304" pitchFamily="18" charset="0"/>
                <a:cs typeface="Times New Roman" panose="02020603050405020304" pitchFamily="18" charset="0"/>
              </a:rPr>
              <a:t>。</a:t>
            </a: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sz="2800" dirty="0">
              <a:solidFill>
                <a:srgbClr val="000000"/>
              </a:solidFill>
              <a:latin typeface="Times New Roman" panose="02020603050405020304" pitchFamily="18" charset="0"/>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生态系统多样性受到影响时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会影响物种多样性和遗传多样性。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不同种生物的基因各不相同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同种生物不同个体的基因不尽相同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因此每一个生物个体都是一个基因库。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10958561" y="2011065"/>
            <a:ext cx="545342" cy="567912"/>
          </a:xfrm>
          <a:prstGeom prst="rect">
            <a:avLst/>
          </a:prstGeom>
        </p:spPr>
        <p:txBody>
          <a:bodyPr wrap="none">
            <a:spAutoFit/>
          </a:bodyPr>
          <a:lstStyle/>
          <a:p>
            <a:pPr>
              <a:lnSpc>
                <a:spcPct val="120000"/>
              </a:lnSpc>
            </a:pPr>
            <a:r>
              <a:rPr lang="en-US" altLang="zh-CN" sz="2800" b="1" dirty="0">
                <a:solidFill>
                  <a:srgbClr val="FF0000"/>
                </a:solidFill>
              </a:rPr>
              <a:t>×</a:t>
            </a:r>
            <a:endParaRPr lang="zh-CN" altLang="en-US" sz="2400" b="1" dirty="0">
              <a:solidFill>
                <a:srgbClr val="FF0000"/>
              </a:solidFill>
            </a:endParaRPr>
          </a:p>
        </p:txBody>
      </p:sp>
      <p:sp>
        <p:nvSpPr>
          <p:cNvPr id="5" name="矩形 4"/>
          <p:cNvSpPr>
            <a:spLocks noChangeAspect="1"/>
          </p:cNvSpPr>
          <p:nvPr/>
        </p:nvSpPr>
        <p:spPr>
          <a:xfrm>
            <a:off x="381000" y="2517029"/>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提升当地生物的多样性确实能增强生态系统的稳定性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但并不能保证生态系统不会受到外界因素的干扰。</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a:spLocks noChangeAspect="1"/>
          </p:cNvSpPr>
          <p:nvPr/>
        </p:nvSpPr>
        <p:spPr>
          <a:xfrm>
            <a:off x="10823617" y="3697814"/>
            <a:ext cx="415498" cy="609398"/>
          </a:xfrm>
          <a:prstGeom prst="rect">
            <a:avLst/>
          </a:prstGeom>
        </p:spPr>
        <p:txBody>
          <a:bodyPr wrap="none">
            <a:spAutoFit/>
          </a:bodyPr>
          <a:lstStyle/>
          <a:p>
            <a:pPr>
              <a:lnSpc>
                <a:spcPct val="120000"/>
              </a:lnSpc>
            </a:pPr>
            <a:r>
              <a:rPr lang="en-US" altLang="zh-CN" sz="2800" b="1" dirty="0" smtClean="0">
                <a:solidFill>
                  <a:srgbClr val="FF0000"/>
                </a:solidFill>
                <a:effectLst/>
                <a:latin typeface="Cambria Math" panose="02040503050406030204" pitchFamily="18" charset="0"/>
                <a:ea typeface="NEU-BZ-S92"/>
                <a:cs typeface="Times New Roman" panose="02020603050405020304" pitchFamily="18" charset="0"/>
              </a:rPr>
              <a:t>√</a:t>
            </a:r>
            <a:endParaRPr lang="zh-CN" altLang="en-US" sz="2800" b="1" dirty="0"/>
          </a:p>
        </p:txBody>
      </p:sp>
      <p:sp>
        <p:nvSpPr>
          <p:cNvPr id="9" name="矩形 8"/>
          <p:cNvSpPr>
            <a:spLocks noChangeAspect="1"/>
          </p:cNvSpPr>
          <p:nvPr/>
        </p:nvSpPr>
        <p:spPr>
          <a:xfrm>
            <a:off x="5898501" y="4817560"/>
            <a:ext cx="545342" cy="567912"/>
          </a:xfrm>
          <a:prstGeom prst="rect">
            <a:avLst/>
          </a:prstGeom>
        </p:spPr>
        <p:txBody>
          <a:bodyPr wrap="none">
            <a:spAutoFit/>
          </a:bodyPr>
          <a:lstStyle/>
          <a:p>
            <a:pPr>
              <a:lnSpc>
                <a:spcPct val="120000"/>
              </a:lnSpc>
            </a:pPr>
            <a:r>
              <a:rPr lang="en-US" altLang="zh-CN" sz="2800" b="1" dirty="0">
                <a:solidFill>
                  <a:srgbClr val="FF0000"/>
                </a:solidFill>
              </a:rPr>
              <a:t>×</a:t>
            </a:r>
            <a:endParaRPr lang="zh-CN" altLang="en-US" sz="2400" b="1" dirty="0">
              <a:solidFill>
                <a:srgbClr val="FF0000"/>
              </a:solidFill>
            </a:endParaRPr>
          </a:p>
        </p:txBody>
      </p:sp>
      <p:sp>
        <p:nvSpPr>
          <p:cNvPr id="7" name="矩形 6"/>
          <p:cNvSpPr>
            <a:spLocks noChangeAspect="1"/>
          </p:cNvSpPr>
          <p:nvPr/>
        </p:nvSpPr>
        <p:spPr>
          <a:xfrm>
            <a:off x="381000" y="5337776"/>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不同种生物的基因组成是有差别的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一个物种就是一个基因库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不是每一个生物个体都是一个基因库。</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64303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Effect transition="in" filter="barn(inVertical)">
                                      <p:cBhvr>
                                        <p:cTn id="17" dur="500"/>
                                        <p:tgtEl>
                                          <p:spTgt spid="4">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barn(inVertical)">
                                      <p:cBhvr>
                                        <p:cTn id="27" dur="500"/>
                                        <p:tgtEl>
                                          <p:spTgt spid="4">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8" grpId="0"/>
      <p:bldP spid="9"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755592"/>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.2025</a:t>
            </a:r>
            <a:r>
              <a:rPr lang="zh-CN" altLang="zh-CN" sz="2800" dirty="0">
                <a:solidFill>
                  <a:srgbClr val="000000"/>
                </a:solidFill>
                <a:latin typeface="Times New Roman" panose="02020603050405020304" pitchFamily="18" charset="0"/>
                <a:cs typeface="Times New Roman" panose="02020603050405020304" pitchFamily="18" charset="0"/>
              </a:rPr>
              <a:t>年发布的《中国生物物种名录》共收录物种</a:t>
            </a:r>
            <a:r>
              <a:rPr lang="en-US" altLang="zh-CN" sz="2800" dirty="0">
                <a:solidFill>
                  <a:srgbClr val="000000"/>
                </a:solidFill>
                <a:latin typeface="Times New Roman" panose="02020603050405020304" pitchFamily="18" charset="0"/>
                <a:cs typeface="Times New Roman" panose="02020603050405020304" pitchFamily="18" charset="0"/>
              </a:rPr>
              <a:t>148 341</a:t>
            </a:r>
            <a:r>
              <a:rPr lang="zh-CN" altLang="zh-CN" sz="2800" dirty="0">
                <a:solidFill>
                  <a:srgbClr val="000000"/>
                </a:solidFill>
                <a:latin typeface="Times New Roman" panose="02020603050405020304" pitchFamily="18" charset="0"/>
                <a:cs typeface="Times New Roman" panose="02020603050405020304" pitchFamily="18" charset="0"/>
              </a:rPr>
              <a:t>个</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这体现</a:t>
            </a:r>
            <a:r>
              <a:rPr lang="zh-CN" altLang="zh-CN" sz="2800" dirty="0" smtClean="0">
                <a:solidFill>
                  <a:srgbClr val="000000"/>
                </a:solidFill>
                <a:latin typeface="Times New Roman" panose="02020603050405020304" pitchFamily="18" charset="0"/>
                <a:cs typeface="Times New Roman" panose="02020603050405020304" pitchFamily="18" charset="0"/>
              </a:rPr>
              <a:t>了</a:t>
            </a: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生态系统多样性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生物数量多样性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物种多样性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遗传多样性</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a:spLocks noChangeAspect="1"/>
          </p:cNvSpPr>
          <p:nvPr/>
        </p:nvSpPr>
        <p:spPr>
          <a:xfrm>
            <a:off x="11032132" y="1332979"/>
            <a:ext cx="444352" cy="609398"/>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
        <p:nvSpPr>
          <p:cNvPr id="6" name="矩形 5"/>
          <p:cNvSpPr>
            <a:spLocks noChangeAspect="1"/>
          </p:cNvSpPr>
          <p:nvPr/>
        </p:nvSpPr>
        <p:spPr>
          <a:xfrm>
            <a:off x="381000" y="4175073"/>
            <a:ext cx="11430000" cy="59375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物种多样性是指地球上生物种类的丰富程度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即生物种类的多少。</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848667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741743"/>
            <a:ext cx="11430000" cy="3954672"/>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探究点</a:t>
            </a:r>
            <a:r>
              <a:rPr lang="en-US" altLang="zh-CN" sz="2800" dirty="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生物多样性的内涵</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在一座风景如画的小山上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有林地、草原、溪流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我从草丛中走过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各种昆虫纷纷跳了出来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转眼不见了踪影</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一些小鸟匆忙从草丛中飞起</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飞进旁边的森林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溪边草丛中的青蛙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扑通扑通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跳进了小溪。发现有人来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树丛中的一只棕黄色和一只灰色野兔三跳两跳没了踪影</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上面的短文中显示了生物多样性内涵的三个层次</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请你说出是哪三个层次。</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381000" y="5690198"/>
            <a:ext cx="9470862" cy="593752"/>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通过短文我们可以知道各生态系统存在着什么样的关系</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81000" y="4577304"/>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生物多样性的内涵包括物种多样性、遗传多样性和生态系统多样性三个层次。</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381000" y="6296623"/>
            <a:ext cx="8363187"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短文中描述的各生态系统相互依存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相互制约</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367306"/>
            <a:ext cx="11430000" cy="5074979"/>
          </a:xfrm>
          <a:prstGeom prst="rect">
            <a:avLst/>
          </a:prstGeom>
          <a:ln>
            <a:solidFill>
              <a:schemeClr val="tx1"/>
            </a:solidFill>
          </a:ln>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重难突破</a:t>
            </a: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生物多样性三个层次之间的关系。</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物种多样性是生物多样性最直观的体现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是生物多样性概念的中心。</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遗传多样性是生物多样性的内在形式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一个物种就是一个独特的基因库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可以说每一个物种都是遗传多样性的载体。</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生态系统多样性是生物多样性的外在形式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保护生物多样性的根本措施是保护生态系统多样性。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每种生物都是一个基因库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不是每一个个体就是一个基因库。同种生物不同个体之间的基因不尽相同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同种生物的所有基因组成了该种生物的基因库。</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3334370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313</TotalTime>
  <Words>860</Words>
  <Application>Microsoft Office PowerPoint</Application>
  <PresentationFormat>宽屏</PresentationFormat>
  <Paragraphs>86</Paragraphs>
  <Slides>12</Slides>
  <Notes>1</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12</vt:i4>
      </vt:variant>
    </vt:vector>
  </HeadingPairs>
  <TitlesOfParts>
    <vt:vector size="30" baseType="lpstr">
      <vt:lpstr>NEU-BZ-S92</vt:lpstr>
      <vt:lpstr>方正兰亭中粗黑简体</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Cambria Math</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45</cp:revision>
  <dcterms:created xsi:type="dcterms:W3CDTF">2021-07-19T03:09:34Z</dcterms:created>
  <dcterms:modified xsi:type="dcterms:W3CDTF">2026-03-17T02:28:45Z</dcterms:modified>
</cp:coreProperties>
</file>