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19"/>
  </p:notesMasterIdLst>
  <p:sldIdLst>
    <p:sldId id="347" r:id="rId4"/>
    <p:sldId id="350" r:id="rId5"/>
    <p:sldId id="296" r:id="rId6"/>
    <p:sldId id="345" r:id="rId7"/>
    <p:sldId id="356" r:id="rId8"/>
    <p:sldId id="357" r:id="rId9"/>
    <p:sldId id="358" r:id="rId10"/>
    <p:sldId id="354" r:id="rId11"/>
    <p:sldId id="359" r:id="rId12"/>
    <p:sldId id="346" r:id="rId13"/>
    <p:sldId id="360" r:id="rId14"/>
    <p:sldId id="352" r:id="rId15"/>
    <p:sldId id="355" r:id="rId16"/>
    <p:sldId id="361" r:id="rId17"/>
    <p:sldId id="349"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9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15</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0.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1</a:t>
            </a:r>
            <a:r>
              <a:rPr lang="zh-CN" altLang="en-US" sz="4656" b="1" dirty="0" smtClean="0">
                <a:solidFill>
                  <a:srgbClr val="D60093"/>
                </a:solidFill>
                <a:latin typeface="隶书" panose="02010509060101010101" pitchFamily="49" charset="-122"/>
                <a:ea typeface="隶书" panose="02010509060101010101" pitchFamily="49" charset="-122"/>
              </a:rPr>
              <a:t>课时</a:t>
            </a:r>
            <a:endParaRPr lang="en-US" altLang="zh-CN" sz="4656" b="1" dirty="0" smtClean="0">
              <a:solidFill>
                <a:srgbClr val="D60093"/>
              </a:solidFill>
              <a:latin typeface="隶书" panose="02010509060101010101" pitchFamily="49" charset="-122"/>
              <a:ea typeface="隶书" panose="02010509060101010101" pitchFamily="49" charset="-122"/>
            </a:endParaRPr>
          </a:p>
          <a:p>
            <a:pPr algn="ctr" fontAlgn="base">
              <a:spcBef>
                <a:spcPct val="0"/>
              </a:spcBef>
              <a:spcAft>
                <a:spcPct val="0"/>
              </a:spcAft>
              <a:buFont typeface="Arial" panose="020B0604020202020204" pitchFamily="34" charset="0"/>
              <a:buNone/>
            </a:pPr>
            <a:r>
              <a:rPr lang="zh-CN" altLang="en-US" sz="4656" b="1" dirty="0" smtClean="0">
                <a:solidFill>
                  <a:srgbClr val="D60093"/>
                </a:solidFill>
                <a:latin typeface="隶书" panose="02010509060101010101" pitchFamily="49" charset="-122"/>
                <a:ea typeface="隶书" panose="02010509060101010101" pitchFamily="49" charset="-122"/>
              </a:rPr>
              <a:t>植物</a:t>
            </a:r>
            <a:r>
              <a:rPr lang="zh-CN" altLang="en-US" sz="4656" b="1" dirty="0">
                <a:solidFill>
                  <a:srgbClr val="D60093"/>
                </a:solidFill>
                <a:latin typeface="隶书" panose="02010509060101010101" pitchFamily="49" charset="-122"/>
                <a:ea typeface="隶书" panose="02010509060101010101" pitchFamily="49" charset="-122"/>
              </a:rPr>
              <a:t>的有性生殖和动物的有性生殖</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837910"/>
            <a:ext cx="11430000" cy="2274212"/>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探究点</a:t>
            </a:r>
            <a:r>
              <a:rPr lang="en-US" altLang="zh-CN" sz="2800" dirty="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青蛙的生殖和发育</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萍叶青浮水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蛙声闹彻明。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蛙声彻夜不停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意味着蛙进入了繁殖期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雌、雄蛙会进行抱对。</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青蛙的受精卵是在哪里形成的</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381000" y="3788782"/>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青蛙能捕食大量的农业害虫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是人类的好朋友。请你说出保护青蛙的两项措施。</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3112122"/>
            <a:ext cx="8273419"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青蛙的精子和卵细胞在水中结合形成受精卵</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4966862"/>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青蛙的生殖和发育过程离不开水环境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保护青蛙就要保护它们的生活环境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如防治水污染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不捕食青蛙等。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合理即可</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414041"/>
            <a:ext cx="11430000" cy="2834366"/>
          </a:xfrm>
          <a:prstGeom prst="rect">
            <a:avLst/>
          </a:prstGeom>
          <a:ln>
            <a:solidFill>
              <a:schemeClr val="tx1"/>
            </a:solidFill>
          </a:ln>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重难突破</a:t>
            </a: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区分有性生殖和无性生殖的关键是看生殖过程中有无两性生殖细胞的结合。</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青蛙的抱对不是交配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只是生殖过程中的一个环节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抱对有利于生殖同步化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即雄蛙排精、雌蛙排卵同时进行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避免了时间差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还有利于雄蛙直接将精子排在卵细胞上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提高受精率。</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222980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228309"/>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922835"/>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下列关于青蛙生殖和发育过程的叙述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错误的是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青蛙的抱对行为有利于提高受精率</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青蛙在生殖过程中进行体外受精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青蛙抱对是在交配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生殖和发育过程不能离开水环境</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7921070" y="954365"/>
            <a:ext cx="444352" cy="609398"/>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3" name="矩形 2"/>
          <p:cNvSpPr>
            <a:spLocks noChangeAspect="1"/>
          </p:cNvSpPr>
          <p:nvPr/>
        </p:nvSpPr>
        <p:spPr>
          <a:xfrm>
            <a:off x="381000" y="3788731"/>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雌雄蛙抱对后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精子和卵细胞被排入水中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并在水中完成受精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形成受精卵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这种受精方式为体外受精。抱对并不是在交配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而是生殖过程中的一个环节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抱对有利于提高受精率。</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312391"/>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en-US" sz="2800" dirty="0">
                <a:solidFill>
                  <a:srgbClr val="00B0F0"/>
                </a:solidFill>
              </a:endParaRPr>
            </a:p>
          </p:txBody>
        </p:sp>
      </p:grpSp>
      <p:sp>
        <p:nvSpPr>
          <p:cNvPr id="2" name="矩形 1"/>
          <p:cNvSpPr>
            <a:spLocks noChangeAspect="1"/>
          </p:cNvSpPr>
          <p:nvPr/>
        </p:nvSpPr>
        <p:spPr>
          <a:xfrm>
            <a:off x="381000" y="986192"/>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青蛙被称为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田园卫士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下列关于青蛙的叙述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正确的是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青蛙捕食稻田里的害虫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能提高水稻的产量</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青蛙个体发育的起点是雌蛙体内成熟的受精卵</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青蛙的鸣叫是雄性在报警</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青蛙的生殖方式为无性生殖</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9318946" y="1038448"/>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A</a:t>
            </a:r>
            <a:endParaRPr lang="zh-CN" altLang="en-US" sz="2800" b="1" dirty="0">
              <a:solidFill>
                <a:srgbClr val="FF0000"/>
              </a:solidFill>
            </a:endParaRPr>
          </a:p>
        </p:txBody>
      </p:sp>
      <p:sp>
        <p:nvSpPr>
          <p:cNvPr id="3" name="矩形 2"/>
          <p:cNvSpPr>
            <a:spLocks noChangeAspect="1"/>
          </p:cNvSpPr>
          <p:nvPr/>
        </p:nvSpPr>
        <p:spPr>
          <a:xfrm>
            <a:off x="381000" y="3854892"/>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青蛙发育的起点是受精卵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受精卵在体外形成</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项错误。青蛙分为雌蛙和雄蛙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雄蛙通过鸣叫吸引雌蛙前来交配</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项错误。青蛙的生殖过程中有两性生殖细胞的结合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因此生殖方式为有性生殖</a:t>
            </a: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786872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510749"/>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道路方便了人类的生活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但给野生动物的觅食、迁徙和繁殖等行为带来较大的影响。为更好地保护野生动物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动物隧道应运而生。动物隧道便于乌龟、蜥蜴等通过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还有专门为青蛙建造的湿润管道。动物隧道中的动物共有的特征是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受精方式为体内受精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体内有由脊椎骨组成的脊柱</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卵表面有坚韧的卵壳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生殖和发育过程离不开水</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2876104" y="2206079"/>
            <a:ext cx="423514"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Tree>
    <p:extLst>
      <p:ext uri="{BB962C8B-B14F-4D97-AF65-F5344CB8AC3E}">
        <p14:creationId xmlns:p14="http://schemas.microsoft.com/office/powerpoint/2010/main" val="279491852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14" name="矩形 13"/>
          <p:cNvSpPr>
            <a:spLocks noChangeAspect="1"/>
          </p:cNvSpPr>
          <p:nvPr/>
        </p:nvSpPr>
        <p:spPr>
          <a:xfrm>
            <a:off x="381000" y="2016237"/>
            <a:ext cx="11430000" cy="1714059"/>
          </a:xfrm>
          <a:prstGeom prst="rect">
            <a:avLst/>
          </a:prstGeom>
          <a:ln>
            <a:solidFill>
              <a:schemeClr val="tx1"/>
            </a:solidFill>
            <a:prstDash val="lgDash"/>
          </a:ln>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理解生物有性生殖的概念及特点。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生命观念</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描述两栖动物、鱼类和昆虫等动物的生殖特点。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科学思维</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关注生物的生殖、发育与环境的关系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增强环保意识。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态度责任</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4577170" y="1026238"/>
            <a:ext cx="3009020" cy="606827"/>
            <a:chOff x="4577170" y="808482"/>
            <a:chExt cx="3009020" cy="606827"/>
          </a:xfrm>
        </p:grpSpPr>
        <p:pic>
          <p:nvPicPr>
            <p:cNvPr id="12" name="LM1.eps" descr="id:2147488701;FounderCES"/>
            <p:cNvPicPr/>
            <p:nvPr/>
          </p:nvPicPr>
          <p:blipFill>
            <a:blip r:embed="rId3">
              <a:clrChange>
                <a:clrFrom>
                  <a:srgbClr val="FFFFFF"/>
                </a:clrFrom>
                <a:clrTo>
                  <a:srgbClr val="FFFFFF">
                    <a:alpha val="0"/>
                  </a:srgbClr>
                </a:clrTo>
              </a:clrChange>
            </a:blip>
            <a:stretch>
              <a:fillRect/>
            </a:stretch>
          </p:blipFill>
          <p:spPr>
            <a:xfrm>
              <a:off x="4577170" y="836446"/>
              <a:ext cx="595335" cy="578863"/>
            </a:xfrm>
            <a:prstGeom prst="rect">
              <a:avLst/>
            </a:prstGeom>
          </p:spPr>
        </p:pic>
        <p:sp>
          <p:nvSpPr>
            <p:cNvPr id="2" name="矩形 1"/>
            <p:cNvSpPr>
              <a:spLocks noChangeAspect="1"/>
            </p:cNvSpPr>
            <p:nvPr/>
          </p:nvSpPr>
          <p:spPr>
            <a:xfrm>
              <a:off x="5247088" y="808482"/>
              <a:ext cx="2339102" cy="593752"/>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粗黑简体"/>
                  <a:cs typeface="Times New Roman" panose="02020603050405020304" pitchFamily="18" charset="0"/>
                </a:rPr>
                <a:t>基础</a:t>
              </a:r>
              <a:r>
                <a:rPr lang="zh-CN" altLang="zh-CN" sz="2800" dirty="0" smtClean="0">
                  <a:solidFill>
                    <a:srgbClr val="000000"/>
                  </a:solidFill>
                  <a:latin typeface="NEU-BZ-S92" panose="02020503000000020003" pitchFamily="18" charset="-122"/>
                  <a:ea typeface="方正兰亭中粗黑简体"/>
                  <a:cs typeface="Times New Roman" panose="02020603050405020304" pitchFamily="18" charset="0"/>
                </a:rPr>
                <a:t>知识梳理</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pSp>
      <p:sp>
        <p:nvSpPr>
          <p:cNvPr id="4" name="矩形 3"/>
          <p:cNvSpPr>
            <a:spLocks noChangeAspect="1"/>
          </p:cNvSpPr>
          <p:nvPr/>
        </p:nvSpPr>
        <p:spPr>
          <a:xfrm>
            <a:off x="381000" y="1692559"/>
            <a:ext cx="11430000" cy="40134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一</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植物</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的有性生殖</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有性生殖的概念</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由</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结合形成</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再由</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发育</a:t>
            </a:r>
            <a:r>
              <a:rPr lang="zh-CN" altLang="zh-CN" sz="2800" dirty="0">
                <a:solidFill>
                  <a:srgbClr val="000000"/>
                </a:solidFill>
                <a:latin typeface="Times New Roman" panose="02020603050405020304" pitchFamily="18" charset="0"/>
                <a:cs typeface="Times New Roman" panose="02020603050405020304" pitchFamily="18" charset="0"/>
              </a:rPr>
              <a:t>成新个体的生殖方式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属于有性生殖。</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有性生殖的特点</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有性生殖的后代继承了</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的遗传物质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具有</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的遗传特性。</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1330741" y="2804634"/>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两性生殖</a:t>
            </a:r>
            <a:r>
              <a:rPr lang="zh-CN" altLang="zh-CN" sz="2800" dirty="0" smtClean="0">
                <a:solidFill>
                  <a:srgbClr val="FF0000"/>
                </a:solidFill>
                <a:latin typeface="Times New Roman" panose="02020603050405020304" pitchFamily="18" charset="0"/>
                <a:cs typeface="Times New Roman" panose="02020603050405020304" pitchFamily="18" charset="0"/>
              </a:rPr>
              <a:t>细胞</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004035" y="2804633"/>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受精卵</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8579069" y="2799524"/>
            <a:ext cx="1351652"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受精卵</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4378547" y="4486506"/>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双亲</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30" name="矩形 29"/>
          <p:cNvSpPr>
            <a:spLocks noChangeAspect="1"/>
          </p:cNvSpPr>
          <p:nvPr/>
        </p:nvSpPr>
        <p:spPr>
          <a:xfrm>
            <a:off x="8758605" y="4486506"/>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双亲</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down)">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1112346"/>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人间四月芳菲尽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山寺桃花始盛开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在桃的生殖过程中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受精卵由什么形成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桃花中的受精卵将来发育成什么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自然条件下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桃通过什么生殖方式繁殖</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81000" y="2826405"/>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受精卵由两性生殖细胞结合形成。受精卵是被子植物个体发育的起点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将来发育成种子中的胚。有性生殖。</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63567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49989"/>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动物</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的有性生殖</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体外受精和体内受精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体外受精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精子和卵细胞在</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完成受精过程。大多数刺胞动物、棘皮动物、鱼类和两栖动物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都进行体外受精。</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体内受精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精子和卵细胞在雌性</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完成受精。陆生动物如昆虫、爬行动物、鸟类和哺乳动物多进行体内受精。</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体内受精的意义</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体内受精</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了精子和卵细胞结合的机会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也能使精子和卵细胞免受</a:t>
            </a:r>
            <a:r>
              <a:rPr lang="en-US" altLang="zh-CN" sz="2800" dirty="0" smtClean="0">
                <a:solidFill>
                  <a:srgbClr val="000000"/>
                </a:solidFill>
                <a:latin typeface="Times New Roman" panose="02020603050405020304" pitchFamily="18" charset="0"/>
                <a:cs typeface="Times New Roman" panose="02020603050405020304" pitchFamily="18" charset="0"/>
              </a:rPr>
              <a:t>____________</a:t>
            </a:r>
            <a:r>
              <a:rPr lang="zh-CN" altLang="zh-CN" sz="2800" dirty="0">
                <a:solidFill>
                  <a:srgbClr val="000000"/>
                </a:solidFill>
                <a:latin typeface="Times New Roman" panose="02020603050405020304" pitchFamily="18" charset="0"/>
                <a:cs typeface="Times New Roman" panose="02020603050405020304" pitchFamily="18" charset="0"/>
              </a:rPr>
              <a:t>的危害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因此使动物的生殖摆脱了对</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的</a:t>
            </a:r>
            <a:r>
              <a:rPr lang="zh-CN" altLang="zh-CN" sz="2800" dirty="0">
                <a:solidFill>
                  <a:srgbClr val="000000"/>
                </a:solidFill>
                <a:latin typeface="Times New Roman" panose="02020603050405020304" pitchFamily="18" charset="0"/>
                <a:cs typeface="Times New Roman" panose="02020603050405020304" pitchFamily="18" charset="0"/>
              </a:rPr>
              <a:t>依赖</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5320862" y="1470038"/>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体外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4" name="矩形 3"/>
          <p:cNvSpPr>
            <a:spLocks noChangeAspect="1"/>
          </p:cNvSpPr>
          <p:nvPr/>
        </p:nvSpPr>
        <p:spPr>
          <a:xfrm>
            <a:off x="5930462" y="2569067"/>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体内</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2283372" y="4244768"/>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增加</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1068936" y="4802957"/>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空气</a:t>
            </a:r>
            <a:r>
              <a:rPr lang="zh-CN" altLang="zh-CN" sz="2800" dirty="0" smtClean="0">
                <a:solidFill>
                  <a:srgbClr val="FF0000"/>
                </a:solidFill>
                <a:latin typeface="Times New Roman" panose="02020603050405020304" pitchFamily="18" charset="0"/>
                <a:cs typeface="Times New Roman" panose="02020603050405020304" pitchFamily="18" charset="0"/>
              </a:rPr>
              <a:t>干燥</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8600090" y="4802956"/>
            <a:ext cx="1351652"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水</a:t>
            </a:r>
            <a:r>
              <a:rPr lang="zh-CN" altLang="zh-CN" sz="2800" dirty="0" smtClean="0">
                <a:solidFill>
                  <a:srgbClr val="FF0000"/>
                </a:solidFill>
                <a:latin typeface="Times New Roman" panose="02020603050405020304" pitchFamily="18" charset="0"/>
                <a:cs typeface="Times New Roman" panose="02020603050405020304" pitchFamily="18" charset="0"/>
              </a:rPr>
              <a:t>环境</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742745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693521"/>
            <a:ext cx="11430000" cy="59375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春末夏初时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雄蛙的鸣叫和雌、雄蛙的抱对各有什么意义</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2297783"/>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雄蛙鸣叫是为了吸引雌蛙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雌、雄蛙抱对有利于精子和卵细胞结合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提高受精率。</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63183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7170" y="177861"/>
            <a:ext cx="3009020" cy="606827"/>
            <a:chOff x="4577170" y="808482"/>
            <a:chExt cx="3009020" cy="606827"/>
          </a:xfrm>
        </p:grpSpPr>
        <p:pic>
          <p:nvPicPr>
            <p:cNvPr id="12" name="LM1.eps" descr="id:2147488701;FounderCES"/>
            <p:cNvPicPr/>
            <p:nvPr/>
          </p:nvPicPr>
          <p:blipFill>
            <a:blip r:embed="rId2">
              <a:clrChange>
                <a:clrFrom>
                  <a:srgbClr val="FFFFFF"/>
                </a:clrFrom>
                <a:clrTo>
                  <a:srgbClr val="FFFFFF">
                    <a:alpha val="0"/>
                  </a:srgbClr>
                </a:clrTo>
              </a:clrChange>
            </a:blip>
            <a:stretch>
              <a:fillRect/>
            </a:stretch>
          </p:blipFill>
          <p:spPr>
            <a:xfrm>
              <a:off x="4577170" y="836446"/>
              <a:ext cx="595335" cy="578863"/>
            </a:xfrm>
            <a:prstGeom prst="rect">
              <a:avLst/>
            </a:prstGeom>
          </p:spPr>
        </p:pic>
        <p:sp>
          <p:nvSpPr>
            <p:cNvPr id="2" name="矩形 1"/>
            <p:cNvSpPr>
              <a:spLocks noChangeAspect="1"/>
            </p:cNvSpPr>
            <p:nvPr/>
          </p:nvSpPr>
          <p:spPr>
            <a:xfrm>
              <a:off x="5247088" y="808482"/>
              <a:ext cx="2339102" cy="593752"/>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en-US" sz="2800" dirty="0">
                  <a:solidFill>
                    <a:srgbClr val="000000"/>
                  </a:solidFill>
                  <a:latin typeface="NEU-BZ-S92" panose="02020503000000020003" pitchFamily="18" charset="-122"/>
                  <a:ea typeface="方正兰亭中粗黑简体"/>
                  <a:cs typeface="Times New Roman" panose="02020603050405020304" pitchFamily="18" charset="0"/>
                </a:rPr>
                <a:t>预习自测反馈</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pSp>
      <p:sp>
        <p:nvSpPr>
          <p:cNvPr id="4" name="矩形 3"/>
          <p:cNvSpPr>
            <a:spLocks noChangeAspect="1"/>
          </p:cNvSpPr>
          <p:nvPr/>
        </p:nvSpPr>
        <p:spPr>
          <a:xfrm>
            <a:off x="381000" y="816218"/>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判断下列说法是否正确。正确的画</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Cambria Math" panose="02040503050406030204" pitchFamily="18" charset="0"/>
                <a:ea typeface="NEU-BZ-S92" panose="02020503000000020003" pitchFamily="18"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错误的画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被子植物的有性生殖过程包括开花、传粉、受精、果实和种子的形成</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许多植物既能进行无性生殖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又能进行有性生殖。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蝗虫、斗鱼和鸟类的精子和卵细胞的结合过程都是在雌性体外进行的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属于体外受精。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nSpc>
                <a:spcPct val="130000"/>
              </a:lnSpc>
              <a:spcAft>
                <a:spcPts val="0"/>
              </a:spcAft>
              <a:tabLst>
                <a:tab pos="1188085" algn="l"/>
                <a:tab pos="2163445" algn="l"/>
                <a:tab pos="3142615" algn="l"/>
                <a:tab pos="4190365" algn="l"/>
              </a:tabLst>
            </a:pPr>
            <a:endParaRPr lang="en-US" altLang="zh-CN" sz="2800" dirty="0">
              <a:solidFill>
                <a:srgbClr val="000000"/>
              </a:solidFill>
              <a:latin typeface="Times New Roman" panose="02020603050405020304" pitchFamily="18" charset="0"/>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cs typeface="Times New Roman" panose="02020603050405020304" pitchFamily="18" charset="0"/>
              </a:rPr>
              <a:t>两栖动物大多生活在水中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进行体内受精。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11011112" y="1968446"/>
            <a:ext cx="415498" cy="609398"/>
          </a:xfrm>
          <a:prstGeom prst="rect">
            <a:avLst/>
          </a:prstGeom>
        </p:spPr>
        <p:txBody>
          <a:bodyPr wrap="none">
            <a:spAutoFit/>
          </a:bodyPr>
          <a:lstStyle/>
          <a:p>
            <a:pPr>
              <a:lnSpc>
                <a:spcPct val="120000"/>
              </a:lnSpc>
            </a:pPr>
            <a:r>
              <a:rPr lang="en-US" altLang="zh-CN" sz="2800" b="1" dirty="0" smtClean="0">
                <a:solidFill>
                  <a:srgbClr val="FF0000"/>
                </a:solidFill>
                <a:effectLst/>
                <a:latin typeface="Cambria Math" panose="02040503050406030204" pitchFamily="18" charset="0"/>
                <a:ea typeface="NEU-BZ-S92"/>
                <a:cs typeface="Times New Roman" panose="02020603050405020304" pitchFamily="18" charset="0"/>
              </a:rPr>
              <a:t>√</a:t>
            </a:r>
            <a:endParaRPr lang="zh-CN" altLang="en-US" sz="2800" b="1" dirty="0"/>
          </a:p>
        </p:txBody>
      </p:sp>
      <p:sp>
        <p:nvSpPr>
          <p:cNvPr id="7" name="矩形 6"/>
          <p:cNvSpPr>
            <a:spLocks noChangeAspect="1"/>
          </p:cNvSpPr>
          <p:nvPr/>
        </p:nvSpPr>
        <p:spPr>
          <a:xfrm>
            <a:off x="8698836" y="2499365"/>
            <a:ext cx="415498" cy="609398"/>
          </a:xfrm>
          <a:prstGeom prst="rect">
            <a:avLst/>
          </a:prstGeom>
        </p:spPr>
        <p:txBody>
          <a:bodyPr wrap="none">
            <a:spAutoFit/>
          </a:bodyPr>
          <a:lstStyle/>
          <a:p>
            <a:pPr>
              <a:lnSpc>
                <a:spcPct val="120000"/>
              </a:lnSpc>
            </a:pPr>
            <a:r>
              <a:rPr lang="en-US" altLang="zh-CN" sz="2800" b="1" dirty="0" smtClean="0">
                <a:solidFill>
                  <a:srgbClr val="FF0000"/>
                </a:solidFill>
                <a:effectLst/>
                <a:latin typeface="Cambria Math" panose="02040503050406030204" pitchFamily="18" charset="0"/>
                <a:ea typeface="NEU-BZ-S92"/>
                <a:cs typeface="Times New Roman" panose="02020603050405020304" pitchFamily="18" charset="0"/>
              </a:rPr>
              <a:t>√</a:t>
            </a:r>
            <a:endParaRPr lang="zh-CN" altLang="en-US" sz="2800" b="1" dirty="0"/>
          </a:p>
        </p:txBody>
      </p:sp>
      <p:sp>
        <p:nvSpPr>
          <p:cNvPr id="8" name="矩形 7"/>
          <p:cNvSpPr>
            <a:spLocks noChangeAspect="1"/>
          </p:cNvSpPr>
          <p:nvPr/>
        </p:nvSpPr>
        <p:spPr>
          <a:xfrm>
            <a:off x="3180905" y="3632830"/>
            <a:ext cx="545342" cy="567912"/>
          </a:xfrm>
          <a:prstGeom prst="rect">
            <a:avLst/>
          </a:prstGeom>
        </p:spPr>
        <p:txBody>
          <a:bodyPr wrap="none">
            <a:spAutoFit/>
          </a:bodyPr>
          <a:lstStyle/>
          <a:p>
            <a:pPr>
              <a:lnSpc>
                <a:spcPct val="120000"/>
              </a:lnSpc>
            </a:pPr>
            <a:r>
              <a:rPr lang="en-US" altLang="zh-CN" sz="2800" b="1" dirty="0">
                <a:solidFill>
                  <a:srgbClr val="FF0000"/>
                </a:solidFill>
              </a:rPr>
              <a:t>×</a:t>
            </a:r>
            <a:endParaRPr lang="zh-CN" altLang="en-US" sz="2400" b="1" dirty="0">
              <a:solidFill>
                <a:srgbClr val="FF0000"/>
              </a:solidFill>
            </a:endParaRPr>
          </a:p>
        </p:txBody>
      </p:sp>
      <p:sp>
        <p:nvSpPr>
          <p:cNvPr id="5" name="矩形 4"/>
          <p:cNvSpPr>
            <a:spLocks noChangeAspect="1"/>
          </p:cNvSpPr>
          <p:nvPr/>
        </p:nvSpPr>
        <p:spPr>
          <a:xfrm>
            <a:off x="381000" y="4154952"/>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蝗虫、鸟类的精子和卵细胞的结合过程均在雌性体内进行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属于体内受精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而斗鱼的受精卵在体外形成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属于体外受精。</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a:spLocks noChangeAspect="1"/>
          </p:cNvSpPr>
          <p:nvPr/>
        </p:nvSpPr>
        <p:spPr>
          <a:xfrm>
            <a:off x="7586190" y="5294598"/>
            <a:ext cx="545342" cy="567912"/>
          </a:xfrm>
          <a:prstGeom prst="rect">
            <a:avLst/>
          </a:prstGeom>
        </p:spPr>
        <p:txBody>
          <a:bodyPr wrap="none">
            <a:spAutoFit/>
          </a:bodyPr>
          <a:lstStyle/>
          <a:p>
            <a:pPr>
              <a:lnSpc>
                <a:spcPct val="120000"/>
              </a:lnSpc>
            </a:pPr>
            <a:r>
              <a:rPr lang="en-US" altLang="zh-CN" sz="2800" b="1" dirty="0">
                <a:solidFill>
                  <a:srgbClr val="FF0000"/>
                </a:solidFill>
              </a:rPr>
              <a:t>×</a:t>
            </a:r>
            <a:endParaRPr lang="zh-CN" altLang="en-US" sz="2400" b="1" dirty="0">
              <a:solidFill>
                <a:srgbClr val="FF0000"/>
              </a:solidFill>
            </a:endParaRPr>
          </a:p>
        </p:txBody>
      </p:sp>
      <p:sp>
        <p:nvSpPr>
          <p:cNvPr id="9" name="矩形 8"/>
          <p:cNvSpPr>
            <a:spLocks noChangeAspect="1"/>
          </p:cNvSpPr>
          <p:nvPr/>
        </p:nvSpPr>
        <p:spPr>
          <a:xfrm>
            <a:off x="381000" y="5862510"/>
            <a:ext cx="7645042"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两栖动物大多生活在水中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进行体外受精</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64303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arn(inVertical)">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barn(inVertical)">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barn(inVertical)">
                                      <p:cBhvr>
                                        <p:cTn id="37" dur="500"/>
                                        <p:tgtEl>
                                          <p:spTgt spid="4">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5" grpId="0"/>
      <p:bldP spid="10"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923757"/>
            <a:ext cx="11430000" cy="233294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青蛙的成体可以生活在陆地上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但下列哪项青蛙的生命活动必须在水中进行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受精和</a:t>
            </a:r>
            <a:r>
              <a:rPr lang="zh-CN" altLang="zh-CN" sz="2800" dirty="0" smtClean="0">
                <a:solidFill>
                  <a:srgbClr val="000000"/>
                </a:solidFill>
                <a:latin typeface="Times New Roman" panose="02020603050405020304" pitchFamily="18" charset="0"/>
                <a:cs typeface="Times New Roman" panose="02020603050405020304" pitchFamily="18" charset="0"/>
              </a:rPr>
              <a:t>捕食</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生殖和冬眠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捕食和避</a:t>
            </a:r>
            <a:r>
              <a:rPr lang="zh-CN" altLang="zh-CN" sz="2800" dirty="0" smtClean="0">
                <a:solidFill>
                  <a:srgbClr val="000000"/>
                </a:solidFill>
                <a:latin typeface="Times New Roman" panose="02020603050405020304" pitchFamily="18" charset="0"/>
                <a:cs typeface="Times New Roman" panose="02020603050405020304" pitchFamily="18" charset="0"/>
              </a:rPr>
              <a:t>敌</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生殖和幼体发育</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1604353" y="1507127"/>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
        <p:nvSpPr>
          <p:cNvPr id="6" name="矩形 5"/>
          <p:cNvSpPr>
            <a:spLocks noChangeAspect="1"/>
          </p:cNvSpPr>
          <p:nvPr/>
        </p:nvSpPr>
        <p:spPr>
          <a:xfrm>
            <a:off x="381000" y="3256703"/>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青蛙的成体可以生活在陆地上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但其生殖和发育过程都离不开水环境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必须在水中进行生殖和幼体发育。</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57945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311</TotalTime>
  <Words>875</Words>
  <Application>Microsoft Office PowerPoint</Application>
  <PresentationFormat>宽屏</PresentationFormat>
  <Paragraphs>91</Paragraphs>
  <Slides>15</Slides>
  <Notes>1</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15</vt:i4>
      </vt:variant>
    </vt:vector>
  </HeadingPairs>
  <TitlesOfParts>
    <vt:vector size="33" baseType="lpstr">
      <vt:lpstr>NEU-BZ-S92</vt:lpstr>
      <vt:lpstr>方正兰亭中粗黑简体</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Cambria Math</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45</cp:revision>
  <dcterms:created xsi:type="dcterms:W3CDTF">2021-07-19T03:09:34Z</dcterms:created>
  <dcterms:modified xsi:type="dcterms:W3CDTF">2026-03-16T07:09:50Z</dcterms:modified>
</cp:coreProperties>
</file>