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21"/>
  </p:notesMasterIdLst>
  <p:sldIdLst>
    <p:sldId id="347" r:id="rId4"/>
    <p:sldId id="345" r:id="rId5"/>
    <p:sldId id="352" r:id="rId6"/>
    <p:sldId id="355" r:id="rId7"/>
    <p:sldId id="358" r:id="rId8"/>
    <p:sldId id="359" r:id="rId9"/>
    <p:sldId id="360" r:id="rId10"/>
    <p:sldId id="361" r:id="rId11"/>
    <p:sldId id="356" r:id="rId12"/>
    <p:sldId id="363" r:id="rId13"/>
    <p:sldId id="364" r:id="rId14"/>
    <p:sldId id="365" r:id="rId15"/>
    <p:sldId id="362" r:id="rId16"/>
    <p:sldId id="357" r:id="rId17"/>
    <p:sldId id="367" r:id="rId18"/>
    <p:sldId id="366" r:id="rId19"/>
    <p:sldId id="349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9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微专题二　生物的遗传与变异</a:t>
            </a:r>
            <a:endParaRPr lang="zh-CN" altLang="en-US" sz="4656" b="1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1262" y="417496"/>
            <a:ext cx="1922148" cy="628957"/>
            <a:chOff x="1483204" y="2104455"/>
            <a:chExt cx="1922148" cy="628957"/>
          </a:xfrm>
        </p:grpSpPr>
        <p:pic>
          <p:nvPicPr>
            <p:cNvPr id="16" name="bdc.eps" descr="id:2147490647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3204" y="2170024"/>
              <a:ext cx="1922148" cy="563388"/>
            </a:xfrm>
            <a:prstGeom prst="rect">
              <a:avLst/>
            </a:prstGeom>
          </p:spPr>
        </p:pic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1584106" y="2104455"/>
              <a:ext cx="1620957" cy="600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对点训练</a:t>
              </a:r>
              <a:endParaRPr lang="zh-CN" altLang="en-US" sz="2800" dirty="0">
                <a:solidFill>
                  <a:srgbClr val="00B0F0"/>
                </a:solidFill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112022"/>
            <a:ext cx="11430000" cy="5937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下图是与遗传学知识有关的概念图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6" name="TS8QXR128.eps" descr="id:2147490165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95038" y="1781852"/>
            <a:ext cx="8436328" cy="2040777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3822629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DNA	B.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是染色体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③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是性状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④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是受精卵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9226894" y="1143691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4987045"/>
            <a:ext cx="9680855" cy="5937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题图中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是染色体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DNA,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③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是性状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④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是生殖细胞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1212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930564"/>
            <a:ext cx="11430000" cy="2834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下列关于染色体、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DNA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、基因的叙述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染色体的主要成分是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DNA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分子和蛋白质分子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B.DNA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分子呈长链状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人体细胞中的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对染色体包含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对基因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每种生物的体细胞内染色体的数目是一定的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8259943" y="951584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3775440"/>
            <a:ext cx="782457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人体细胞中有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对染色体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万多对基因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5336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0"/>
            <a:ext cx="11516710" cy="4013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三、性别决定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人的性别是由性染色体组成决定的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男性的性染色体组成为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XY,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女性的性染色体组成为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XX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性别决定类型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XY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型性别决定外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ZW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型性别决定等。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ZW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型性别决定的生物中雌性的性染色体组成为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ZW,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雄性的性染色体组成为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ZZ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。鸟类、鳞翅目昆虫、某些两栖类及爬行类动物的性别决定属于这一类型。相关图解见下图。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5" name="TS8QXR82.eps" descr="id:214749017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6997" y="4013405"/>
            <a:ext cx="4319238" cy="2189799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4467990" y="6205514"/>
            <a:ext cx="325602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ZW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型性别决定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图解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2638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1262" y="470049"/>
            <a:ext cx="1922148" cy="628957"/>
            <a:chOff x="1483204" y="2104455"/>
            <a:chExt cx="1922148" cy="628957"/>
          </a:xfrm>
        </p:grpSpPr>
        <p:pic>
          <p:nvPicPr>
            <p:cNvPr id="16" name="bdc.eps" descr="id:2147490647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3204" y="2170024"/>
              <a:ext cx="1922148" cy="563388"/>
            </a:xfrm>
            <a:prstGeom prst="rect">
              <a:avLst/>
            </a:prstGeom>
          </p:spPr>
        </p:pic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1584106" y="2104455"/>
              <a:ext cx="1620957" cy="600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典型例题</a:t>
              </a:r>
              <a:endParaRPr lang="zh-CN" altLang="en-US" sz="2800" dirty="0">
                <a:solidFill>
                  <a:srgbClr val="00B0F0"/>
                </a:solidFill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1164575"/>
            <a:ext cx="11430000" cy="2834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下列关于正常人的染色体的说法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除成熟的红细胞外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体细胞中都有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对染色体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一般情况下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细胞中都有性染色体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所有的精子都含有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染色体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所有的卵细胞都含有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染色体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240440" y="1185595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4019961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精子含有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染色体或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染色体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因此并不是所有的精子都含有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染色体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4640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1262" y="175759"/>
            <a:ext cx="1922148" cy="628957"/>
            <a:chOff x="1483204" y="2104455"/>
            <a:chExt cx="1922148" cy="628957"/>
          </a:xfrm>
        </p:grpSpPr>
        <p:pic>
          <p:nvPicPr>
            <p:cNvPr id="16" name="bdc.eps" descr="id:2147490647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3204" y="2170024"/>
              <a:ext cx="1922148" cy="563388"/>
            </a:xfrm>
            <a:prstGeom prst="rect">
              <a:avLst/>
            </a:prstGeom>
          </p:spPr>
        </p:pic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1584106" y="2104455"/>
              <a:ext cx="1620957" cy="600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对点训练</a:t>
              </a:r>
              <a:endParaRPr lang="zh-CN" altLang="en-US" sz="2800" dirty="0">
                <a:solidFill>
                  <a:srgbClr val="00B0F0"/>
                </a:solidFill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9775"/>
            <a:ext cx="11430000" cy="116038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人和鸡的性别决定方式分别为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XY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型和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ZW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如下表。下列有关说法正确的是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2800" dirty="0"/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353387441"/>
              </p:ext>
            </p:extLst>
          </p:nvPr>
        </p:nvGraphicFramePr>
        <p:xfrm>
          <a:off x="1629103" y="2064706"/>
          <a:ext cx="8647386" cy="2133600"/>
        </p:xfrm>
        <a:graphic>
          <a:graphicData uri="http://schemas.openxmlformats.org/drawingml/2006/table">
            <a:tbl>
              <a:tblPr firstRow="1" firstCol="1" bandRow="1"/>
              <a:tblGrid>
                <a:gridCol w="2280746"/>
                <a:gridCol w="2556640"/>
                <a:gridCol w="3810000"/>
              </a:tblGrid>
              <a:tr h="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生物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染色体组成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(XY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型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男性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44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条常染色体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+XY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女性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44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条常染色体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+XX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鸡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(ZW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型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雄性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76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条常染色体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+ZZ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雌性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76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条常染色体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+ZW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4258645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染色体主要由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DNA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和脂肪组成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女孩的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染色体一定来自母亲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C.W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染色体上的基因只能在雄鸡之间遗传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成熟的雄鸡只产生一种含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染色体的生殖细胞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828769" y="1429456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383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1869092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染色体主要由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DNA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分子和蛋白质分子组成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项错误。女孩有两条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染色体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一条来自母亲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另一条来自父亲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项错误。只有雌鸡有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染色体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染色体上的基因只能在雌鸡之间遗传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8877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144045"/>
            <a:ext cx="940193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下图是人的性别决定图解。下列有关说法错误的是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9" name="TS8QXR84.eps" descr="id:214749020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38866" y="807040"/>
            <a:ext cx="5080224" cy="2486985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381000" y="3407306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从理论上讲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生男生女的概率各为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50%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受精卵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发育为女孩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受精卵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发育为男孩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男孩的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染色体可能来自父亲或母亲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与卵细胞结合的精子的类型决定了后代的性别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8828659" y="183991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81000" y="5681518"/>
            <a:ext cx="11430000" cy="6524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男孩的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染色体一定来自母亲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不可能来自父亲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5275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53995"/>
            <a:ext cx="11430000" cy="61952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一、遗传和变异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遗传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亲子代间的相似性。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亲子代间及子代个体间的差异。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普遍性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生物性状的变异是普遍存在的。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不定向性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变异是不定向的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不是所有的变异都对生物自身有利。有的变异有利于生物适应变化的环境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属于有利变异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有的变异不利于生物生存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属于不利变异。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变异的类型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可遗传的变异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由遗传物质的变化引起的变异。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不遗传的变异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单纯由环境引起的变异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如果没有影响遗传物质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一般就不会遗传给后代。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1262" y="501578"/>
            <a:ext cx="1922148" cy="628957"/>
            <a:chOff x="1483204" y="2104455"/>
            <a:chExt cx="1922148" cy="628957"/>
          </a:xfrm>
        </p:grpSpPr>
        <p:pic>
          <p:nvPicPr>
            <p:cNvPr id="16" name="bdc.eps" descr="id:2147490647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3204" y="2170024"/>
              <a:ext cx="1922148" cy="563388"/>
            </a:xfrm>
            <a:prstGeom prst="rect">
              <a:avLst/>
            </a:prstGeom>
          </p:spPr>
        </p:pic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1584106" y="2104455"/>
              <a:ext cx="1620957" cy="600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典型例题</a:t>
              </a:r>
              <a:endParaRPr lang="zh-CN" altLang="en-US" sz="2800" dirty="0">
                <a:solidFill>
                  <a:srgbClr val="00B0F0"/>
                </a:solidFill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196104"/>
            <a:ext cx="11430000" cy="2834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下列有关生物遗传和变异的叙述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遗传和变异现象在生物界普遍存在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所有的变异都是可遗传的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性状的遗传实质上是亲代通过生殖过程把基因传递给子代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遗传物质的变化引起的变异是可遗传的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219417" y="1227634"/>
            <a:ext cx="423514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4040980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可遗传的变异是由遗传物质的变化引起的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可以遗传给后代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单纯由环境引起的变异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如果没有影响遗传物质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一般就不会遗传给后代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0878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1262" y="480557"/>
            <a:ext cx="1922148" cy="628957"/>
            <a:chOff x="1483204" y="2104455"/>
            <a:chExt cx="1922148" cy="628957"/>
          </a:xfrm>
        </p:grpSpPr>
        <p:pic>
          <p:nvPicPr>
            <p:cNvPr id="16" name="bdc.eps" descr="id:2147490647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3204" y="2170024"/>
              <a:ext cx="1922148" cy="563388"/>
            </a:xfrm>
            <a:prstGeom prst="rect">
              <a:avLst/>
            </a:prstGeom>
          </p:spPr>
        </p:pic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1584106" y="2104455"/>
              <a:ext cx="1620957" cy="600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对点训练</a:t>
              </a:r>
              <a:endParaRPr lang="zh-CN" altLang="en-US" sz="2800" dirty="0">
                <a:solidFill>
                  <a:srgbClr val="00B0F0"/>
                </a:solidFill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130534"/>
            <a:ext cx="11430000" cy="2834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下列描述能够揭示生物的遗传现象的是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橘生淮南则为橘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生于淮北则为枳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一母生九子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连母十个样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一树结果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酸甜各异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种瓜得瓜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种豆得豆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051252" y="1141044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996430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种瓜得瓜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种豆得豆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说明了生物亲子代间的相似性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属于生物的遗传现象。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687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54798"/>
            <a:ext cx="11430000" cy="39546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同一品种的甘蓝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在北京栽种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长成的叶球较小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引种到西藏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其叶球质量普遍增加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再引种回北京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叶球又恢复到以往的质量。下列对上述现象的解释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不合理的是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引种过程中甘蓝的基因发生突变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属于不遗传的变异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叶球大小的变化可能与光照强度有关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叶球大小这一性状受环境影响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004769" y="1361760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4209470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同一品种的甘蓝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在北京栽种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长成的叶球较小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引种到西藏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其叶球质量普遍增加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再引种回北京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叶球又恢复到以往的质量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说明这种变异是由环境引起的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遗传物质没有发生变化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属于不遗传的变异。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5436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86819"/>
            <a:ext cx="11430000" cy="33945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科学家将某种芹菜的种子经太空育种后播种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再经过选择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培育出更加优良的品种。下列关于上述育种方法的叙述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转入了新基因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改变了芹菜的品种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太空环境使芹菜种子的营养成分发生改变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生长得更好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与人工选择育种相比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周期短且能够定向改变生物的性状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太空环境使得种子的基因发生了改变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后代能够获得相应优良性状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627803" y="1561455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2426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55289"/>
            <a:ext cx="11430000" cy="33945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二、基因、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DNA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和染色体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染色体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主要由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DNA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和蛋白质组成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是遗传物质的载体。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.DNA: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是主要的遗传物质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即除部分病毒外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其他生物都以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DNA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为遗传物质。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是有遗传效应的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DNA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片段。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DNA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分子上有的片段有遗传效应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有的则不具有遗传效应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即不属于基因。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62400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1530"/>
            <a:ext cx="563167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基因、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DNA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和染色体之间的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关系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4" name="TS8QXR79.eps" descr="id:2147490137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48991" y="684016"/>
            <a:ext cx="7267368" cy="3856752"/>
          </a:xfrm>
          <a:prstGeom prst="rect">
            <a:avLst/>
          </a:prstGeom>
        </p:spPr>
      </p:pic>
      <p:pic>
        <p:nvPicPr>
          <p:cNvPr id="5" name="TS8QXR80.eps" descr="id:2147490144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64697" y="4696846"/>
            <a:ext cx="5680914" cy="2065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356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1262" y="165249"/>
            <a:ext cx="1922148" cy="628957"/>
            <a:chOff x="1483204" y="2104455"/>
            <a:chExt cx="1922148" cy="628957"/>
          </a:xfrm>
        </p:grpSpPr>
        <p:pic>
          <p:nvPicPr>
            <p:cNvPr id="16" name="bdc.eps" descr="id:2147490647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3204" y="2170024"/>
              <a:ext cx="1922148" cy="563388"/>
            </a:xfrm>
            <a:prstGeom prst="rect">
              <a:avLst/>
            </a:prstGeom>
          </p:spPr>
        </p:pic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1584106" y="2104455"/>
              <a:ext cx="1620957" cy="600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典型例题</a:t>
              </a:r>
              <a:endParaRPr lang="zh-CN" altLang="en-US" sz="2800" dirty="0">
                <a:solidFill>
                  <a:srgbClr val="00B0F0"/>
                </a:solidFill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9775"/>
            <a:ext cx="11430000" cy="33945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下列有关染色体、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DNA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和基因的叙述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正常人体的所有细胞中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染色体的数量都为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在体细胞中染色体成对存在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,DNA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单个存在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C.DNA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主要存在于细胞核内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是主要的遗传物质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基因是有遗传效应的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DNA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片段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细胞核内基因的数目与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DNA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分子的数目相等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997183" y="870285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4250232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正常人体的体细胞中有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对染色体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生殖细胞中有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条染色体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项错误。体细胞中的染色体是成对存在的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条染色体上有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DNA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DNA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也成对存在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项错误。一个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DNA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分子上有很多个基因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因此细胞核内的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DNA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分子数目与基因数目是不相等的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7077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302</TotalTime>
  <Words>1052</Words>
  <Application>Microsoft Office PowerPoint</Application>
  <PresentationFormat>宽屏</PresentationFormat>
  <Paragraphs>109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NEU-BZ-S92</vt:lpstr>
      <vt:lpstr>黑体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44</cp:revision>
  <dcterms:created xsi:type="dcterms:W3CDTF">2021-07-19T03:09:34Z</dcterms:created>
  <dcterms:modified xsi:type="dcterms:W3CDTF">2026-03-16T09:19:53Z</dcterms:modified>
</cp:coreProperties>
</file>