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8"/>
  </p:notesMasterIdLst>
  <p:sldIdLst>
    <p:sldId id="347" r:id="rId4"/>
    <p:sldId id="350" r:id="rId5"/>
    <p:sldId id="296" r:id="rId6"/>
    <p:sldId id="345" r:id="rId7"/>
    <p:sldId id="357" r:id="rId8"/>
    <p:sldId id="356" r:id="rId9"/>
    <p:sldId id="354" r:id="rId10"/>
    <p:sldId id="358" r:id="rId11"/>
    <p:sldId id="346" r:id="rId12"/>
    <p:sldId id="359" r:id="rId13"/>
    <p:sldId id="360" r:id="rId14"/>
    <p:sldId id="352" r:id="rId15"/>
    <p:sldId id="355" r:id="rId16"/>
    <p:sldId id="34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3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第四节　人类的起源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276809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请你利用所学的知识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根据你的理解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试说明现代类人猿还能进化成人吗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451735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不能。因为现代类人猿的形态结构、生理特点与古猿存在一定的差别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而且现在地球上的自然环境也发生了变化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现代类人猿不再具备进化成人类的条件。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447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98839"/>
            <a:ext cx="11430000" cy="507497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重难突破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人类的发展变化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体形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从半直立行走到直立行走。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使用工具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从不会使用工具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到会使用工具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再到会制造和使用复杂的现代化工具。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是否着衣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从赤身裸体到懂得御寒、遮羞。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古猿分别进化为人类和现代类人猿的根本原因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环境的不同导致进化方向的不同。古猿的一支由于下地生活向着直立行走的方向发展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进化成了人类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另一支仍进行树栖生活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进化成了现代类人猿。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716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249329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典型例题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43855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在达尔文的进化论里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关于人类的起源和发展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下列叙述错误的是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人类的祖先是古猿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环境的改变促进了从猿到人的进化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部分古猿向直立行走的方向发展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现代类人猿可以进化成人类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506615" y="96487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809751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古猿是人类和现代类人猿的共同祖先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现代类人猿与能进化成人的古猿存在着许多差异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而且生活的环境与原来有很大不同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所以现代类人猿不能再进化成人。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87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0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对点训练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676308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研究表明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人和现代类人猿有很多相似之处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骨骼在结构上几乎完全相同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盲肠相似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胚胎在五个月以前完全一样。这些事实能支持下列哪个观点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人是由现代类人猿进化来的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人和现代类人猿有共同的祖先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人比现代类人猿结构复杂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人类出现的标志是会使用工具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1067547" y="1819132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583788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人和现代类人猿的共同特征多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亲缘关系近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是近亲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不能说人是由现代类人猿进化来的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项错误。人与现代类人猿的相似性不能体现人比现代类人猿结构复杂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项错误。直立行走是进化发展的基础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是人类脱离森林束缚、制造和使用工具的基础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68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1679906"/>
            <a:ext cx="11430000" cy="2834366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描述环境变化与古猿进化的关系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认同人类是在与环境的相互作用下进化而来的。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生命观念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比较分析古人类化石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能正确描述从猿到人进化过程中形态结构等发生的变化。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科学思维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关注人类的起源和发展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激发对生命科学的兴趣和热爱。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态度责任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77170" y="909437"/>
            <a:ext cx="3009020" cy="606827"/>
            <a:chOff x="4577170" y="808482"/>
            <a:chExt cx="3009020" cy="606827"/>
          </a:xfrm>
        </p:grpSpPr>
        <p:pic>
          <p:nvPicPr>
            <p:cNvPr id="12" name="LM1.eps" descr="id:2147488701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7170" y="836446"/>
              <a:ext cx="595335" cy="578863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5247088" y="808482"/>
              <a:ext cx="2339102" cy="5937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基础</a:t>
              </a:r>
              <a:r>
                <a:rPr lang="zh-CN" altLang="zh-CN" sz="2800" dirty="0" smtClean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知识梳理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157675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现代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类人猿和人类的共同祖先是古猿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现代类人猿主要有四种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。生活在热带或亚热带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虽然能下地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但不能真正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古猿在热带丛林中过着以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为主的生活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这和现代类人猿一样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从猿到人的进化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起源地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科学家在那里发现了许多早期的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563507" y="2120298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长臂猿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855372" y="2129092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猩猩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862849" y="2130807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黑猩猩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10551" y="2666835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大猩猩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142087" y="2697790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丛林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19125" y="3242290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直立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行走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18812" y="3793153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栖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810407" y="4893211"/>
            <a:ext cx="20697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东非大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裂谷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420243" y="5450052"/>
            <a:ext cx="206979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古人类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-10510"/>
            <a:ext cx="23391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人类的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CS8QXR87.eps" descr="id:214749087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2554" y="326700"/>
            <a:ext cx="5940218" cy="2695227"/>
          </a:xfrm>
          <a:prstGeom prst="rect">
            <a:avLst/>
          </a:prstGeom>
        </p:spPr>
      </p:pic>
      <p:pic>
        <p:nvPicPr>
          <p:cNvPr id="6" name="25EYSG28.eps" descr="id:214749087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2554" y="3119583"/>
            <a:ext cx="6829949" cy="367224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4532587" y="872654"/>
            <a:ext cx="1492716" cy="527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直立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行走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692330" y="1514466"/>
            <a:ext cx="800219" cy="527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前肢</a:t>
            </a:r>
            <a:endParaRPr lang="zh-CN" altLang="en-US" sz="24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787009" y="1854956"/>
            <a:ext cx="1723549" cy="527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树枝、石块</a:t>
            </a:r>
            <a:endParaRPr lang="zh-CN" altLang="en-US" sz="24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646023" y="2216466"/>
            <a:ext cx="492443" cy="527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臂</a:t>
            </a:r>
            <a:endParaRPr lang="zh-CN" altLang="en-US" sz="2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473000" y="2205956"/>
            <a:ext cx="492443" cy="527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</a:t>
            </a:r>
            <a:endParaRPr lang="zh-CN" altLang="en-US" sz="24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565333" y="3296066"/>
            <a:ext cx="800219" cy="527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制造</a:t>
            </a:r>
            <a:endParaRPr lang="zh-CN" altLang="en-US" sz="24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227486" y="4599349"/>
            <a:ext cx="1415772" cy="527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营养状况</a:t>
            </a:r>
            <a:endParaRPr lang="zh-CN" altLang="en-US" sz="24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429200" y="4884223"/>
            <a:ext cx="492443" cy="527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脑</a:t>
            </a:r>
            <a:endParaRPr lang="zh-CN" altLang="en-US" sz="24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742493" y="5596737"/>
            <a:ext cx="800219" cy="527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发达</a:t>
            </a:r>
            <a:endParaRPr lang="zh-CN" altLang="en-US" sz="24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795846" y="5902632"/>
            <a:ext cx="800219" cy="527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复杂</a:t>
            </a:r>
            <a:endParaRPr lang="zh-CN" altLang="en-US" sz="24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081023" y="6309250"/>
            <a:ext cx="800219" cy="527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39250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1255787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从古猿到人的进化过程中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脑容量的增大、直立行走、制造石器等无疑是非常重要的变化或行为。你认为在这三者中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哪一种变化最先出现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2430713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直立行走是进化发展的基础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直立行走是人类脱离森林束缚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开拓新家园的标志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是制造和使用工具的基础。由于制造工具、使用工具使人类的大脑更发达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在群体生活中产生了语言。可见最先出现的是直立行走。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97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77170" y="598276"/>
            <a:ext cx="3009020" cy="606827"/>
            <a:chOff x="4577170" y="808482"/>
            <a:chExt cx="3009020" cy="606827"/>
          </a:xfrm>
        </p:grpSpPr>
        <p:pic>
          <p:nvPicPr>
            <p:cNvPr id="12" name="LM1.eps" descr="id:2147488701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7170" y="836446"/>
              <a:ext cx="595335" cy="578863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5247088" y="808482"/>
              <a:ext cx="2339102" cy="5937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en-US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预习自测反馈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1287919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判断下列说法是否正确。正确的画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Cambria Math" panose="020405030504060302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“×”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在东非大裂谷地区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导致部分古猿不得不下地生活的直接原因是地面食物丰富。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在从猿到人的进化过程中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火的使用促进了古人类脑的发育。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人类与现代类人猿是近亲关系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这是一种事实。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506615" y="3055030"/>
            <a:ext cx="41549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119361" y="2431656"/>
            <a:ext cx="5453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×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320464" y="3554373"/>
            <a:ext cx="5453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×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134669"/>
            <a:ext cx="836318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人类与现代类人猿是近亲关系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这是一种观点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30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452381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达尔文在仔细比较了人类和现代类人猿的相似之处后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提出现代类人猿与人类的共同祖先是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猩猩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大猩猩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猴子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948160" y="2001109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54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74850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探究点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人类的起源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在漫长的岁月中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人类经历了不断进化的过程。迄今已知的最早的古人类化石被发现于非洲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亚洲和欧洲也已发现大量古猿化石。而美洲和大洋洲尚未发现确凿的古猿化石。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人类可能起源于美洲和大洋洲吗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245008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请你推测亚洲、非洲所发现的古猿化石大都分布于高纬度地区还是低纬度地区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并说明你推测的理由。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619726"/>
            <a:ext cx="11430000" cy="593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人类不可能起源于美洲和大洋洲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因为两地都没有发现古猿化石。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5398914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亚洲、非洲所发现的古猿化石大都分布于低纬度地区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因为低纬度地区气候温暖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食物充足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适于古猿的生活。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336</TotalTime>
  <Words>900</Words>
  <Application>Microsoft Office PowerPoint</Application>
  <PresentationFormat>宽屏</PresentationFormat>
  <Paragraphs>88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NEU-BZ-S92</vt:lpstr>
      <vt:lpstr>方正兰亭中粗黑简体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46</cp:revision>
  <dcterms:created xsi:type="dcterms:W3CDTF">2021-07-19T03:09:34Z</dcterms:created>
  <dcterms:modified xsi:type="dcterms:W3CDTF">2026-03-17T02:08:12Z</dcterms:modified>
</cp:coreProperties>
</file>