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34"/>
  </p:notesMasterIdLst>
  <p:sldIdLst>
    <p:sldId id="781" r:id="rId2"/>
    <p:sldId id="737" r:id="rId3"/>
    <p:sldId id="776" r:id="rId4"/>
    <p:sldId id="736" r:id="rId5"/>
    <p:sldId id="750" r:id="rId6"/>
    <p:sldId id="777" r:id="rId7"/>
    <p:sldId id="738" r:id="rId8"/>
    <p:sldId id="752" r:id="rId9"/>
    <p:sldId id="753" r:id="rId10"/>
    <p:sldId id="754" r:id="rId11"/>
    <p:sldId id="755" r:id="rId12"/>
    <p:sldId id="756" r:id="rId13"/>
    <p:sldId id="757" r:id="rId14"/>
    <p:sldId id="759" r:id="rId15"/>
    <p:sldId id="760" r:id="rId16"/>
    <p:sldId id="762" r:id="rId17"/>
    <p:sldId id="763" r:id="rId18"/>
    <p:sldId id="780" r:id="rId19"/>
    <p:sldId id="778" r:id="rId20"/>
    <p:sldId id="740" r:id="rId21"/>
    <p:sldId id="764" r:id="rId22"/>
    <p:sldId id="765" r:id="rId23"/>
    <p:sldId id="766" r:id="rId24"/>
    <p:sldId id="767" r:id="rId25"/>
    <p:sldId id="768" r:id="rId26"/>
    <p:sldId id="769" r:id="rId27"/>
    <p:sldId id="770" r:id="rId28"/>
    <p:sldId id="771" r:id="rId29"/>
    <p:sldId id="772" r:id="rId30"/>
    <p:sldId id="774" r:id="rId31"/>
    <p:sldId id="775" r:id="rId32"/>
    <p:sldId id="779" r:id="rId33"/>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41889070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196699099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19094717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229992271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576667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962529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1270506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335120954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package" Target="../embeddings/Microsoft_Word___1.docx"/></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package" Target="../embeddings/Microsoft_Word___2.docx"/></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3.docx"/></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9.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037583" y="3384103"/>
            <a:ext cx="9456435" cy="216116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20</a:t>
            </a:r>
            <a:r>
              <a:rPr lang="zh-CN" altLang="zh-CN" sz="6000" dirty="0" smtClean="0">
                <a:solidFill>
                  <a:srgbClr val="000000"/>
                </a:solidFill>
                <a:ea typeface="宋体" panose="02010600030101010101" pitchFamily="2" charset="-122"/>
                <a:cs typeface="Times New Roman" panose="02020603050405020304" pitchFamily="18" charset="0"/>
              </a:rPr>
              <a:t>课</a:t>
            </a:r>
            <a:endParaRPr lang="en-US" altLang="zh-CN" sz="6000"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6000" dirty="0" smtClean="0">
                <a:solidFill>
                  <a:srgbClr val="000000"/>
                </a:solidFill>
                <a:ea typeface="宋体" panose="02010600030101010101" pitchFamily="2" charset="-122"/>
                <a:cs typeface="Times New Roman" panose="02020603050405020304" pitchFamily="18" charset="0"/>
              </a:rPr>
              <a:t>社会主义</a:t>
            </a:r>
            <a:r>
              <a:rPr lang="zh-CN" altLang="zh-CN" sz="6000" dirty="0">
                <a:solidFill>
                  <a:srgbClr val="000000"/>
                </a:solidFill>
                <a:ea typeface="宋体" panose="02010600030101010101" pitchFamily="2" charset="-122"/>
                <a:cs typeface="Times New Roman" panose="02020603050405020304" pitchFamily="18" charset="0"/>
              </a:rPr>
              <a:t>国家的发展与变化</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49652829"/>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4330032"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勃列日涅夫改革</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79950404"/>
              </p:ext>
            </p:extLst>
          </p:nvPr>
        </p:nvGraphicFramePr>
        <p:xfrm>
          <a:off x="342738" y="1404528"/>
          <a:ext cx="10944159" cy="4442392"/>
        </p:xfrm>
        <a:graphic>
          <a:graphicData uri="http://schemas.openxmlformats.org/presentationml/2006/ole">
            <mc:AlternateContent xmlns:mc="http://schemas.openxmlformats.org/markup-compatibility/2006">
              <mc:Choice xmlns:v="urn:schemas-microsoft-com:vml" Requires="v">
                <p:oleObj spid="_x0000_s1040" name="文档" r:id="rId4" imgW="3588249" imgH="1456522" progId="Word.Document.12">
                  <p:embed/>
                </p:oleObj>
              </mc:Choice>
              <mc:Fallback>
                <p:oleObj name="文档" r:id="rId4" imgW="3588249" imgH="1456522" progId="Word.Document.12">
                  <p:embed/>
                  <p:pic>
                    <p:nvPicPr>
                      <p:cNvPr id="0" name=""/>
                      <p:cNvPicPr/>
                      <p:nvPr/>
                    </p:nvPicPr>
                    <p:blipFill>
                      <a:blip r:embed="rId5"/>
                      <a:stretch>
                        <a:fillRect/>
                      </a:stretch>
                    </p:blipFill>
                    <p:spPr>
                      <a:xfrm>
                        <a:off x="342738" y="1404528"/>
                        <a:ext cx="10944159" cy="4442392"/>
                      </a:xfrm>
                      <a:prstGeom prst="rect">
                        <a:avLst/>
                      </a:prstGeom>
                    </p:spPr>
                  </p:pic>
                </p:oleObj>
              </mc:Fallback>
            </mc:AlternateContent>
          </a:graphicData>
        </a:graphic>
      </p:graphicFrame>
      <p:sp>
        <p:nvSpPr>
          <p:cNvPr id="5" name="矩形 4"/>
          <p:cNvSpPr/>
          <p:nvPr/>
        </p:nvSpPr>
        <p:spPr>
          <a:xfrm>
            <a:off x="4277785" y="1594661"/>
            <a:ext cx="198730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259581" y="2817719"/>
            <a:ext cx="16434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7139947" y="3445165"/>
            <a:ext cx="16434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7134196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4330032"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戈尔巴乔夫改革</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844818787"/>
              </p:ext>
            </p:extLst>
          </p:nvPr>
        </p:nvGraphicFramePr>
        <p:xfrm>
          <a:off x="363538" y="1189038"/>
          <a:ext cx="10939462" cy="4562475"/>
        </p:xfrm>
        <a:graphic>
          <a:graphicData uri="http://schemas.openxmlformats.org/presentationml/2006/ole">
            <mc:AlternateContent xmlns:mc="http://schemas.openxmlformats.org/markup-compatibility/2006">
              <mc:Choice xmlns:v="urn:schemas-microsoft-com:vml" Requires="v">
                <p:oleObj spid="_x0000_s2064" name="文档" r:id="rId4" imgW="3569330" imgH="1496986" progId="Word.Document.12">
                  <p:embed/>
                </p:oleObj>
              </mc:Choice>
              <mc:Fallback>
                <p:oleObj name="文档" r:id="rId4" imgW="3569330" imgH="1496986" progId="Word.Document.12">
                  <p:embed/>
                  <p:pic>
                    <p:nvPicPr>
                      <p:cNvPr id="0" name=""/>
                      <p:cNvPicPr/>
                      <p:nvPr/>
                    </p:nvPicPr>
                    <p:blipFill>
                      <a:blip r:embed="rId5"/>
                      <a:stretch>
                        <a:fillRect/>
                      </a:stretch>
                    </p:blipFill>
                    <p:spPr>
                      <a:xfrm>
                        <a:off x="363538" y="1189038"/>
                        <a:ext cx="10939462" cy="4562475"/>
                      </a:xfrm>
                      <a:prstGeom prst="rect">
                        <a:avLst/>
                      </a:prstGeom>
                    </p:spPr>
                  </p:pic>
                </p:oleObj>
              </mc:Fallback>
            </mc:AlternateContent>
          </a:graphicData>
        </a:graphic>
      </p:graphicFrame>
      <p:sp>
        <p:nvSpPr>
          <p:cNvPr id="4" name="矩形 3"/>
          <p:cNvSpPr/>
          <p:nvPr/>
        </p:nvSpPr>
        <p:spPr>
          <a:xfrm>
            <a:off x="2832003" y="1337911"/>
            <a:ext cx="16434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4522169" y="2962565"/>
            <a:ext cx="1279346"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5014879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35831"/>
            <a:ext cx="4163319"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苏联的解体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请连线</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ELGXQRX19X.eps" descr="id:2147502889;FounderCES"/>
          <p:cNvPicPr/>
          <p:nvPr/>
        </p:nvPicPr>
        <p:blipFill>
          <a:blip r:embed="rId2"/>
          <a:stretch>
            <a:fillRect/>
          </a:stretch>
        </p:blipFill>
        <p:spPr>
          <a:xfrm>
            <a:off x="936501" y="1661937"/>
            <a:ext cx="9649072" cy="2662420"/>
          </a:xfrm>
          <a:prstGeom prst="rect">
            <a:avLst/>
          </a:prstGeom>
        </p:spPr>
      </p:pic>
      <p:cxnSp>
        <p:nvCxnSpPr>
          <p:cNvPr id="7" name="直接连接符 6"/>
          <p:cNvCxnSpPr/>
          <p:nvPr/>
        </p:nvCxnSpPr>
        <p:spPr>
          <a:xfrm>
            <a:off x="3816821" y="1871935"/>
            <a:ext cx="1944216" cy="936104"/>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直接连接符 8"/>
          <p:cNvCxnSpPr/>
          <p:nvPr/>
        </p:nvCxnSpPr>
        <p:spPr>
          <a:xfrm>
            <a:off x="3888829" y="2736031"/>
            <a:ext cx="1800200" cy="1152128"/>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nvCxnSpPr>
        <p:spPr>
          <a:xfrm flipV="1">
            <a:off x="3816821" y="1943943"/>
            <a:ext cx="1944216" cy="1872208"/>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8067652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2546"/>
            <a:ext cx="10807700" cy="3046988"/>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二、东欧的社会主义建设、改革和剧变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smtClean="0">
                <a:solidFill>
                  <a:srgbClr val="000000"/>
                </a:solidFill>
                <a:latin typeface="Arial" panose="020B0604020202020204" pitchFamily="34" charset="0"/>
                <a:cs typeface="Times New Roman" panose="02020603050405020304" pitchFamily="18" charset="0"/>
              </a:rPr>
              <a:t>东欧社会主义建设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第二次世界大战胜利前后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东欧各国在社会主义建设中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大多采取</a:t>
            </a:r>
            <a:r>
              <a:rPr lang="zh-CN" altLang="zh-CN" dirty="0">
                <a:uFill>
                  <a:solidFill>
                    <a:srgbClr val="000000"/>
                  </a:solidFill>
                </a:uFill>
                <a:ea typeface="楷体" panose="02010609060101010101" pitchFamily="49" charset="-122"/>
                <a:cs typeface="Times New Roman" panose="02020603050405020304" pitchFamily="18" charset="0"/>
              </a:rPr>
              <a:t>苏联</a:t>
            </a:r>
            <a:r>
              <a:rPr lang="zh-CN" altLang="zh-CN" dirty="0">
                <a:solidFill>
                  <a:srgbClr val="000000"/>
                </a:solidFill>
                <a:ea typeface="宋体" panose="02010600030101010101" pitchFamily="2" charset="-122"/>
                <a:cs typeface="Times New Roman" panose="02020603050405020304" pitchFamily="18" charset="0"/>
              </a:rPr>
              <a:t>模式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造成国民经济比例失调。一些东欧国家希望摆脱苏联控制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通过改革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走自己</a:t>
            </a:r>
            <a:r>
              <a:rPr lang="zh-CN" altLang="zh-CN" dirty="0">
                <a:uFill>
                  <a:solidFill>
                    <a:srgbClr val="000000"/>
                  </a:solidFill>
                </a:uFill>
                <a:ea typeface="楷体" panose="02010609060101010101" pitchFamily="49" charset="-122"/>
                <a:cs typeface="Times New Roman" panose="02020603050405020304" pitchFamily="18" charset="0"/>
              </a:rPr>
              <a:t>独立发展</a:t>
            </a:r>
            <a:r>
              <a:rPr lang="zh-CN" altLang="zh-CN" dirty="0">
                <a:solidFill>
                  <a:srgbClr val="000000"/>
                </a:solidFill>
                <a:ea typeface="宋体" panose="02010600030101010101" pitchFamily="2" charset="-122"/>
                <a:cs typeface="Times New Roman" panose="02020603050405020304" pitchFamily="18" charset="0"/>
              </a:rPr>
              <a:t>的道路。</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p:nvPr/>
        </p:nvSpPr>
        <p:spPr>
          <a:xfrm>
            <a:off x="1703799" y="1870094"/>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699209" y="2334192"/>
            <a:ext cx="776265"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6409109" y="2449456"/>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6404563" y="2913554"/>
            <a:ext cx="159313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a:spLocks noChangeAspect="1"/>
          </p:cNvSpPr>
          <p:nvPr/>
        </p:nvSpPr>
        <p:spPr>
          <a:xfrm>
            <a:off x="361950" y="3083929"/>
            <a:ext cx="10807700" cy="304698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南斯拉夫改革</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南斯拉夫</a:t>
            </a:r>
            <a:r>
              <a:rPr lang="zh-CN" altLang="zh-CN" dirty="0">
                <a:solidFill>
                  <a:srgbClr val="000000"/>
                </a:solidFill>
                <a:ea typeface="宋体" panose="02010600030101010101" pitchFamily="2" charset="-122"/>
                <a:cs typeface="Times New Roman" panose="02020603050405020304" pitchFamily="18" charset="0"/>
              </a:rPr>
              <a:t>最早进行改革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经过多年实践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建立了社会主义自治制度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通过权力下放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调动地方、企业和群众的积极性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促进了经济发展。但改革也导致</a:t>
            </a:r>
            <a:r>
              <a:rPr lang="zh-CN" altLang="zh-CN" dirty="0">
                <a:ea typeface="楷体" panose="02010609060101010101" pitchFamily="49" charset="-122"/>
                <a:cs typeface="Times New Roman" panose="02020603050405020304" pitchFamily="18" charset="0"/>
              </a:rPr>
              <a:t>地方主义</a:t>
            </a:r>
            <a:r>
              <a:rPr lang="zh-CN" altLang="zh-CN" dirty="0">
                <a:solidFill>
                  <a:srgbClr val="000000"/>
                </a:solidFill>
                <a:ea typeface="宋体" panose="02010600030101010101" pitchFamily="2" charset="-122"/>
                <a:cs typeface="Times New Roman" panose="02020603050405020304" pitchFamily="18" charset="0"/>
              </a:rPr>
              <a:t>抬头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民族问题尖锐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为后来国家的分裂埋下了隐患。</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361263" y="4915659"/>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5356717" y="5379757"/>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617827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65281"/>
            <a:ext cx="5294719" cy="64434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东欧其他国家改革的成就</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602564937"/>
              </p:ext>
            </p:extLst>
          </p:nvPr>
        </p:nvGraphicFramePr>
        <p:xfrm>
          <a:off x="360437" y="1251886"/>
          <a:ext cx="10913385" cy="4257875"/>
        </p:xfrm>
        <a:graphic>
          <a:graphicData uri="http://schemas.openxmlformats.org/presentationml/2006/ole">
            <mc:AlternateContent xmlns:mc="http://schemas.openxmlformats.org/markup-compatibility/2006">
              <mc:Choice xmlns:v="urn:schemas-microsoft-com:vml" Requires="v">
                <p:oleObj spid="_x0000_s3087" name="文档" r:id="rId4" imgW="3935975" imgH="1535627" progId="Word.Document.12">
                  <p:embed/>
                </p:oleObj>
              </mc:Choice>
              <mc:Fallback>
                <p:oleObj name="文档" r:id="rId4" imgW="3935975" imgH="1535627" progId="Word.Document.12">
                  <p:embed/>
                  <p:pic>
                    <p:nvPicPr>
                      <p:cNvPr id="0" name=""/>
                      <p:cNvPicPr/>
                      <p:nvPr/>
                    </p:nvPicPr>
                    <p:blipFill>
                      <a:blip r:embed="rId5"/>
                      <a:stretch>
                        <a:fillRect/>
                      </a:stretch>
                    </p:blipFill>
                    <p:spPr>
                      <a:xfrm>
                        <a:off x="360437" y="1251886"/>
                        <a:ext cx="10913385" cy="4257875"/>
                      </a:xfrm>
                      <a:prstGeom prst="rect">
                        <a:avLst/>
                      </a:prstGeom>
                    </p:spPr>
                  </p:pic>
                </p:oleObj>
              </mc:Fallback>
            </mc:AlternateContent>
          </a:graphicData>
        </a:graphic>
      </p:graphicFrame>
      <p:sp>
        <p:nvSpPr>
          <p:cNvPr id="4" name="矩形 3"/>
          <p:cNvSpPr/>
          <p:nvPr/>
        </p:nvSpPr>
        <p:spPr>
          <a:xfrm>
            <a:off x="8889655" y="3878430"/>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440661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367879"/>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东欧剧变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在苏联鼓励东欧改革和西方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uFill>
                  <a:solidFill>
                    <a:srgbClr val="000000"/>
                  </a:solidFill>
                </a:uFill>
                <a:ea typeface="楷体" panose="02010609060101010101" pitchFamily="49" charset="-122"/>
                <a:cs typeface="Times New Roman" panose="02020603050405020304" pitchFamily="18" charset="0"/>
              </a:rPr>
              <a:t>和平演变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战略影响下</a:t>
            </a:r>
            <a:r>
              <a:rPr lang="en-US" altLang="zh-CN" dirty="0">
                <a:solidFill>
                  <a:srgbClr val="000000"/>
                </a:solidFill>
                <a:ea typeface="宋体" panose="02010600030101010101" pitchFamily="2" charset="-122"/>
                <a:cs typeface="Times New Roman" panose="02020603050405020304" pitchFamily="18" charset="0"/>
              </a:rPr>
              <a:t>,1989—1992 </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东欧执政的</a:t>
            </a:r>
            <a:r>
              <a:rPr lang="zh-CN" altLang="zh-CN" dirty="0">
                <a:uFill>
                  <a:solidFill>
                    <a:srgbClr val="000000"/>
                  </a:solidFill>
                </a:uFill>
                <a:ea typeface="楷体" panose="02010609060101010101" pitchFamily="49" charset="-122"/>
                <a:cs typeface="Times New Roman" panose="02020603050405020304" pitchFamily="18" charset="0"/>
              </a:rPr>
              <a:t>共产党</a:t>
            </a:r>
            <a:r>
              <a:rPr lang="zh-CN" altLang="zh-CN" dirty="0">
                <a:solidFill>
                  <a:srgbClr val="000000"/>
                </a:solidFill>
                <a:ea typeface="宋体" panose="02010600030101010101" pitchFamily="2" charset="-122"/>
                <a:cs typeface="Times New Roman" panose="02020603050405020304" pitchFamily="18" charset="0"/>
              </a:rPr>
              <a:t>或工人党抛弃领导地位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实行政治多元化。东欧各国社会政治经济制度急剧变化。</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5816571" y="201595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812025" y="2480049"/>
            <a:ext cx="159313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3908493" y="2595569"/>
            <a:ext cx="120311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903947" y="3059667"/>
            <a:ext cx="120175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15924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23863"/>
            <a:ext cx="10807700" cy="3046988"/>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三、中国社会主义的发展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中国改革新征程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1978 </a:t>
            </a:r>
            <a:r>
              <a:rPr lang="zh-CN" altLang="zh-CN" dirty="0" smtClean="0">
                <a:solidFill>
                  <a:srgbClr val="000000"/>
                </a:solidFill>
                <a:ea typeface="宋体" panose="02010600030101010101" pitchFamily="2" charset="-122"/>
                <a:cs typeface="Times New Roman" panose="02020603050405020304" pitchFamily="18" charset="0"/>
              </a:rPr>
              <a:t>年</a:t>
            </a:r>
            <a:r>
              <a:rPr lang="zh-CN" altLang="en-US" dirty="0" smtClean="0">
                <a:solidFill>
                  <a:srgbClr val="000000"/>
                </a:solidFill>
                <a:ea typeface="宋体" panose="02010600030101010101" pitchFamily="2" charset="-122"/>
                <a:cs typeface="Times New Roman" panose="02020603050405020304" pitchFamily="18" charset="0"/>
              </a:rPr>
              <a:t>底</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中国共产党召开十一届三中全会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作出</a:t>
            </a:r>
            <a:r>
              <a:rPr lang="zh-CN" altLang="zh-CN" dirty="0">
                <a:ea typeface="楷体" panose="02010609060101010101" pitchFamily="49" charset="-122"/>
                <a:cs typeface="Times New Roman" panose="02020603050405020304" pitchFamily="18" charset="0"/>
              </a:rPr>
              <a:t>改革开放</a:t>
            </a:r>
            <a:r>
              <a:rPr lang="zh-CN" altLang="zh-CN" dirty="0">
                <a:solidFill>
                  <a:srgbClr val="000000"/>
                </a:solidFill>
                <a:ea typeface="宋体" panose="02010600030101010101" pitchFamily="2" charset="-122"/>
                <a:cs typeface="Times New Roman" panose="02020603050405020304" pitchFamily="18" charset="0"/>
              </a:rPr>
              <a:t>的伟大决策。自此以后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中国以农村改革为突破口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逐步建立了社会主义市场经济体制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取得了举世瞩目的成就。</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9197757" y="2455683"/>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193211" y="2919781"/>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4657375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59767"/>
            <a:ext cx="10807700" cy="481978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辉煌成就</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(1)2010</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中国的国内生产总值已居世界</a:t>
            </a:r>
            <a:r>
              <a:rPr lang="zh-CN" altLang="zh-CN" dirty="0">
                <a:uFill>
                  <a:solidFill>
                    <a:srgbClr val="000000"/>
                  </a:solidFill>
                </a:uFill>
                <a:ea typeface="楷体" panose="02010609060101010101" pitchFamily="49" charset="-122"/>
                <a:cs typeface="Times New Roman" panose="02020603050405020304" pitchFamily="18" charset="0"/>
              </a:rPr>
              <a:t>第二</a:t>
            </a:r>
            <a:r>
              <a:rPr lang="zh-CN" altLang="zh-CN" dirty="0">
                <a:solidFill>
                  <a:srgbClr val="000000"/>
                </a:solidFill>
                <a:ea typeface="宋体" panose="02010600030101010101" pitchFamily="2" charset="-122"/>
                <a:cs typeface="Times New Roman" panose="02020603050405020304" pitchFamily="18" charset="0"/>
              </a:rPr>
              <a:t>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(2)2021</a:t>
            </a:r>
            <a:r>
              <a:rPr lang="zh-CN" altLang="zh-CN" dirty="0">
                <a:solidFill>
                  <a:srgbClr val="000000"/>
                </a:solidFill>
                <a:ea typeface="宋体" panose="02010600030101010101" pitchFamily="2" charset="-122"/>
                <a:cs typeface="Times New Roman" panose="02020603050405020304" pitchFamily="18" charset="0"/>
              </a:rPr>
              <a:t>年中国国内生产总值达到</a:t>
            </a:r>
            <a:r>
              <a:rPr lang="en-US" altLang="zh-CN" dirty="0">
                <a:solidFill>
                  <a:srgbClr val="000000"/>
                </a:solidFill>
                <a:ea typeface="宋体" panose="02010600030101010101" pitchFamily="2" charset="-122"/>
                <a:cs typeface="Times New Roman" panose="02020603050405020304" pitchFamily="18" charset="0"/>
              </a:rPr>
              <a:t>114</a:t>
            </a:r>
            <a:r>
              <a:rPr lang="zh-CN" altLang="zh-CN" dirty="0">
                <a:solidFill>
                  <a:srgbClr val="000000"/>
                </a:solidFill>
                <a:ea typeface="宋体" panose="02010600030101010101" pitchFamily="2" charset="-122"/>
                <a:cs typeface="Times New Roman" panose="02020603050405020304" pitchFamily="18" charset="0"/>
              </a:rPr>
              <a:t>万亿元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经济总量占世界经济的比重达</a:t>
            </a:r>
            <a:r>
              <a:rPr lang="en-US" altLang="zh-CN" dirty="0">
                <a:solidFill>
                  <a:srgbClr val="000000"/>
                </a:solidFill>
                <a:ea typeface="宋体" panose="02010600030101010101" pitchFamily="2" charset="-122"/>
                <a:cs typeface="Times New Roman" panose="02020603050405020304" pitchFamily="18" charset="0"/>
              </a:rPr>
              <a:t>18.5%,</a:t>
            </a:r>
            <a:r>
              <a:rPr lang="zh-CN" altLang="zh-CN" dirty="0">
                <a:solidFill>
                  <a:srgbClr val="000000"/>
                </a:solidFill>
                <a:ea typeface="宋体" panose="02010600030101010101" pitchFamily="2" charset="-122"/>
                <a:cs typeface="Times New Roman" panose="02020603050405020304" pitchFamily="18" charset="0"/>
              </a:rPr>
              <a:t>稳居世界第二位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外汇储备稳居世界第一。</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高铁、公路、桥梁、港口、机场等基础设施建设快速突进。</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加快推进科技自立自强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进入创新型国家行列</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p:nvPr/>
        </p:nvSpPr>
        <p:spPr>
          <a:xfrm>
            <a:off x="7849269" y="1009401"/>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7844679" y="1473499"/>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6612877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49250" y="1727919"/>
            <a:ext cx="10833100" cy="1972528"/>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中国特色社会主义深化了对人类社会发展规律的认识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丰富和发展了人类文明新形态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是对世界社会主义理论和建设的重大贡献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在人类社会发展史上具有重大意义。</a:t>
            </a:r>
            <a:endParaRPr lang="zh-CN" altLang="zh-CN" dirty="0">
              <a:solidFill>
                <a:srgbClr val="000000"/>
              </a:solidFill>
              <a:effectLst/>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11977052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191030781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dirty="0"/>
              <a:t>•</a:t>
            </a:r>
            <a:r>
              <a:rPr lang="zh-CN" altLang="en-US" sz="4000" dirty="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154194"/>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社会主义国家的发展与变化</a:t>
            </a:r>
            <a:endParaRPr lang="zh-CN" altLang="en-US"/>
          </a:p>
        </p:txBody>
      </p:sp>
      <p:sp>
        <p:nvSpPr>
          <p:cNvPr id="4" name="矩形 3"/>
          <p:cNvSpPr>
            <a:spLocks noChangeAspect="1"/>
          </p:cNvSpPr>
          <p:nvPr/>
        </p:nvSpPr>
        <p:spPr>
          <a:xfrm>
            <a:off x="361950" y="729098"/>
            <a:ext cx="10807700" cy="53717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在</a:t>
            </a:r>
            <a:r>
              <a:rPr lang="en-US" altLang="zh-CN" dirty="0">
                <a:solidFill>
                  <a:srgbClr val="000000"/>
                </a:solidFill>
                <a:ea typeface="宋体" panose="02010600030101010101" pitchFamily="2" charset="-122"/>
                <a:cs typeface="Times New Roman" panose="02020603050405020304" pitchFamily="18" charset="0"/>
              </a:rPr>
              <a:t>1953</a:t>
            </a:r>
            <a:r>
              <a:rPr lang="zh-CN" altLang="zh-CN" dirty="0">
                <a:solidFill>
                  <a:srgbClr val="000000"/>
                </a:solidFill>
                <a:ea typeface="楷体" panose="02010609060101010101" pitchFamily="49" charset="-122"/>
                <a:cs typeface="Times New Roman" panose="02020603050405020304" pitchFamily="18" charset="0"/>
              </a:rPr>
              <a:t>年的九月中央全会上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赫鲁晓夫就提倡种植玉米。</a:t>
            </a:r>
            <a:r>
              <a:rPr lang="en-US" altLang="zh-CN" dirty="0">
                <a:solidFill>
                  <a:srgbClr val="000000"/>
                </a:solidFill>
                <a:ea typeface="宋体" panose="02010600030101010101" pitchFamily="2" charset="-122"/>
                <a:cs typeface="Times New Roman" panose="02020603050405020304" pitchFamily="18" charset="0"/>
              </a:rPr>
              <a:t>1955</a:t>
            </a:r>
            <a:r>
              <a:rPr lang="zh-CN" altLang="zh-CN" dirty="0">
                <a:solidFill>
                  <a:srgbClr val="000000"/>
                </a:solidFill>
                <a:ea typeface="楷体" panose="02010609060101010101" pitchFamily="49" charset="-122"/>
                <a:cs typeface="Times New Roman" panose="02020603050405020304" pitchFamily="18" charset="0"/>
              </a:rPr>
              <a:t>年他在中央全会的决议中指出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玉米是最高产的作物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应该在我国所有地区广泛推广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。要求到</a:t>
            </a:r>
            <a:r>
              <a:rPr lang="en-US" altLang="zh-CN" dirty="0">
                <a:solidFill>
                  <a:srgbClr val="000000"/>
                </a:solidFill>
                <a:ea typeface="宋体" panose="02010600030101010101" pitchFamily="2" charset="-122"/>
                <a:cs typeface="Times New Roman" panose="02020603050405020304" pitchFamily="18" charset="0"/>
              </a:rPr>
              <a:t>1960</a:t>
            </a:r>
            <a:r>
              <a:rPr lang="zh-CN" altLang="zh-CN" dirty="0">
                <a:solidFill>
                  <a:srgbClr val="000000"/>
                </a:solidFill>
                <a:ea typeface="楷体" panose="02010609060101010101" pitchFamily="49" charset="-122"/>
                <a:cs typeface="Times New Roman" panose="02020603050405020304" pitchFamily="18" charset="0"/>
              </a:rPr>
              <a:t>年播种面积至少扩大到</a:t>
            </a:r>
            <a:r>
              <a:rPr lang="en-US" altLang="zh-CN" dirty="0">
                <a:solidFill>
                  <a:srgbClr val="000000"/>
                </a:solidFill>
                <a:ea typeface="宋体" panose="02010600030101010101" pitchFamily="2" charset="-122"/>
                <a:cs typeface="Times New Roman" panose="02020603050405020304" pitchFamily="18" charset="0"/>
              </a:rPr>
              <a:t>2</a:t>
            </a:r>
            <a:r>
              <a:rPr lang="en-US" altLang="zh-CN" dirty="0">
                <a:solidFill>
                  <a:srgbClr val="000000"/>
                </a:solidFill>
                <a:ea typeface="楷体" panose="02010609060101010101" pitchFamily="49"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800</a:t>
            </a:r>
            <a:r>
              <a:rPr lang="zh-CN" altLang="zh-CN" dirty="0">
                <a:solidFill>
                  <a:srgbClr val="000000"/>
                </a:solidFill>
                <a:ea typeface="楷体" panose="02010609060101010101" pitchFamily="49" charset="-122"/>
                <a:cs typeface="Times New Roman" panose="02020603050405020304" pitchFamily="18" charset="0"/>
              </a:rPr>
              <a:t>万公顷</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有些地区的玉米完全被冻死或者干死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没有任何收成。</a:t>
            </a:r>
            <a:r>
              <a:rPr lang="en-US" altLang="zh-CN" dirty="0">
                <a:solidFill>
                  <a:srgbClr val="000000"/>
                </a:solidFill>
                <a:ea typeface="宋体" panose="02010600030101010101" pitchFamily="2" charset="-122"/>
                <a:cs typeface="Times New Roman" panose="02020603050405020304" pitchFamily="18" charset="0"/>
              </a:rPr>
              <a:t>1956</a:t>
            </a:r>
            <a:r>
              <a:rPr lang="zh-CN" altLang="zh-CN" dirty="0">
                <a:solidFill>
                  <a:srgbClr val="000000"/>
                </a:solidFill>
                <a:ea typeface="楷体" panose="02010609060101010101" pitchFamily="49" charset="-122"/>
                <a:cs typeface="Times New Roman" panose="02020603050405020304" pitchFamily="18" charset="0"/>
              </a:rPr>
              <a:t>年农业丰收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这一特殊情况使赫鲁晓夫头脑发热</a:t>
            </a:r>
            <a:r>
              <a:rPr lang="en-US" altLang="zh-CN" dirty="0">
                <a:solidFill>
                  <a:srgbClr val="000000"/>
                </a:solidFill>
                <a:ea typeface="宋体" panose="02010600030101010101" pitchFamily="2" charset="-122"/>
                <a:cs typeface="Times New Roman" panose="02020603050405020304" pitchFamily="18" charset="0"/>
              </a:rPr>
              <a:t>,1957</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他未经中央同意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在列宁格勒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今圣彼得堡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一次集会上宣布三四年内在肉类、奶类和黄油产量方面赶上和超过美国的惊人目标。这一目标遭到苏联党内一些人和经济学家的反对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也受到</a:t>
            </a:r>
            <a:r>
              <a:rPr lang="zh-CN" altLang="zh-CN" dirty="0" smtClean="0">
                <a:solidFill>
                  <a:srgbClr val="000000"/>
                </a:solidFill>
                <a:ea typeface="楷体" panose="02010609060101010101" pitchFamily="49" charset="-122"/>
                <a:cs typeface="Times New Roman" panose="02020603050405020304" pitchFamily="18" charset="0"/>
              </a:rPr>
              <a:t>美国哥伦比亚广播公司</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23313"/>
            <a:ext cx="10807700" cy="329320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记者的嘲笑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他却还是一意孤行。</a:t>
            </a:r>
            <a:r>
              <a:rPr lang="en-US" altLang="zh-CN" dirty="0">
                <a:solidFill>
                  <a:srgbClr val="000000"/>
                </a:solidFill>
                <a:ea typeface="宋体" panose="02010600030101010101" pitchFamily="2" charset="-122"/>
                <a:cs typeface="Times New Roman" panose="02020603050405020304" pitchFamily="18" charset="0"/>
              </a:rPr>
              <a:t>1957—1964</a:t>
            </a:r>
            <a:r>
              <a:rPr lang="zh-CN" altLang="zh-CN" dirty="0">
                <a:solidFill>
                  <a:srgbClr val="000000"/>
                </a:solidFill>
                <a:ea typeface="楷体" panose="02010609060101010101" pitchFamily="49" charset="-122"/>
                <a:cs typeface="Times New Roman" panose="02020603050405020304" pitchFamily="18" charset="0"/>
              </a:rPr>
              <a:t>年苏联人均肉类产量只从</a:t>
            </a:r>
            <a:r>
              <a:rPr lang="en-US" altLang="zh-CN" dirty="0">
                <a:solidFill>
                  <a:srgbClr val="000000"/>
                </a:solidFill>
                <a:ea typeface="宋体" panose="02010600030101010101" pitchFamily="2" charset="-122"/>
                <a:cs typeface="Times New Roman" panose="02020603050405020304" pitchFamily="18" charset="0"/>
              </a:rPr>
              <a:t>37</a:t>
            </a:r>
            <a:r>
              <a:rPr lang="zh-CN" altLang="zh-CN" dirty="0">
                <a:solidFill>
                  <a:srgbClr val="000000"/>
                </a:solidFill>
                <a:ea typeface="楷体" panose="02010609060101010101" pitchFamily="49" charset="-122"/>
                <a:cs typeface="Times New Roman" panose="02020603050405020304" pitchFamily="18" charset="0"/>
              </a:rPr>
              <a:t>千克增至</a:t>
            </a:r>
            <a:r>
              <a:rPr lang="en-US" altLang="zh-CN" dirty="0">
                <a:solidFill>
                  <a:srgbClr val="000000"/>
                </a:solidFill>
                <a:ea typeface="宋体" panose="02010600030101010101" pitchFamily="2" charset="-122"/>
                <a:cs typeface="Times New Roman" panose="02020603050405020304" pitchFamily="18" charset="0"/>
              </a:rPr>
              <a:t>40</a:t>
            </a:r>
            <a:r>
              <a:rPr lang="zh-CN" altLang="zh-CN" dirty="0">
                <a:solidFill>
                  <a:srgbClr val="000000"/>
                </a:solidFill>
                <a:ea typeface="楷体" panose="02010609060101010101" pitchFamily="49" charset="-122"/>
                <a:cs typeface="Times New Roman" panose="02020603050405020304" pitchFamily="18" charset="0"/>
              </a:rPr>
              <a:t>千克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而美国人均肉类产量却达到</a:t>
            </a:r>
            <a:r>
              <a:rPr lang="en-US" altLang="zh-CN" dirty="0">
                <a:solidFill>
                  <a:srgbClr val="000000"/>
                </a:solidFill>
                <a:ea typeface="宋体" panose="02010600030101010101" pitchFamily="2" charset="-122"/>
                <a:cs typeface="Times New Roman" panose="02020603050405020304" pitchFamily="18" charset="0"/>
              </a:rPr>
              <a:t>100</a:t>
            </a:r>
            <a:r>
              <a:rPr lang="zh-CN" altLang="zh-CN" dirty="0">
                <a:solidFill>
                  <a:srgbClr val="000000"/>
                </a:solidFill>
                <a:ea typeface="楷体" panose="02010609060101010101" pitchFamily="49" charset="-122"/>
                <a:cs typeface="Times New Roman" panose="02020603050405020304" pitchFamily="18" charset="0"/>
              </a:rPr>
              <a:t>千克以上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三四年内在肉类生产上赶超美国的目标成了人们的笑料</a:t>
            </a:r>
            <a:r>
              <a:rPr lang="zh-CN" altLang="zh-CN" dirty="0" smtClean="0">
                <a:solidFill>
                  <a:srgbClr val="000000"/>
                </a:solidFill>
                <a:ea typeface="楷体" panose="02010609060101010101" pitchFamily="49" charset="-122"/>
                <a:cs typeface="Times New Roman" panose="02020603050405020304" pitchFamily="18" charset="0"/>
              </a:rPr>
              <a:t>。</a:t>
            </a:r>
            <a:endParaRPr lang="en-US" altLang="zh-CN" dirty="0" smtClean="0">
              <a:solidFill>
                <a:srgbClr val="000000"/>
              </a:solidFill>
              <a:ea typeface="楷体" panose="02010609060101010101" pitchFamily="49" charset="-122"/>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摘编自唐士润《评赫鲁晓夫的农业改革》</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63724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87759"/>
            <a:ext cx="10807700" cy="506600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概括赫鲁晓夫改革的主要特征。结合苏联改革的实际情况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分析农业发展需注意的问题。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主要特征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企图以高产作物为突破口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以提高产量为主要目标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制定目标主观臆断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急于求成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忽视客观实际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违背经济规律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个人作风专断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一意孤行。需注意的问题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立足国情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从实际出发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科技兴农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群策群力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提高农民生产积极性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切实提高农民的生活水平。</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37793195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25321"/>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从材料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赫鲁晓夫就提倡种植玉米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这一特殊情况使赫鲁晓夫头脑发热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三、四年内在肉类生产上赶超美国的目标成了人们的笑料</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a:solidFill>
                  <a:srgbClr val="000000"/>
                </a:solidFill>
                <a:ea typeface="宋体" panose="02010600030101010101" pitchFamily="2" charset="-122"/>
                <a:cs typeface="Times New Roman" panose="02020603050405020304" pitchFamily="18" charset="0"/>
              </a:rPr>
              <a:t>中</a:t>
            </a:r>
            <a:r>
              <a:rPr lang="zh-CN" altLang="zh-CN" dirty="0" smtClean="0">
                <a:solidFill>
                  <a:srgbClr val="000000"/>
                </a:solidFill>
                <a:ea typeface="宋体" panose="02010600030101010101" pitchFamily="2" charset="-122"/>
                <a:cs typeface="Times New Roman" panose="02020603050405020304" pitchFamily="18" charset="0"/>
              </a:rPr>
              <a:t>分析</a:t>
            </a:r>
            <a:r>
              <a:rPr lang="zh-CN" altLang="zh-CN" dirty="0">
                <a:solidFill>
                  <a:srgbClr val="000000"/>
                </a:solidFill>
                <a:ea typeface="宋体" panose="02010600030101010101" pitchFamily="2" charset="-122"/>
                <a:cs typeface="Times New Roman" panose="02020603050405020304" pitchFamily="18" charset="0"/>
              </a:rPr>
              <a:t>赫鲁晓夫改革的特征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考查学生史料实证的素养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分析农业发展中需注意的问题则是考查学生历史解释的素养。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922597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287759"/>
            <a:ext cx="10833100" cy="5144870"/>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到这个时期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苏共二十大所激发的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而在随后的岁月中被保守主义的灭火队竭力加以扑灭的那股新的热情也逐渐泯灭。</a:t>
            </a:r>
            <a:r>
              <a:rPr lang="en-US" altLang="zh-CN" dirty="0">
                <a:solidFill>
                  <a:srgbClr val="000000"/>
                </a:solidFill>
                <a:ea typeface="宋体" panose="02010600030101010101" pitchFamily="2" charset="-122"/>
                <a:cs typeface="Times New Roman" panose="02020603050405020304" pitchFamily="18" charset="0"/>
              </a:rPr>
              <a:t>1964</a:t>
            </a:r>
            <a:r>
              <a:rPr lang="zh-CN" altLang="zh-CN" dirty="0">
                <a:solidFill>
                  <a:srgbClr val="000000"/>
                </a:solidFill>
                <a:ea typeface="楷体" panose="02010609060101010101" pitchFamily="49" charset="-122"/>
                <a:cs typeface="Times New Roman" panose="02020603050405020304" pitchFamily="18" charset="0"/>
              </a:rPr>
              <a:t>年上台的领导人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勃列日涅夫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甚至不想去使国内政策恢复活力。经济方面的改革也是短命的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很快被俄国历史上最盛行的无所不在的行政命令、官僚主义的管理作风和管理方法所代替。</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gn="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阿尔巴托夫著</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徐葵等译《苏联政治内幕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知情者的见证》</a:t>
            </a:r>
            <a:endParaRPr lang="zh-CN" altLang="zh-CN" dirty="0">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35848199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04787"/>
            <a:ext cx="10807700" cy="35594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概括阿尔巴托夫对勃列日涅夫的基本态度。根据材料并结合所学知识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归纳赫鲁晓夫与勃列日涅夫的改革的局限性。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态度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否定态度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认为勃列日涅夫在走回头路。局限性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都未能冲破苏联模式的束缚。</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7004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452431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领导人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勃列日涅夫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甚至不想去使国内政策恢复活力。经济方面的改革也是短命的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很快被俄国历史上最盛行的无所不在的行政命令、官僚主义的管理作风和管理方法所代替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概括阿尔巴托夫对勃列日涅夫的基本态度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考查学生史料实证的素养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归纳赫鲁晓夫与勃列日涅夫的改革的局限性考查学生历史解释的素养。</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37257615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4253"/>
            <a:ext cx="10807700" cy="64434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【材料三】</a:t>
            </a:r>
            <a:r>
              <a:rPr lang="zh-CN" altLang="zh-CN" dirty="0">
                <a:solidFill>
                  <a:srgbClr val="000000"/>
                </a:solidFill>
                <a:latin typeface="NEU-BZ-S92"/>
                <a:ea typeface="Arial" panose="020B0604020202020204" pitchFamily="34" charset="0"/>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NLGXQCRG39X.eps" descr="id:2147503116;FounderCES"/>
          <p:cNvPicPr/>
          <p:nvPr/>
        </p:nvPicPr>
        <p:blipFill>
          <a:blip r:embed="rId2"/>
          <a:stretch>
            <a:fillRect/>
          </a:stretch>
        </p:blipFill>
        <p:spPr>
          <a:xfrm>
            <a:off x="2376661" y="874333"/>
            <a:ext cx="6624736" cy="3036096"/>
          </a:xfrm>
          <a:prstGeom prst="rect">
            <a:avLst/>
          </a:prstGeom>
        </p:spPr>
      </p:pic>
      <p:sp>
        <p:nvSpPr>
          <p:cNvPr id="2" name="矩形 1"/>
          <p:cNvSpPr>
            <a:spLocks noChangeAspect="1"/>
          </p:cNvSpPr>
          <p:nvPr/>
        </p:nvSpPr>
        <p:spPr>
          <a:xfrm>
            <a:off x="361950" y="4042685"/>
            <a:ext cx="10807700" cy="1865126"/>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1950—1990</a:t>
            </a:r>
            <a:r>
              <a:rPr lang="zh-CN" altLang="zh-CN" dirty="0">
                <a:solidFill>
                  <a:srgbClr val="000000"/>
                </a:solidFill>
                <a:ea typeface="楷体" panose="02010609060101010101" pitchFamily="49" charset="-122"/>
                <a:cs typeface="Times New Roman" panose="02020603050405020304" pitchFamily="18" charset="0"/>
              </a:rPr>
              <a:t>年中苏粮食产量走势图</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据保</a:t>
            </a:r>
            <a:r>
              <a:rPr lang="zh-CN" altLang="zh-CN" dirty="0">
                <a:solidFill>
                  <a:srgbClr val="000000"/>
                </a:solidFill>
                <a:ea typeface="楷体" panose="02010609060101010101" pitchFamily="49" charset="-122"/>
                <a:cs typeface="Times New Roman" panose="02020603050405020304" pitchFamily="18" charset="0"/>
              </a:rPr>
              <a:t>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肯尼迪著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王保存</a:t>
            </a:r>
            <a:r>
              <a:rPr lang="zh-CN" altLang="zh-CN" dirty="0" smtClean="0">
                <a:solidFill>
                  <a:srgbClr val="000000"/>
                </a:solidFill>
                <a:ea typeface="楷体" panose="02010609060101010101" pitchFamily="49" charset="-122"/>
                <a:cs typeface="Times New Roman" panose="02020603050405020304" pitchFamily="18" charset="0"/>
              </a:rPr>
              <a:t>译《</a:t>
            </a:r>
            <a:r>
              <a:rPr lang="zh-CN" altLang="zh-CN" dirty="0">
                <a:solidFill>
                  <a:srgbClr val="000000"/>
                </a:solidFill>
                <a:ea typeface="楷体" panose="02010609060101010101" pitchFamily="49" charset="-122"/>
                <a:cs typeface="Times New Roman" panose="02020603050405020304" pitchFamily="18" charset="0"/>
              </a:rPr>
              <a:t>大国的兴衰</a:t>
            </a:r>
            <a:r>
              <a:rPr lang="en-US" altLang="zh-CN" dirty="0" smtClean="0">
                <a:solidFill>
                  <a:srgbClr val="000000"/>
                </a:solidFill>
                <a:ea typeface="宋体" panose="02010600030101010101" pitchFamily="2" charset="-122"/>
                <a:cs typeface="Times New Roman" panose="02020603050405020304" pitchFamily="18" charset="0"/>
              </a:rPr>
              <a:t>:</a:t>
            </a:r>
          </a:p>
          <a:p>
            <a:pPr indent="266700" algn="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1500—2000</a:t>
            </a:r>
            <a:r>
              <a:rPr lang="zh-CN" altLang="zh-CN" dirty="0">
                <a:solidFill>
                  <a:srgbClr val="000000"/>
                </a:solidFill>
                <a:ea typeface="楷体" panose="02010609060101010101" pitchFamily="49" charset="-122"/>
                <a:cs typeface="Times New Roman" panose="02020603050405020304" pitchFamily="18" charset="0"/>
              </a:rPr>
              <a:t>年</a:t>
            </a:r>
            <a:r>
              <a:rPr lang="zh-CN" altLang="zh-CN" dirty="0" smtClean="0">
                <a:solidFill>
                  <a:srgbClr val="000000"/>
                </a:solidFill>
                <a:ea typeface="楷体" panose="02010609060101010101" pitchFamily="49" charset="-122"/>
                <a:cs typeface="Times New Roman" panose="02020603050405020304" pitchFamily="18" charset="0"/>
              </a:rPr>
              <a:t>的经济变迁与军事冲突》整理</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471035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21265"/>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根据材料三并结合所学知识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指出</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时间段中苏两国粮食产量的变化趋势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并分析产生不同变化趋势的原因。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趋势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中国</a:t>
            </a:r>
            <a:r>
              <a:rPr lang="en-US" altLang="zh-CN" dirty="0">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粮食</a:t>
            </a:r>
            <a:r>
              <a:rPr lang="zh-CN" altLang="zh-CN" smtClean="0">
                <a:solidFill>
                  <a:srgbClr val="000000"/>
                </a:solidFill>
                <a:ea typeface="楷体" panose="02010609060101010101" pitchFamily="49" charset="-122"/>
                <a:cs typeface="Times New Roman" panose="02020603050405020304" pitchFamily="18" charset="0"/>
              </a:rPr>
              <a:t>产量增加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苏联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粮食</a:t>
            </a:r>
            <a:r>
              <a:rPr lang="zh-CN" altLang="zh-CN" dirty="0" smtClean="0">
                <a:solidFill>
                  <a:srgbClr val="000000"/>
                </a:solidFill>
                <a:ea typeface="楷体" panose="02010609060101010101" pitchFamily="49" charset="-122"/>
                <a:cs typeface="Times New Roman" panose="02020603050405020304" pitchFamily="18" charset="0"/>
              </a:rPr>
              <a:t>产量</a:t>
            </a:r>
            <a:r>
              <a:rPr lang="zh-CN" altLang="en-US" dirty="0" smtClean="0">
                <a:solidFill>
                  <a:srgbClr val="000000"/>
                </a:solidFill>
                <a:ea typeface="楷体" panose="02010609060101010101" pitchFamily="49" charset="-122"/>
                <a:cs typeface="Times New Roman" panose="02020603050405020304" pitchFamily="18" charset="0"/>
              </a:rPr>
              <a:t>整体</a:t>
            </a:r>
            <a:r>
              <a:rPr lang="zh-CN" altLang="zh-CN" dirty="0" smtClean="0">
                <a:solidFill>
                  <a:srgbClr val="000000"/>
                </a:solidFill>
                <a:ea typeface="楷体" panose="02010609060101010101" pitchFamily="49" charset="-122"/>
                <a:cs typeface="Times New Roman" panose="02020603050405020304" pitchFamily="18" charset="0"/>
              </a:rPr>
              <a:t>下降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与中国差距拉大。原因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中国实行家庭联产承包责任制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大大提高了农民的劳动积极性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杂交水稻的培育与推广。苏联高度集中的计划经济体制根深蒂固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挫伤了农民的劳动积极性。</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432673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33779"/>
            <a:ext cx="10807700" cy="6592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社会主义国家发展与变化的启示</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坚持从本国国情出发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走适合本国国情的社会主义道路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坚持独立自主的外交政策。</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大力发展生产力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提高人民的生活水平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显示社会主义制度的优越性。</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建立和健全社会主义民主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坚持全面依法治国。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加强执政党建设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维护党的领导地位等。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改革中坚持社会主义方向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坚持马克思主义的指导地位。</a:t>
            </a:r>
            <a:r>
              <a:rPr lang="en-US" altLang="zh-CN">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在面对困难时要毫不妥协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要根据本国的实际情况调整方式、方法。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p:cNvSpPr>
            <a:spLocks noChangeAspect="1"/>
          </p:cNvSpPr>
          <p:nvPr/>
        </p:nvSpPr>
        <p:spPr>
          <a:xfrm>
            <a:off x="361950" y="2130225"/>
            <a:ext cx="10807700" cy="65556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263372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122825651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8850"/>
            <a:ext cx="10807700" cy="6592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1955</a:t>
            </a:r>
            <a:r>
              <a:rPr lang="zh-CN" altLang="zh-CN" dirty="0">
                <a:solidFill>
                  <a:srgbClr val="000000"/>
                </a:solidFill>
                <a:ea typeface="宋体" panose="02010600030101010101" pitchFamily="2" charset="-122"/>
                <a:cs typeface="Times New Roman" panose="02020603050405020304" pitchFamily="18" charset="0"/>
              </a:rPr>
              <a:t>年以前的苏联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国家下达的生产计划指标多达</a:t>
            </a:r>
            <a:r>
              <a:rPr lang="en-US" altLang="zh-CN" dirty="0">
                <a:solidFill>
                  <a:srgbClr val="000000"/>
                </a:solidFill>
                <a:ea typeface="宋体" panose="02010600030101010101" pitchFamily="2" charset="-122"/>
                <a:cs typeface="Times New Roman" panose="02020603050405020304" pitchFamily="18" charset="0"/>
              </a:rPr>
              <a:t>280</a:t>
            </a:r>
            <a:r>
              <a:rPr lang="zh-CN" altLang="zh-CN" dirty="0">
                <a:solidFill>
                  <a:srgbClr val="000000"/>
                </a:solidFill>
                <a:ea typeface="宋体" panose="02010600030101010101" pitchFamily="2"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详细规定各种农作物的播种面积、播种时间、技术措施、收割期限、产量等</a:t>
            </a:r>
            <a:r>
              <a:rPr lang="en-US" altLang="zh-CN" dirty="0">
                <a:solidFill>
                  <a:srgbClr val="000000"/>
                </a:solidFill>
                <a:ea typeface="宋体" panose="02010600030101010101" pitchFamily="2" charset="-122"/>
                <a:cs typeface="Times New Roman" panose="02020603050405020304" pitchFamily="18" charset="0"/>
              </a:rPr>
              <a:t>;1955</a:t>
            </a:r>
            <a:r>
              <a:rPr lang="zh-CN" altLang="zh-CN" dirty="0">
                <a:solidFill>
                  <a:srgbClr val="000000"/>
                </a:solidFill>
                <a:ea typeface="宋体" panose="02010600030101010101" pitchFamily="2" charset="-122"/>
                <a:cs typeface="Times New Roman" panose="02020603050405020304" pitchFamily="18" charset="0"/>
              </a:rPr>
              <a:t>年起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国家放宽对农牧业的生产管理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只下达国家收购各类农畜产品的数量指标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农庄有权自行安排生产。这一变化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使新经济政策得到了</a:t>
            </a:r>
            <a:r>
              <a:rPr lang="zh-CN" altLang="zh-CN" dirty="0" smtClean="0">
                <a:solidFill>
                  <a:srgbClr val="000000"/>
                </a:solidFill>
                <a:ea typeface="宋体" panose="02010600030101010101" pitchFamily="2" charset="-122"/>
                <a:cs typeface="Times New Roman" panose="02020603050405020304" pitchFamily="18" charset="0"/>
              </a:rPr>
              <a:t>完善</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配合了工业化战略的实施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是对苏联模式的</a:t>
            </a:r>
            <a:r>
              <a:rPr lang="zh-CN" altLang="zh-CN" dirty="0" smtClean="0">
                <a:solidFill>
                  <a:srgbClr val="000000"/>
                </a:solidFill>
                <a:ea typeface="宋体" panose="02010600030101010101" pitchFamily="2" charset="-122"/>
                <a:cs typeface="Times New Roman" panose="02020603050405020304" pitchFamily="18" charset="0"/>
              </a:rPr>
              <a:t>全盘否定</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有利于国民经济结构的</a:t>
            </a:r>
            <a:r>
              <a:rPr lang="zh-CN" altLang="zh-CN" dirty="0" smtClean="0">
                <a:solidFill>
                  <a:srgbClr val="000000"/>
                </a:solidFill>
                <a:ea typeface="宋体" panose="02010600030101010101" pitchFamily="2" charset="-122"/>
                <a:cs typeface="Times New Roman" panose="02020603050405020304" pitchFamily="18" charset="0"/>
              </a:rPr>
              <a:t>调整</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69439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randombar(horizont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29904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题干材料中国家放宽对农牧业的生产管理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这是对苏联模式的局部调整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有利于国民经济结构的调整</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新经济政策在斯大林执政后逐渐废止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题干材料反映的是农业领域的政策调整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赫鲁晓夫并未全盘否定苏联模式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53893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657935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655911"/>
            <a:ext cx="10807700" cy="1963614"/>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了解第二次世界大战后社会主义国家的变化</a:t>
            </a:r>
            <a:endParaRPr lang="zh-CN" altLang="zh-CN" dirty="0">
              <a:solidFill>
                <a:srgbClr val="000000"/>
              </a:solidFill>
              <a:latin typeface="NEU-BZ-S92"/>
              <a:ea typeface="方正书宋_GBK"/>
              <a:cs typeface="Times New Roman" panose="02020603050405020304" pitchFamily="18" charset="0"/>
            </a:endParaRPr>
          </a:p>
          <a:p>
            <a:pPr>
              <a:lnSpc>
                <a:spcPct val="130000"/>
              </a:lnSpc>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认识第二次世界大战后社会主义国家发展中的成就与问题</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4" name="NLGXQCRG35X.eps"/>
          <p:cNvPicPr/>
          <p:nvPr/>
        </p:nvPicPr>
        <p:blipFill>
          <a:blip r:embed="rId2"/>
          <a:stretch>
            <a:fillRect/>
          </a:stretch>
        </p:blipFill>
        <p:spPr>
          <a:xfrm>
            <a:off x="2520677" y="700142"/>
            <a:ext cx="6192688" cy="5265015"/>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49611081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4298100"/>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一、苏联的发展、改革与解体</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苏联的发展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苏联取得了恢复和发展国民经济的巨大成就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相继爆炸了原子弹和氢弹</a:t>
            </a:r>
            <a:r>
              <a:rPr lang="en-US" altLang="zh-CN" dirty="0">
                <a:solidFill>
                  <a:srgbClr val="000000"/>
                </a:solidFill>
                <a:ea typeface="宋体" panose="02010600030101010101" pitchFamily="2" charset="-122"/>
                <a:cs typeface="Times New Roman" panose="02020603050405020304" pitchFamily="18" charset="0"/>
              </a:rPr>
              <a:t>,1957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苏联成功发射了世界上第一颗</a:t>
            </a:r>
            <a:r>
              <a:rPr lang="zh-CN" altLang="zh-CN" dirty="0">
                <a:uFill>
                  <a:solidFill>
                    <a:srgbClr val="000000"/>
                  </a:solidFill>
                </a:uFill>
                <a:ea typeface="楷体" panose="02010609060101010101" pitchFamily="49" charset="-122"/>
                <a:cs typeface="Times New Roman" panose="02020603050405020304" pitchFamily="18" charset="0"/>
              </a:rPr>
              <a:t>人造地球卫星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人民的教育和生活水平也有很大提高。但是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苏联优先发展</a:t>
            </a:r>
            <a:r>
              <a:rPr lang="zh-CN" altLang="zh-CN" dirty="0">
                <a:uFill>
                  <a:solidFill>
                    <a:srgbClr val="000000"/>
                  </a:solidFill>
                </a:uFill>
                <a:ea typeface="楷体" panose="02010609060101010101" pitchFamily="49" charset="-122"/>
                <a:cs typeface="Times New Roman" panose="02020603050405020304" pitchFamily="18" charset="0"/>
              </a:rPr>
              <a:t>重工业</a:t>
            </a:r>
            <a:r>
              <a:rPr lang="zh-CN" altLang="zh-CN" dirty="0">
                <a:solidFill>
                  <a:srgbClr val="000000"/>
                </a:solidFill>
                <a:ea typeface="宋体" panose="02010600030101010101" pitchFamily="2" charset="-122"/>
                <a:cs typeface="Times New Roman" panose="02020603050405020304" pitchFamily="18" charset="0"/>
              </a:rPr>
              <a:t>的政策没有变化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农业、轻工业落后的局面没有改观。</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2091813" y="2971963"/>
            <a:ext cx="243525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087267" y="3436061"/>
            <a:ext cx="2432502"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4671085" y="3569543"/>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4666314" y="4033641"/>
            <a:ext cx="119694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9767"/>
            <a:ext cx="10807700" cy="178664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苏联的改革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赫鲁晓夫改革。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内容。</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ELGXQRX17j.eps" descr="id:2147502859;FounderCES"/>
          <p:cNvPicPr/>
          <p:nvPr/>
        </p:nvPicPr>
        <p:blipFill>
          <a:blip r:embed="rId2"/>
          <a:stretch>
            <a:fillRect/>
          </a:stretch>
        </p:blipFill>
        <p:spPr>
          <a:xfrm>
            <a:off x="720477" y="2191771"/>
            <a:ext cx="9721080" cy="3099911"/>
          </a:xfrm>
          <a:prstGeom prst="rect">
            <a:avLst/>
          </a:prstGeom>
        </p:spPr>
      </p:pic>
      <p:sp>
        <p:nvSpPr>
          <p:cNvPr id="5" name="矩形 4"/>
          <p:cNvSpPr/>
          <p:nvPr/>
        </p:nvSpPr>
        <p:spPr>
          <a:xfrm>
            <a:off x="8393059" y="2362434"/>
            <a:ext cx="154444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9156171" y="3176038"/>
            <a:ext cx="112246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3024733" y="3946610"/>
            <a:ext cx="2304256"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6437574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2204450"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评价</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ELGXQRX18j.eps" descr="id:2147502866;FounderCES"/>
          <p:cNvPicPr/>
          <p:nvPr/>
        </p:nvPicPr>
        <p:blipFill>
          <a:blip r:embed="rId2"/>
          <a:stretch>
            <a:fillRect/>
          </a:stretch>
        </p:blipFill>
        <p:spPr>
          <a:xfrm>
            <a:off x="576461" y="1115038"/>
            <a:ext cx="10009112" cy="4156365"/>
          </a:xfrm>
          <a:prstGeom prst="rect">
            <a:avLst/>
          </a:prstGeom>
        </p:spPr>
      </p:pic>
      <p:sp>
        <p:nvSpPr>
          <p:cNvPr id="4" name="矩形 3"/>
          <p:cNvSpPr/>
          <p:nvPr/>
        </p:nvSpPr>
        <p:spPr>
          <a:xfrm>
            <a:off x="5073231" y="1270981"/>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4360925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705</TotalTime>
  <Words>1259</Words>
  <Application>Microsoft Office PowerPoint</Application>
  <PresentationFormat>自定义</PresentationFormat>
  <Paragraphs>86</Paragraphs>
  <Slides>32</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5" baseType="lpstr">
      <vt:lpstr>CTZhongYuanSJ</vt:lpstr>
      <vt:lpstr>NEU-BZ-S92</vt:lpstr>
      <vt:lpstr>方正书宋_GBK</vt:lpstr>
      <vt:lpstr>黑体</vt:lpstr>
      <vt:lpstr>楷体</vt:lpstr>
      <vt:lpstr>隶书</vt:lpstr>
      <vt:lpstr>宋体</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94</cp:revision>
  <dcterms:created xsi:type="dcterms:W3CDTF">2020-07-20T09:37:23Z</dcterms:created>
  <dcterms:modified xsi:type="dcterms:W3CDTF">2026-03-13T03:04:48Z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