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38"/>
  </p:notesMasterIdLst>
  <p:sldIdLst>
    <p:sldId id="787" r:id="rId2"/>
    <p:sldId id="737" r:id="rId3"/>
    <p:sldId id="780" r:id="rId4"/>
    <p:sldId id="736" r:id="rId5"/>
    <p:sldId id="750" r:id="rId6"/>
    <p:sldId id="781" r:id="rId7"/>
    <p:sldId id="738" r:id="rId8"/>
    <p:sldId id="753" r:id="rId9"/>
    <p:sldId id="754" r:id="rId10"/>
    <p:sldId id="784" r:id="rId11"/>
    <p:sldId id="756" r:id="rId12"/>
    <p:sldId id="757" r:id="rId13"/>
    <p:sldId id="758" r:id="rId14"/>
    <p:sldId id="759" r:id="rId15"/>
    <p:sldId id="760" r:id="rId16"/>
    <p:sldId id="762" r:id="rId17"/>
    <p:sldId id="763" r:id="rId18"/>
    <p:sldId id="764" r:id="rId19"/>
    <p:sldId id="765" r:id="rId20"/>
    <p:sldId id="766" r:id="rId21"/>
    <p:sldId id="782" r:id="rId22"/>
    <p:sldId id="740" r:id="rId23"/>
    <p:sldId id="767" r:id="rId24"/>
    <p:sldId id="768" r:id="rId25"/>
    <p:sldId id="785" r:id="rId26"/>
    <p:sldId id="786" r:id="rId27"/>
    <p:sldId id="770" r:id="rId28"/>
    <p:sldId id="771" r:id="rId29"/>
    <p:sldId id="751" r:id="rId30"/>
    <p:sldId id="772" r:id="rId31"/>
    <p:sldId id="773" r:id="rId32"/>
    <p:sldId id="774" r:id="rId33"/>
    <p:sldId id="775" r:id="rId34"/>
    <p:sldId id="776" r:id="rId35"/>
    <p:sldId id="778" r:id="rId36"/>
    <p:sldId id="783" r:id="rId37"/>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6032455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210559209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108646996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256819782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870686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13934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947451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02708988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66538" y="3888159"/>
            <a:ext cx="10998524"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19</a:t>
            </a:r>
            <a:r>
              <a:rPr lang="zh-CN" altLang="zh-CN" sz="6000" dirty="0">
                <a:solidFill>
                  <a:srgbClr val="000000"/>
                </a:solidFill>
                <a:ea typeface="宋体" panose="02010600030101010101" pitchFamily="2" charset="-122"/>
                <a:cs typeface="Times New Roman" panose="02020603050405020304" pitchFamily="18" charset="0"/>
              </a:rPr>
              <a:t>课　资本主义国家的新变化</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706831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439887"/>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分析在战后国际经济组织中占据主导地位的是哪个国家。国际经济组织的建立反映了战后国际经济发展的趋势是什么</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美国。趋势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向体系化、制度化方向发展。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989006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6543"/>
            <a:ext cx="4725974" cy="683264"/>
          </a:xfrm>
          <a:prstGeom prst="rect">
            <a:avLst/>
          </a:prstGeom>
        </p:spPr>
        <p:txBody>
          <a:bodyPr wrap="none">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二、科学技术的新</a:t>
            </a:r>
            <a:r>
              <a:rPr lang="zh-CN" altLang="zh-CN" dirty="0" smtClean="0">
                <a:solidFill>
                  <a:srgbClr val="000000"/>
                </a:solidFill>
                <a:latin typeface="Arial" panose="020B0604020202020204" pitchFamily="34" charset="0"/>
                <a:cs typeface="Times New Roman" panose="02020603050405020304" pitchFamily="18" charset="0"/>
              </a:rPr>
              <a:t>发展</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NLGXQCRG32Xj.eps" descr="id:2147502821;FounderCES"/>
          <p:cNvPicPr/>
          <p:nvPr/>
        </p:nvPicPr>
        <p:blipFill>
          <a:blip r:embed="rId2"/>
          <a:stretch>
            <a:fillRect/>
          </a:stretch>
        </p:blipFill>
        <p:spPr>
          <a:xfrm>
            <a:off x="2376661" y="647799"/>
            <a:ext cx="7272808" cy="5462021"/>
          </a:xfrm>
          <a:prstGeom prst="rect">
            <a:avLst/>
          </a:prstGeom>
        </p:spPr>
      </p:pic>
      <p:sp>
        <p:nvSpPr>
          <p:cNvPr id="11" name="矩形 10"/>
          <p:cNvSpPr/>
          <p:nvPr/>
        </p:nvSpPr>
        <p:spPr>
          <a:xfrm>
            <a:off x="6470541" y="772140"/>
            <a:ext cx="130672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100171" y="2334168"/>
            <a:ext cx="1913168"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6977208" y="3262881"/>
            <a:ext cx="158113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8908370" y="4968279"/>
            <a:ext cx="59708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4032845" y="5316035"/>
            <a:ext cx="59708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5335367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14" presetClass="exit" presetSubtype="10" fill="hold" grpId="0" nodeType="withEffect">
                                  <p:stCondLst>
                                    <p:cond delay="0"/>
                                  </p:stCondLst>
                                  <p:childTnLst>
                                    <p:animEffect transition="out" filter="randombar(horizontal)">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4725974" cy="683264"/>
          </a:xfrm>
          <a:prstGeom prst="rect">
            <a:avLst/>
          </a:prstGeom>
        </p:spPr>
        <p:txBody>
          <a:bodyPr wrap="none">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三、社会结构的新</a:t>
            </a:r>
            <a:r>
              <a:rPr lang="zh-CN" altLang="zh-CN" dirty="0" smtClean="0">
                <a:solidFill>
                  <a:srgbClr val="000000"/>
                </a:solidFill>
                <a:latin typeface="Arial" panose="020B0604020202020204" pitchFamily="34" charset="0"/>
                <a:cs typeface="Times New Roman" panose="02020603050405020304" pitchFamily="18" charset="0"/>
              </a:rPr>
              <a:t>变化</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87132204"/>
              </p:ext>
            </p:extLst>
          </p:nvPr>
        </p:nvGraphicFramePr>
        <p:xfrm>
          <a:off x="363538" y="1829941"/>
          <a:ext cx="10939462" cy="2995613"/>
        </p:xfrm>
        <a:graphic>
          <a:graphicData uri="http://schemas.openxmlformats.org/presentationml/2006/ole">
            <mc:AlternateContent xmlns:mc="http://schemas.openxmlformats.org/markup-compatibility/2006">
              <mc:Choice xmlns:v="urn:schemas-microsoft-com:vml" Requires="v">
                <p:oleObj spid="_x0000_s3085" name="文档" r:id="rId4" imgW="3569330" imgH="982014" progId="Word.Document.12">
                  <p:embed/>
                </p:oleObj>
              </mc:Choice>
              <mc:Fallback>
                <p:oleObj name="文档" r:id="rId4" imgW="3569330" imgH="982014" progId="Word.Document.12">
                  <p:embed/>
                  <p:pic>
                    <p:nvPicPr>
                      <p:cNvPr id="0" name=""/>
                      <p:cNvPicPr/>
                      <p:nvPr/>
                    </p:nvPicPr>
                    <p:blipFill>
                      <a:blip r:embed="rId5"/>
                      <a:stretch>
                        <a:fillRect/>
                      </a:stretch>
                    </p:blipFill>
                    <p:spPr>
                      <a:xfrm>
                        <a:off x="363538" y="1829941"/>
                        <a:ext cx="10939462" cy="2995613"/>
                      </a:xfrm>
                      <a:prstGeom prst="rect">
                        <a:avLst/>
                      </a:prstGeom>
                    </p:spPr>
                  </p:pic>
                </p:oleObj>
              </mc:Fallback>
            </mc:AlternateContent>
          </a:graphicData>
        </a:graphic>
      </p:graphicFrame>
      <p:sp>
        <p:nvSpPr>
          <p:cNvPr id="4" name="矩形 3"/>
          <p:cNvSpPr/>
          <p:nvPr/>
        </p:nvSpPr>
        <p:spPr>
          <a:xfrm>
            <a:off x="7735221" y="1978398"/>
            <a:ext cx="121362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1971255" y="3069276"/>
            <a:ext cx="123471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5238716" y="3636060"/>
            <a:ext cx="810353"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39214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7471"/>
            <a:ext cx="10807700" cy="1217641"/>
          </a:xfrm>
          <a:prstGeom prst="rect">
            <a:avLst/>
          </a:prstGeom>
        </p:spPr>
        <p:txBody>
          <a:bodyPr>
            <a:spAutoFit/>
          </a:bodyPr>
          <a:lstStyle/>
          <a:p>
            <a:pPr>
              <a:lnSpc>
                <a:spcPct val="120000"/>
              </a:lnSpc>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rPr>
              <a:t>2</a:t>
            </a:r>
            <a:r>
              <a:rPr lang="zh-CN" altLang="zh-CN" dirty="0">
                <a:solidFill>
                  <a:srgbClr val="000000"/>
                </a:solidFill>
                <a:ea typeface="楷体" panose="02010609060101010101" pitchFamily="49" charset="-122"/>
                <a:cs typeface="Times New Roman" panose="02020603050405020304" pitchFamily="18" charset="0"/>
              </a:rPr>
              <a:t>第二次世界大战后美国、联邦德国、日本就业人口分布的变化</a:t>
            </a:r>
            <a:endParaRPr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val="2783579845"/>
              </p:ext>
            </p:extLst>
          </p:nvPr>
        </p:nvGraphicFramePr>
        <p:xfrm>
          <a:off x="432445" y="1365112"/>
          <a:ext cx="10802132" cy="4370198"/>
        </p:xfrm>
        <a:graphic>
          <a:graphicData uri="http://schemas.openxmlformats.org/presentationml/2006/ole">
            <mc:AlternateContent xmlns:mc="http://schemas.openxmlformats.org/markup-compatibility/2006">
              <mc:Choice xmlns:v="urn:schemas-microsoft-com:vml" Requires="v">
                <p:oleObj spid="_x0000_s4109" name="文档" r:id="rId4" imgW="3895851" imgH="1576137" progId="Word.Document.12">
                  <p:embed/>
                </p:oleObj>
              </mc:Choice>
              <mc:Fallback>
                <p:oleObj name="文档" r:id="rId4" imgW="3895851" imgH="1576137" progId="Word.Document.12">
                  <p:embed/>
                  <p:pic>
                    <p:nvPicPr>
                      <p:cNvPr id="0" name=""/>
                      <p:cNvPicPr/>
                      <p:nvPr/>
                    </p:nvPicPr>
                    <p:blipFill>
                      <a:blip r:embed="rId5"/>
                      <a:stretch>
                        <a:fillRect/>
                      </a:stretch>
                    </p:blipFill>
                    <p:spPr>
                      <a:xfrm>
                        <a:off x="432445" y="1365112"/>
                        <a:ext cx="10802132" cy="4370198"/>
                      </a:xfrm>
                      <a:prstGeom prst="rect">
                        <a:avLst/>
                      </a:prstGeom>
                    </p:spPr>
                  </p:pic>
                </p:oleObj>
              </mc:Fallback>
            </mc:AlternateContent>
          </a:graphicData>
        </a:graphic>
      </p:graphicFrame>
      <p:sp>
        <p:nvSpPr>
          <p:cNvPr id="2" name="矩形 1"/>
          <p:cNvSpPr>
            <a:spLocks noChangeAspect="1"/>
          </p:cNvSpPr>
          <p:nvPr/>
        </p:nvSpPr>
        <p:spPr>
          <a:xfrm>
            <a:off x="361950" y="5116023"/>
            <a:ext cx="10807700" cy="644344"/>
          </a:xfrm>
          <a:prstGeom prst="rect">
            <a:avLst/>
          </a:prstGeom>
        </p:spPr>
        <p:txBody>
          <a:bodyPr>
            <a:spAutoFit/>
          </a:bodyPr>
          <a:lstStyle/>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据张宇燕</a:t>
            </a:r>
            <a:r>
              <a:rPr lang="zh-CN" altLang="zh-CN" dirty="0" smtClean="0">
                <a:solidFill>
                  <a:srgbClr val="000000"/>
                </a:solidFill>
                <a:ea typeface="楷体" panose="02010609060101010101" pitchFamily="49" charset="-122"/>
                <a:cs typeface="Times New Roman" panose="02020603050405020304" pitchFamily="18" charset="0"/>
              </a:rPr>
              <a:t>《全球经济走势和基本因素分析》</a:t>
            </a:r>
            <a:r>
              <a:rPr lang="zh-CN" altLang="zh-CN" dirty="0">
                <a:solidFill>
                  <a:srgbClr val="000000"/>
                </a:solidFill>
                <a:ea typeface="楷体" panose="02010609060101010101" pitchFamily="49" charset="-122"/>
                <a:cs typeface="Times New Roman" panose="02020603050405020304" pitchFamily="18" charset="0"/>
              </a:rPr>
              <a:t>整理</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855365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247061"/>
            <a:ext cx="10807700" cy="123527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农业人口比重大幅下降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工业人口比重出现下降趋势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服务业人口比重大幅上升。</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007839"/>
            <a:ext cx="10807700" cy="127419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  </a:t>
            </a:r>
            <a:r>
              <a:rPr lang="zh-CN" altLang="zh-CN" dirty="0" smtClean="0">
                <a:solidFill>
                  <a:srgbClr val="000000"/>
                </a:solidFill>
                <a:ea typeface="宋体" panose="02010600030101010101" pitchFamily="2" charset="-122"/>
                <a:cs typeface="Times New Roman" panose="02020603050405020304" pitchFamily="18" charset="0"/>
              </a:rPr>
              <a:t>根据</a:t>
            </a:r>
            <a:r>
              <a:rPr lang="zh-CN" altLang="zh-CN" dirty="0">
                <a:solidFill>
                  <a:srgbClr val="000000"/>
                </a:solidFill>
                <a:ea typeface="宋体" panose="02010600030101010101" pitchFamily="2" charset="-122"/>
                <a:cs typeface="Times New Roman" panose="02020603050405020304" pitchFamily="18" charset="0"/>
              </a:rPr>
              <a:t>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概括第二次世界大战后西方国家的就业人口分布发生的新变化。</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713598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0379"/>
            <a:ext cx="10807700" cy="2968505"/>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福利国家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与社会运动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福利国家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含义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所谓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福利国家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是指国家通过构建</a:t>
            </a:r>
            <a:r>
              <a:rPr lang="zh-CN" altLang="zh-CN" dirty="0">
                <a:uFill>
                  <a:solidFill>
                    <a:srgbClr val="000000"/>
                  </a:solidFill>
                </a:uFill>
                <a:ea typeface="楷体" panose="02010609060101010101" pitchFamily="49" charset="-122"/>
                <a:cs typeface="Times New Roman" panose="02020603050405020304" pitchFamily="18" charset="0"/>
              </a:rPr>
              <a:t>社会保障</a:t>
            </a:r>
            <a:r>
              <a:rPr lang="zh-CN" altLang="zh-CN" dirty="0">
                <a:solidFill>
                  <a:srgbClr val="000000"/>
                </a:solidFill>
                <a:ea typeface="宋体" panose="02010600030101010101" pitchFamily="2" charset="-122"/>
                <a:cs typeface="Times New Roman" panose="02020603050405020304" pitchFamily="18" charset="0"/>
              </a:rPr>
              <a:t>体系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保证个人和家庭的经济安全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通过加大社会服务开支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保证全体公民享受较好的公共福利。</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364083" y="139603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8359537" y="1860129"/>
            <a:ext cx="159313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a:spLocks noChangeAspect="1"/>
          </p:cNvSpPr>
          <p:nvPr/>
        </p:nvSpPr>
        <p:spPr>
          <a:xfrm>
            <a:off x="361950" y="3106581"/>
            <a:ext cx="1034257"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ELGXQRX13j.eps" descr="id:2147502704;FounderCES"/>
          <p:cNvPicPr/>
          <p:nvPr/>
        </p:nvPicPr>
        <p:blipFill>
          <a:blip r:embed="rId2"/>
          <a:stretch>
            <a:fillRect/>
          </a:stretch>
        </p:blipFill>
        <p:spPr>
          <a:xfrm>
            <a:off x="504453" y="3838889"/>
            <a:ext cx="10729192" cy="2003996"/>
          </a:xfrm>
          <a:prstGeom prst="rect">
            <a:avLst/>
          </a:prstGeom>
        </p:spPr>
      </p:pic>
      <p:sp>
        <p:nvSpPr>
          <p:cNvPr id="8" name="矩形 7"/>
          <p:cNvSpPr/>
          <p:nvPr/>
        </p:nvSpPr>
        <p:spPr>
          <a:xfrm>
            <a:off x="9470487" y="4030849"/>
            <a:ext cx="16434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6289114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35831"/>
            <a:ext cx="10807700" cy="35594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调整。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宋体" panose="02010600030101010101" pitchFamily="2" charset="-122"/>
                <a:cs typeface="Times New Roman" panose="02020603050405020304" pitchFamily="18" charset="0"/>
              </a:rPr>
              <a:t>年代主要资本主义国家发生经济危机时</a:t>
            </a:r>
            <a:r>
              <a:rPr lang="en-US" altLang="zh-CN" dirty="0"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zh-CN" altLang="zh-CN" dirty="0" smtClean="0">
                <a:ea typeface="楷体" panose="02010609060101010101" pitchFamily="49" charset="-122"/>
                <a:cs typeface="Times New Roman" panose="02020603050405020304" pitchFamily="18" charset="0"/>
              </a:rPr>
              <a:t>减少</a:t>
            </a:r>
            <a:r>
              <a:rPr lang="zh-CN" altLang="zh-CN" dirty="0">
                <a:ea typeface="楷体" panose="02010609060101010101" pitchFamily="49" charset="-122"/>
                <a:cs typeface="Times New Roman" panose="02020603050405020304" pitchFamily="18" charset="0"/>
              </a:rPr>
              <a:t>福利</a:t>
            </a:r>
            <a:r>
              <a:rPr lang="zh-CN" altLang="zh-CN" dirty="0">
                <a:solidFill>
                  <a:srgbClr val="000000"/>
                </a:solidFill>
                <a:ea typeface="宋体" panose="02010600030101010101" pitchFamily="2" charset="-122"/>
                <a:cs typeface="Times New Roman" panose="02020603050405020304" pitchFamily="18" charset="0"/>
              </a:rPr>
              <a:t>就成为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的内容之一。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80</a:t>
            </a:r>
            <a:r>
              <a:rPr lang="zh-CN" altLang="zh-CN" dirty="0">
                <a:solidFill>
                  <a:srgbClr val="000000"/>
                </a:solidFill>
                <a:ea typeface="宋体" panose="02010600030101010101" pitchFamily="2" charset="-122"/>
                <a:cs typeface="Times New Roman" panose="02020603050405020304" pitchFamily="18" charset="0"/>
              </a:rPr>
              <a:t>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美、英、法等国都不同程度地</a:t>
            </a:r>
            <a:r>
              <a:rPr lang="zh-CN" altLang="zh-CN" dirty="0">
                <a:ea typeface="楷体" panose="02010609060101010101" pitchFamily="49" charset="-122"/>
                <a:cs typeface="Times New Roman" panose="02020603050405020304" pitchFamily="18" charset="0"/>
              </a:rPr>
              <a:t>减少</a:t>
            </a:r>
            <a:r>
              <a:rPr lang="zh-CN" altLang="zh-CN" dirty="0">
                <a:solidFill>
                  <a:srgbClr val="000000"/>
                </a:solidFill>
                <a:ea typeface="宋体" panose="02010600030101010101" pitchFamily="2" charset="-122"/>
                <a:cs typeface="Times New Roman" panose="02020603050405020304" pitchFamily="18" charset="0"/>
              </a:rPr>
              <a:t>政府公共开支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改革社会保障制度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在提高社会效率和维护社会公平之间寻求新的平衡。</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4719" y="2162035"/>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60173" y="2626133"/>
            <a:ext cx="159313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8979881" y="2756317"/>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8975291" y="3220415"/>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11731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37757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社会运动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资本主义国家在第二次世界大战后通过加强国家干预的办法缓解社会矛盾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但没能触动造成这种不平等和贫困的资本主义生产资料所有制。</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014260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0"/>
            <a:ext cx="2270173"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表现</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LGXQCRG34Xj.eps" descr="id:2147502866;FounderCES"/>
          <p:cNvPicPr/>
          <p:nvPr/>
        </p:nvPicPr>
        <p:blipFill>
          <a:blip r:embed="rId2"/>
          <a:stretch>
            <a:fillRect/>
          </a:stretch>
        </p:blipFill>
        <p:spPr>
          <a:xfrm>
            <a:off x="1656581" y="684092"/>
            <a:ext cx="8352928" cy="5473819"/>
          </a:xfrm>
          <a:prstGeom prst="rect">
            <a:avLst/>
          </a:prstGeom>
        </p:spPr>
      </p:pic>
      <p:sp>
        <p:nvSpPr>
          <p:cNvPr id="8" name="矩形 7"/>
          <p:cNvSpPr/>
          <p:nvPr/>
        </p:nvSpPr>
        <p:spPr>
          <a:xfrm>
            <a:off x="7766514" y="1887654"/>
            <a:ext cx="1450907"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8836362" y="3980742"/>
            <a:ext cx="109063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654375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2968505"/>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美国</a:t>
            </a:r>
            <a:r>
              <a:rPr lang="en-US" altLang="zh-CN" dirty="0">
                <a:solidFill>
                  <a:srgbClr val="000000"/>
                </a:solidFill>
                <a:ea typeface="宋体" panose="02010600030101010101" pitchFamily="2" charset="-122"/>
                <a:cs typeface="Times New Roman" panose="02020603050405020304" pitchFamily="18" charset="0"/>
              </a:rPr>
              <a:t>1964</a:t>
            </a:r>
            <a:r>
              <a:rPr lang="zh-CN" altLang="zh-CN" dirty="0">
                <a:solidFill>
                  <a:srgbClr val="000000"/>
                </a:solidFill>
                <a:ea typeface="楷体" panose="02010609060101010101" pitchFamily="49" charset="-122"/>
                <a:cs typeface="Times New Roman" panose="02020603050405020304" pitchFamily="18" charset="0"/>
              </a:rPr>
              <a:t>年民权法规定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任何人均有权在公共场所或地方享有自由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不得因种族、肤色、宗教或出身国籍受到任何形式的歧视或隔离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即便这类歧视或隔离是由或声称是由法律、法令、布告、规则、命令或一州或其任何机构或政治组织所要求的。</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5673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70277"/>
            <a:ext cx="10807700" cy="5410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美国</a:t>
            </a:r>
            <a:r>
              <a:rPr lang="en-US" altLang="zh-CN" dirty="0">
                <a:solidFill>
                  <a:srgbClr val="000000"/>
                </a:solidFill>
                <a:ea typeface="宋体" panose="02010600030101010101" pitchFamily="2" charset="-122"/>
                <a:cs typeface="Times New Roman" panose="02020603050405020304" pitchFamily="18" charset="0"/>
              </a:rPr>
              <a:t>1965</a:t>
            </a:r>
            <a:r>
              <a:rPr lang="zh-CN" altLang="zh-CN" dirty="0">
                <a:solidFill>
                  <a:srgbClr val="000000"/>
                </a:solidFill>
                <a:ea typeface="楷体" panose="02010609060101010101" pitchFamily="49" charset="-122"/>
                <a:cs typeface="Times New Roman" panose="02020603050405020304" pitchFamily="18" charset="0"/>
              </a:rPr>
              <a:t>年选举权法规定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为保证合众国公民的选举权不因种族和肤色而被否认和剥夺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在任何联邦、州或地方选举中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任何公民的选举权都不得由于未能符合州内的测试或其他要求而被否认。</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齐世荣总主编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黄安年主编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《当代世界史资料选辑》第</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分册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概括第二次世界大战后美国民权运动的成就。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成就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废除种族隔离制度和种族歧视政策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黑人获得选举权和被选举权。</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24078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294106675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080517" y="503783"/>
            <a:ext cx="9577064"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第二次世界大战后资本主义国家的宏观调控</a:t>
            </a:r>
            <a:endParaRPr lang="zh-CN" altLang="en-US"/>
          </a:p>
        </p:txBody>
      </p:sp>
      <p:sp>
        <p:nvSpPr>
          <p:cNvPr id="3" name="矩形 2"/>
          <p:cNvSpPr>
            <a:spLocks noChangeAspect="1"/>
          </p:cNvSpPr>
          <p:nvPr/>
        </p:nvSpPr>
        <p:spPr>
          <a:xfrm>
            <a:off x="361950" y="1186344"/>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材料</a:t>
            </a:r>
            <a:r>
              <a:rPr lang="en-US" altLang="zh-CN" dirty="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latin typeface="NEU-BZ-S92"/>
                <a:ea typeface="Arial" panose="020B0604020202020204" pitchFamily="34"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第二次世界大战后美国政府对一些新兴工业部门、重大科研项目、现代化公共设施等投入大量资金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如美国对发展原子能工业的投资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a:t>
            </a:r>
            <a:r>
              <a:rPr lang="en-US" altLang="zh-CN" dirty="0">
                <a:solidFill>
                  <a:srgbClr val="000000"/>
                </a:solidFill>
                <a:ea typeface="宋体" panose="02010600030101010101" pitchFamily="2" charset="-122"/>
                <a:cs typeface="Times New Roman" panose="02020603050405020304" pitchFamily="18" charset="0"/>
              </a:rPr>
              <a:t>1945</a:t>
            </a:r>
            <a:r>
              <a:rPr lang="zh-CN" altLang="zh-CN" dirty="0">
                <a:solidFill>
                  <a:srgbClr val="000000"/>
                </a:solidFill>
                <a:ea typeface="楷体" panose="02010609060101010101" pitchFamily="49" charset="-122"/>
                <a:cs typeface="Times New Roman" panose="02020603050405020304" pitchFamily="18" charset="0"/>
              </a:rPr>
              <a:t>年至</a:t>
            </a:r>
            <a:r>
              <a:rPr lang="en-US" altLang="zh-CN" dirty="0">
                <a:solidFill>
                  <a:srgbClr val="000000"/>
                </a:solidFill>
                <a:ea typeface="宋体" panose="02010600030101010101" pitchFamily="2" charset="-122"/>
                <a:cs typeface="Times New Roman" panose="02020603050405020304" pitchFamily="18" charset="0"/>
              </a:rPr>
              <a:t>1970</a:t>
            </a:r>
            <a:r>
              <a:rPr lang="zh-CN" altLang="zh-CN" dirty="0">
                <a:solidFill>
                  <a:srgbClr val="000000"/>
                </a:solidFill>
                <a:ea typeface="楷体" panose="02010609060101010101" pitchFamily="49" charset="-122"/>
                <a:cs typeface="Times New Roman" panose="02020603050405020304" pitchFamily="18" charset="0"/>
              </a:rPr>
              <a:t>年共计达</a:t>
            </a:r>
            <a:r>
              <a:rPr lang="en-US" altLang="zh-CN" dirty="0">
                <a:solidFill>
                  <a:srgbClr val="000000"/>
                </a:solidFill>
                <a:ea typeface="宋体" panose="02010600030101010101" pitchFamily="2" charset="-122"/>
                <a:cs typeface="Times New Roman" panose="02020603050405020304" pitchFamily="18" charset="0"/>
              </a:rPr>
              <a:t>175</a:t>
            </a:r>
            <a:r>
              <a:rPr lang="zh-CN" altLang="zh-CN" dirty="0">
                <a:solidFill>
                  <a:srgbClr val="000000"/>
                </a:solidFill>
                <a:ea typeface="楷体" panose="02010609060101010101" pitchFamily="49" charset="-122"/>
                <a:cs typeface="Times New Roman" panose="02020603050405020304" pitchFamily="18" charset="0"/>
              </a:rPr>
              <a:t>亿美元。美国还通过国家力量扩张国外市场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50</a:t>
            </a:r>
            <a:r>
              <a:rPr lang="zh-CN" altLang="zh-CN" dirty="0">
                <a:solidFill>
                  <a:srgbClr val="000000"/>
                </a:solidFill>
                <a:ea typeface="楷体" panose="02010609060101010101" pitchFamily="49" charset="-122"/>
                <a:cs typeface="Times New Roman" panose="02020603050405020304" pitchFamily="18" charset="0"/>
              </a:rPr>
              <a:t>年代中期起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为了加强国际市场竞争力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政府对一些出口产品实行补贴。</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摘编自余伟</a:t>
            </a:r>
            <a:r>
              <a:rPr lang="zh-CN" altLang="zh-CN" dirty="0" smtClean="0">
                <a:solidFill>
                  <a:srgbClr val="000000"/>
                </a:solidFill>
                <a:ea typeface="楷体" panose="02010609060101010101" pitchFamily="49" charset="-122"/>
                <a:cs typeface="Times New Roman" panose="02020603050405020304" pitchFamily="18" charset="0"/>
              </a:rPr>
              <a:t>民《世界当代史》</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266739"/>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根据上述材料</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概括美国为恢复和发展经济采取的策略。</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策略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通过政府直接投资的方式拓展国内市场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通过国家财政补贴的方式大力扩张国外市场。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61950" y="2644313"/>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提取关键信息是解读材料的关键。材料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美国政府对一些新兴工业部门、重大科研项目、现代化公共设施等投入大量资金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政府对一些出口产品实行补贴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说明美国利用政府的力量扩大国内外市场。</a:t>
            </a:r>
            <a:r>
              <a:rPr lang="zh-CN" altLang="zh-CN" dirty="0" smtClean="0">
                <a:solidFill>
                  <a:srgbClr val="000000"/>
                </a:solidFill>
                <a:ea typeface="宋体" panose="02010600030101010101" pitchFamily="2" charset="-122"/>
                <a:cs typeface="Times New Roman" panose="02020603050405020304" pitchFamily="18" charset="0"/>
              </a:rPr>
              <a:t>考查</a:t>
            </a:r>
            <a:r>
              <a:rPr lang="zh-CN" altLang="en-US" dirty="0" smtClean="0">
                <a:solidFill>
                  <a:srgbClr val="000000"/>
                </a:solidFill>
                <a:ea typeface="宋体" panose="02010600030101010101" pitchFamily="2" charset="-122"/>
                <a:cs typeface="Times New Roman" panose="02020603050405020304" pitchFamily="18" charset="0"/>
              </a:rPr>
              <a:t>学生</a:t>
            </a:r>
            <a:r>
              <a:rPr lang="zh-CN" altLang="zh-CN" dirty="0" smtClean="0">
                <a:solidFill>
                  <a:srgbClr val="000000"/>
                </a:solidFill>
                <a:ea typeface="宋体" panose="02010600030101010101" pitchFamily="2" charset="-122"/>
                <a:cs typeface="Times New Roman" panose="02020603050405020304" pitchFamily="18" charset="0"/>
              </a:rPr>
              <a:t>史料</a:t>
            </a:r>
            <a:r>
              <a:rPr lang="zh-CN" altLang="zh-CN" dirty="0">
                <a:solidFill>
                  <a:srgbClr val="000000"/>
                </a:solidFill>
                <a:ea typeface="宋体" panose="02010600030101010101" pitchFamily="2" charset="-122"/>
                <a:cs typeface="Times New Roman" panose="02020603050405020304" pitchFamily="18" charset="0"/>
              </a:rPr>
              <a:t>实证和历史解释的素养。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3888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37454"/>
            <a:ext cx="10807700" cy="319472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第二次世界大战后资本主义国家加强宏观调控的原因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全面认识国家垄断资本主义</a:t>
            </a:r>
            <a:endParaRPr lang="zh-CN" altLang="zh-CN" dirty="0">
              <a:solidFill>
                <a:srgbClr val="000000"/>
              </a:solidFill>
              <a:latin typeface="NEU-BZ-S92"/>
              <a:ea typeface="方正书宋_GBK" panose="03000509000000000000"/>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实质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国家垄断资本主义是一种国家政权和私人垄断资本相结合的资本主义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其实质是资本主义生产关系的局部调整</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6023031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23AQC03.eps" descr="id:2147502591;FounderCES"/>
          <p:cNvPicPr/>
          <p:nvPr/>
        </p:nvPicPr>
        <p:blipFill>
          <a:blip r:embed="rId2"/>
          <a:stretch>
            <a:fillRect/>
          </a:stretch>
        </p:blipFill>
        <p:spPr>
          <a:xfrm>
            <a:off x="1800597" y="1185379"/>
            <a:ext cx="6840760" cy="3494868"/>
          </a:xfrm>
          <a:prstGeom prst="rect">
            <a:avLst/>
          </a:prstGeom>
        </p:spPr>
      </p:pic>
      <p:sp>
        <p:nvSpPr>
          <p:cNvPr id="3" name="矩形 2"/>
          <p:cNvSpPr>
            <a:spLocks noChangeAspect="1"/>
          </p:cNvSpPr>
          <p:nvPr/>
        </p:nvSpPr>
        <p:spPr>
          <a:xfrm>
            <a:off x="349250" y="452871"/>
            <a:ext cx="2513509" cy="732508"/>
          </a:xfrm>
          <a:prstGeom prst="rect">
            <a:avLst/>
          </a:prstGeom>
        </p:spPr>
        <p:txBody>
          <a:bodyPr wrap="none">
            <a:spAutoFit/>
          </a:bodyPr>
          <a:lstStyle/>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发展</a:t>
            </a:r>
            <a:r>
              <a:rPr lang="zh-CN" altLang="zh-CN" dirty="0" smtClean="0">
                <a:solidFill>
                  <a:srgbClr val="000000"/>
                </a:solidFill>
                <a:ea typeface="宋体" panose="02010600030101010101" pitchFamily="2" charset="-122"/>
                <a:cs typeface="Times New Roman" panose="02020603050405020304" pitchFamily="18" charset="0"/>
              </a:rPr>
              <a:t>历程</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8282681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119338"/>
            <a:ext cx="10833100" cy="5785045"/>
          </a:xfrm>
          <a:prstGeom prst="rect">
            <a:avLst/>
          </a:prstGeom>
        </p:spPr>
        <p:txBody>
          <a:bodyPr>
            <a:spAutoFit/>
          </a:bodyPr>
          <a:lstStyle/>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垄断资本与国家政权相结合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并以其巨大的力量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对整个社会经济活动进行干预和调节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国家垄断资本主义所追求的是国家垄断利润。</a:t>
            </a:r>
            <a:endParaRPr lang="zh-CN" altLang="zh-CN" dirty="0">
              <a:solidFill>
                <a:srgbClr val="000000"/>
              </a:solidFill>
              <a:latin typeface="NEU-BZ-S92"/>
              <a:ea typeface="方正书宋_GBK"/>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评价</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积极性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首先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它突破了私人垄断资本主义的局限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使生产、技术的改造过程更加社会化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从而可在更大程度上容纳生产力的发展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它在一定程度上缓和了生产和消费的矛盾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使资本主义市场的供求关系得到调整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促进了生产力的发展。</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局限性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不可能从根本上消除资本主义制度的基本矛盾。</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94639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3375"/>
            <a:ext cx="10807700" cy="6017032"/>
          </a:xfrm>
          <a:prstGeom prst="rect">
            <a:avLst/>
          </a:prstGeom>
        </p:spPr>
        <p:txBody>
          <a:bodyPr>
            <a:spAutoFit/>
          </a:bodyPr>
          <a:lstStyle/>
          <a:p>
            <a:pPr algn="ctr">
              <a:lnSpc>
                <a:spcPts val="42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1.1947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艾德礼工党政府通过了国内运输法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收归国有的有铁路、公路、内河和航空运输业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包括车站、码头、机场、港口、内河、铁路附属旅馆和大汽车站。</a:t>
            </a:r>
            <a:r>
              <a:rPr lang="en-US" altLang="zh-CN" dirty="0">
                <a:solidFill>
                  <a:srgbClr val="000000"/>
                </a:solidFill>
                <a:ea typeface="宋体" panose="02010600030101010101" pitchFamily="2" charset="-122"/>
                <a:cs typeface="Times New Roman" panose="02020603050405020304" pitchFamily="18" charset="0"/>
              </a:rPr>
              <a:t>1948</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又通过了煤气法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煤气厂和煤气管道企业全部收归国有。这说明当时英国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奉行国家干预经济政策推动经济发展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致力于建立高度集中的计划经济体制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运用社会保障政策建立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福利国家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探索公有制与私有制并存的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混合经济</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 </a:t>
            </a:r>
            <a:endParaRPr lang="zh-CN" altLang="en-US" dirty="0"/>
          </a:p>
        </p:txBody>
      </p:sp>
    </p:spTree>
    <p:extLst>
      <p:ext uri="{BB962C8B-B14F-4D97-AF65-F5344CB8AC3E}">
        <p14:creationId xmlns:p14="http://schemas.microsoft.com/office/powerpoint/2010/main" val="513240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82858"/>
            <a:ext cx="10807700" cy="358136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根据题干材料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收归国有的有铁路、公路、内河和航空运输业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可知这是第二次世界大战后英国国家垄断资本主义发展的表现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是国家加强对经济干预的体现</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英国没有实行计划经济体制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题干材料没有体现福利制度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题干材料没有体现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混合经济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495535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52071"/>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dirty="0" smtClean="0"/>
              <a:t>二</a:t>
            </a:r>
            <a:r>
              <a:rPr lang="en-US" altLang="zh-CN" dirty="0" smtClean="0"/>
              <a:t>  </a:t>
            </a:r>
            <a:r>
              <a:rPr lang="zh-CN" altLang="zh-CN" dirty="0" smtClean="0"/>
              <a:t>全面</a:t>
            </a:r>
            <a:r>
              <a:rPr lang="zh-CN" altLang="zh-CN" dirty="0"/>
              <a:t>认识福利制度</a:t>
            </a:r>
            <a:endParaRPr lang="zh-CN" altLang="en-US" dirty="0"/>
          </a:p>
        </p:txBody>
      </p:sp>
      <p:sp>
        <p:nvSpPr>
          <p:cNvPr id="3" name="矩形 2"/>
          <p:cNvSpPr>
            <a:spLocks noChangeAspect="1"/>
          </p:cNvSpPr>
          <p:nvPr/>
        </p:nvSpPr>
        <p:spPr>
          <a:xfrm>
            <a:off x="361950" y="640207"/>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1983—1984</a:t>
            </a:r>
            <a:r>
              <a:rPr lang="zh-CN" altLang="zh-CN" dirty="0">
                <a:solidFill>
                  <a:srgbClr val="000000"/>
                </a:solidFill>
                <a:ea typeface="楷体" panose="02010609060101010101" pitchFamily="49" charset="-122"/>
                <a:cs typeface="Times New Roman" panose="02020603050405020304" pitchFamily="18" charset="0"/>
              </a:rPr>
              <a:t>年度英国税收与福利对家庭收入的影响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单位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英镑</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(1983—1984</a:t>
            </a:r>
            <a:r>
              <a:rPr lang="zh-CN" altLang="zh-CN" dirty="0">
                <a:solidFill>
                  <a:srgbClr val="000000"/>
                </a:solidFill>
                <a:ea typeface="楷体" panose="02010609060101010101" pitchFamily="49" charset="-122"/>
                <a:cs typeface="Times New Roman" panose="02020603050405020304" pitchFamily="18" charset="0"/>
              </a:rPr>
              <a:t>年度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单位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英镑</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61950" y="5452671"/>
            <a:ext cx="10807700" cy="626710"/>
          </a:xfrm>
          <a:prstGeom prst="rect">
            <a:avLst/>
          </a:prstGeom>
        </p:spPr>
        <p:txBody>
          <a:bodyPr>
            <a:spAutoFit/>
          </a:bodyPr>
          <a:lstStyle/>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摘编自李培锋《英国诊治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福利病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表格 5"/>
          <p:cNvGraphicFramePr>
            <a:graphicFrameLocks noGrp="1" noChangeAspect="1"/>
          </p:cNvGraphicFramePr>
          <p:nvPr>
            <p:extLst>
              <p:ext uri="{D42A27DB-BD31-4B8C-83A1-F6EECF244321}">
                <p14:modId xmlns:p14="http://schemas.microsoft.com/office/powerpoint/2010/main" val="3252773589"/>
              </p:ext>
            </p:extLst>
          </p:nvPr>
        </p:nvGraphicFramePr>
        <p:xfrm>
          <a:off x="361950" y="2438845"/>
          <a:ext cx="10807700" cy="2926080"/>
        </p:xfrm>
        <a:graphic>
          <a:graphicData uri="http://schemas.openxmlformats.org/drawingml/2006/table">
            <a:tbl>
              <a:tblPr firstRow="1" firstCol="1" bandRow="1"/>
              <a:tblGrid>
                <a:gridCol w="3382863"/>
                <a:gridCol w="2020987"/>
                <a:gridCol w="2701925"/>
                <a:gridCol w="2701925"/>
              </a:tblGrid>
              <a:tr h="0">
                <a:tc>
                  <a:txBody>
                    <a:bodyPr/>
                    <a:lstStyle/>
                    <a:p>
                      <a:pPr>
                        <a:spcAft>
                          <a:spcPts val="0"/>
                        </a:spcAft>
                        <a:tabLst>
                          <a:tab pos="1188085" algn="l"/>
                          <a:tab pos="2163445" algn="l"/>
                          <a:tab pos="3142615" algn="l"/>
                          <a:tab pos="4190365" algn="l"/>
                        </a:tabLst>
                      </a:pPr>
                      <a:r>
                        <a:rPr lang="zh-CN" sz="32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月收入</a:t>
                      </a:r>
                      <a:r>
                        <a:rPr lang="en-US" sz="32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四口之家</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80</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200</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儿童津贴</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13.0</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13.0</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13.0</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其他津贴</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50.05</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30.1</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纳税</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-7.88</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-43.83</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国民保险</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-4.5</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-7.2</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-18.0</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实际收入</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108.55</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108.02</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151.17</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4242499281"/>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781305"/>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材料二</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latin typeface="NEU-BZ-S92"/>
                <a:ea typeface="Arial" panose="020B0604020202020204" pitchFamily="34"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英国社会福利计划的各项开支占到公共支出总额的</a:t>
            </a:r>
            <a:r>
              <a:rPr lang="en-US" altLang="zh-CN" dirty="0">
                <a:solidFill>
                  <a:srgbClr val="000000"/>
                </a:solidFill>
                <a:ea typeface="宋体" panose="02010600030101010101" pitchFamily="2" charset="-122"/>
                <a:cs typeface="Times New Roman" panose="02020603050405020304" pitchFamily="18" charset="0"/>
              </a:rPr>
              <a:t>50%</a:t>
            </a:r>
            <a:r>
              <a:rPr lang="zh-CN" altLang="zh-CN" dirty="0">
                <a:solidFill>
                  <a:srgbClr val="000000"/>
                </a:solidFill>
                <a:ea typeface="楷体" panose="02010609060101010101" pitchFamily="49" charset="-122"/>
                <a:cs typeface="Times New Roman" panose="02020603050405020304" pitchFamily="18" charset="0"/>
              </a:rPr>
              <a:t>。瑞典主要靠借债和赤字预算来维持社会福利的各项开支。在各国社会福利开支仍在不断增加的同时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各国的经济增长速度大幅度下降。联邦德国从</a:t>
            </a:r>
            <a:r>
              <a:rPr lang="en-US" altLang="zh-CN" dirty="0">
                <a:solidFill>
                  <a:srgbClr val="000000"/>
                </a:solidFill>
                <a:ea typeface="宋体" panose="02010600030101010101" pitchFamily="2" charset="-122"/>
                <a:cs typeface="Times New Roman" panose="02020603050405020304" pitchFamily="18" charset="0"/>
              </a:rPr>
              <a:t>1970</a:t>
            </a:r>
            <a:r>
              <a:rPr lang="zh-CN" altLang="zh-CN" dirty="0">
                <a:solidFill>
                  <a:srgbClr val="000000"/>
                </a:solidFill>
                <a:ea typeface="楷体" panose="02010609060101010101" pitchFamily="49" charset="-122"/>
                <a:cs typeface="Times New Roman" panose="02020603050405020304" pitchFamily="18" charset="0"/>
              </a:rPr>
              <a:t>年到</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80</a:t>
            </a:r>
            <a:r>
              <a:rPr lang="zh-CN" altLang="zh-CN" dirty="0">
                <a:solidFill>
                  <a:srgbClr val="000000"/>
                </a:solidFill>
                <a:ea typeface="楷体" panose="02010609060101010101" pitchFamily="49" charset="-122"/>
                <a:cs typeface="Times New Roman" panose="02020603050405020304" pitchFamily="18" charset="0"/>
              </a:rPr>
              <a:t>年代中期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领取维持日常生活救济的人数增加了一倍。</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楷体" panose="02010609060101010101" pitchFamily="49" charset="-122"/>
                <a:cs typeface="Times New Roman" panose="02020603050405020304" pitchFamily="18" charset="0"/>
              </a:rPr>
              <a:t>以上的美国人反对政府在福利救济方面花更多的钱。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摘编自陈银娥《现代社会的福利制度》</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8343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00245"/>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分析英国福利政策的积极作用。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根据材料一、材料二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归纳西方国家调整福利政策的原因。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积极作用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救济低收入者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缩小贫富差距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保障儿童利益。</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挫伤工作积极性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福利</a:t>
            </a:r>
            <a:r>
              <a:rPr lang="zh-CN" altLang="zh-CN" dirty="0" smtClean="0">
                <a:solidFill>
                  <a:srgbClr val="000000"/>
                </a:solidFill>
                <a:ea typeface="楷体" panose="02010609060101010101" pitchFamily="49" charset="-122"/>
                <a:cs typeface="Times New Roman" panose="02020603050405020304" pitchFamily="18" charset="0"/>
              </a:rPr>
              <a:t>开支</a:t>
            </a:r>
            <a:r>
              <a:rPr lang="zh-CN" altLang="en-US" dirty="0" smtClean="0">
                <a:solidFill>
                  <a:srgbClr val="000000"/>
                </a:solidFill>
                <a:ea typeface="楷体" panose="02010609060101010101" pitchFamily="49" charset="-122"/>
                <a:cs typeface="Times New Roman" panose="02020603050405020304" pitchFamily="18" charset="0"/>
              </a:rPr>
              <a:t>过</a:t>
            </a:r>
            <a:r>
              <a:rPr lang="zh-CN" altLang="zh-CN" dirty="0" smtClean="0">
                <a:solidFill>
                  <a:srgbClr val="000000"/>
                </a:solidFill>
                <a:ea typeface="楷体" panose="02010609060101010101" pitchFamily="49" charset="-122"/>
                <a:cs typeface="Times New Roman" panose="02020603050405020304" pitchFamily="18" charset="0"/>
              </a:rPr>
              <a:t>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加重政府财政负担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经济增长速度降低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贫困人口增加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社会不满。</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852535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材料一说明不同收入的家庭的实际收入差别不大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这说明福利政策救济了低收入者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缩小了社会的贫富差距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材料一中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儿童津贴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的数据说明儿童所享有的津贴是完全一致的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这说明福利政策较好地保障了儿童的利益。材料二说明西欧各国福利</a:t>
            </a:r>
            <a:r>
              <a:rPr lang="zh-CN" altLang="zh-CN" dirty="0" smtClean="0">
                <a:solidFill>
                  <a:srgbClr val="000000"/>
                </a:solidFill>
                <a:ea typeface="宋体" panose="02010600030101010101" pitchFamily="2" charset="-122"/>
                <a:cs typeface="Times New Roman" panose="02020603050405020304" pitchFamily="18" charset="0"/>
              </a:rPr>
              <a:t>制度</a:t>
            </a:r>
            <a:r>
              <a:rPr lang="zh-CN" altLang="en-US" dirty="0" smtClean="0">
                <a:solidFill>
                  <a:srgbClr val="000000"/>
                </a:solidFill>
                <a:ea typeface="宋体" panose="02010600030101010101" pitchFamily="2" charset="-122"/>
                <a:cs typeface="Times New Roman" panose="02020603050405020304" pitchFamily="18" charset="0"/>
              </a:rPr>
              <a:t>使</a:t>
            </a:r>
            <a:r>
              <a:rPr lang="zh-CN" altLang="zh-CN" dirty="0" smtClean="0">
                <a:solidFill>
                  <a:srgbClr val="000000"/>
                </a:solidFill>
                <a:ea typeface="宋体" panose="02010600030101010101" pitchFamily="2" charset="-122"/>
                <a:cs typeface="Times New Roman" panose="02020603050405020304" pitchFamily="18" charset="0"/>
              </a:rPr>
              <a:t>政府</a:t>
            </a:r>
            <a:r>
              <a:rPr lang="zh-CN" altLang="zh-CN" dirty="0">
                <a:solidFill>
                  <a:srgbClr val="000000"/>
                </a:solidFill>
                <a:ea typeface="宋体" panose="02010600030101010101" pitchFamily="2" charset="-122"/>
                <a:cs typeface="Times New Roman" panose="02020603050405020304" pitchFamily="18" charset="0"/>
              </a:rPr>
              <a:t>财政开支过大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造成财政赤字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降低了劳动者的生产积极性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造成了社会的不满。考查学生史料实证、历史解释和唯物史观等素养。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910687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481978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多角度认识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福利国家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概念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福利国家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是国家运用社会保障政策和社会福利开支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来保障个人和家庭的最低收入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保障其经济安全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并保证所有公民能享受到较好的社会服务。</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形成原因</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30</a:t>
            </a:r>
            <a:r>
              <a:rPr lang="zh-CN" altLang="zh-CN" dirty="0">
                <a:solidFill>
                  <a:srgbClr val="000000"/>
                </a:solidFill>
                <a:ea typeface="宋体" panose="02010600030101010101" pitchFamily="2" charset="-122"/>
                <a:cs typeface="Times New Roman" panose="02020603050405020304" pitchFamily="18" charset="0"/>
              </a:rPr>
              <a:t>年代资本主义世界的经济大危机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暴露出资本主义制度的弊端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因财富分配不均而导致的社会危机威胁到资本主义制度本身。</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37399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9391"/>
            <a:ext cx="10807700" cy="619862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形成过程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罗斯福新政采取的社会福利政策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是国家干预社会财富分配的一次成功实践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西欧资本主义国家普遍实行社会福利政策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福利国家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的发展日渐完备。</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主要特点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覆盖面广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低收入阶层受惠多。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实质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是国家进行国民收入再分配的一种形式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是分配领域社会化的反映。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宋体" panose="02010600030101010101" pitchFamily="2"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福利国家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的政策使贫困人口受惠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对社会的稳定起了一定的积极作用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但也给国家财政带来了沉重的负担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一旦经济发展缓慢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国家财政将不堪重负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而且覆盖社会多方面的福利项目也起了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养懒人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的消极作用。</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2028166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70277"/>
            <a:ext cx="10807700" cy="481978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西欧资本主义国家普遍实行社会福利政策</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福利国家的</a:t>
            </a:r>
            <a:r>
              <a:rPr lang="zh-CN" altLang="zh-CN" dirty="0">
                <a:solidFill>
                  <a:srgbClr val="000000"/>
                </a:solidFill>
                <a:ea typeface="宋体" panose="02010600030101010101" pitchFamily="2" charset="-122"/>
                <a:cs typeface="Times New Roman" panose="02020603050405020304" pitchFamily="18" charset="0"/>
              </a:rPr>
              <a:t>发展日趋完备。对此</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80</a:t>
            </a:r>
            <a:r>
              <a:rPr lang="zh-CN" altLang="zh-CN" dirty="0">
                <a:solidFill>
                  <a:srgbClr val="000000"/>
                </a:solidFill>
                <a:ea typeface="宋体" panose="02010600030101010101" pitchFamily="2" charset="-122"/>
                <a:cs typeface="Times New Roman" panose="02020603050405020304" pitchFamily="18" charset="0"/>
              </a:rPr>
              <a:t>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联邦德国总理科尔说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我们太贵了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这些既得利益现在都需要打破。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据此可知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福利政策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不利于社会的稳定　</a:t>
            </a:r>
            <a:r>
              <a:rPr lang="en-US" altLang="zh-CN" dirty="0" smtClean="0">
                <a:solidFill>
                  <a:srgbClr val="000000"/>
                </a:solidFill>
                <a:ea typeface="宋体" panose="02010600030101010101" pitchFamily="2" charset="-122"/>
                <a:cs typeface="Times New Roman" panose="02020603050405020304" pitchFamily="18" charset="0"/>
              </a:rPr>
              <a:t>	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增加国家财政负担</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扩大贫富</a:t>
            </a:r>
            <a:r>
              <a:rPr lang="zh-CN" altLang="zh-CN" dirty="0" smtClean="0">
                <a:solidFill>
                  <a:srgbClr val="000000"/>
                </a:solidFill>
                <a:ea typeface="宋体" panose="02010600030101010101" pitchFamily="2" charset="-122"/>
                <a:cs typeface="Times New Roman" panose="02020603050405020304" pitchFamily="18" charset="0"/>
              </a:rPr>
              <a:t>差距</a:t>
            </a:r>
            <a:r>
              <a:rPr lang="en-US" altLang="zh-CN" dirty="0" smtClean="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	D.</a:t>
            </a:r>
            <a:r>
              <a:rPr lang="zh-CN" altLang="zh-CN" dirty="0">
                <a:solidFill>
                  <a:srgbClr val="000000"/>
                </a:solidFill>
                <a:ea typeface="宋体" panose="02010600030101010101" pitchFamily="2" charset="-122"/>
                <a:cs typeface="Times New Roman" panose="02020603050405020304" pitchFamily="18" charset="0"/>
              </a:rPr>
              <a:t>改变社会制度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456073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680590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727919"/>
            <a:ext cx="10807700" cy="1963614"/>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了解第二次世界大战后资本主义国家的变化</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认识第二次世界大战后资本主义国家发展中的成就与问题</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452795"/>
            <a:ext cx="10807700" cy="4721292"/>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4" name="NLGXQCRG31X.eps"/>
          <p:cNvPicPr/>
          <p:nvPr/>
        </p:nvPicPr>
        <p:blipFill>
          <a:blip r:embed="rId2"/>
          <a:stretch>
            <a:fillRect/>
          </a:stretch>
        </p:blipFill>
        <p:spPr>
          <a:xfrm>
            <a:off x="2592685" y="1107545"/>
            <a:ext cx="5976664" cy="3860734"/>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141419869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293"/>
            <a:ext cx="10807700" cy="1274195"/>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一、国家的宏观调控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国家干预的</a:t>
            </a:r>
            <a:r>
              <a:rPr lang="zh-CN" altLang="zh-CN" dirty="0" smtClean="0">
                <a:solidFill>
                  <a:srgbClr val="000000"/>
                </a:solidFill>
                <a:latin typeface="Arial" panose="020B0604020202020204" pitchFamily="34" charset="0"/>
                <a:cs typeface="Times New Roman" panose="02020603050405020304" pitchFamily="18" charset="0"/>
              </a:rPr>
              <a:t>强化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表格 5"/>
          <p:cNvGraphicFramePr>
            <a:graphicFrameLocks noGrp="1" noChangeAspect="1"/>
          </p:cNvGraphicFramePr>
          <p:nvPr>
            <p:extLst>
              <p:ext uri="{D42A27DB-BD31-4B8C-83A1-F6EECF244321}">
                <p14:modId xmlns:p14="http://schemas.microsoft.com/office/powerpoint/2010/main" val="2146521794"/>
              </p:ext>
            </p:extLst>
          </p:nvPr>
        </p:nvGraphicFramePr>
        <p:xfrm>
          <a:off x="361950" y="1252902"/>
          <a:ext cx="10807701" cy="4876800"/>
        </p:xfrm>
        <a:graphic>
          <a:graphicData uri="http://schemas.openxmlformats.org/drawingml/2006/table">
            <a:tbl>
              <a:tblPr firstRow="1" firstCol="1" bandRow="1"/>
              <a:tblGrid>
                <a:gridCol w="1222623"/>
                <a:gridCol w="9585078"/>
              </a:tblGrid>
              <a:tr h="0">
                <a:tc rowSpan="2">
                  <a:txBody>
                    <a:bodyPr/>
                    <a:lstStyle/>
                    <a:p>
                      <a:pPr>
                        <a:spcAft>
                          <a:spcPts val="0"/>
                        </a:spcAft>
                        <a:tabLst>
                          <a:tab pos="1188085" algn="l"/>
                          <a:tab pos="2163445" algn="l"/>
                          <a:tab pos="3142615" algn="l"/>
                          <a:tab pos="4190365" algn="l"/>
                        </a:tabLst>
                      </a:pPr>
                      <a:r>
                        <a:rPr lang="zh-CN" sz="3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原因</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1929</a:t>
                      </a: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年爆发的经济大危机</a:t>
                      </a: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充分暴露了</a:t>
                      </a:r>
                      <a:r>
                        <a:rPr lang="zh-CN" sz="3200"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自由放任</a:t>
                      </a: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的资本主义的弊病</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第二次世界大战的生死存亡教训</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以及</a:t>
                      </a:r>
                      <a:r>
                        <a:rPr lang="zh-CN" sz="3200"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社会主义</a:t>
                      </a: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对资本主义的冲击与影响</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迫使资本主义国家把稳定政治、经济和社会视为头等大事</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3">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措施</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加大</a:t>
                      </a:r>
                      <a:r>
                        <a:rPr lang="zh-CN" sz="3200"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政府</a:t>
                      </a: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在公共事业领域的开支</a:t>
                      </a: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增加就业机会</a:t>
                      </a: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刺激消费需求</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制定经济发展</a:t>
                      </a:r>
                      <a:r>
                        <a:rPr lang="zh-CN" sz="3200"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计划</a:t>
                      </a: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促进经济协调发展</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利用信贷、利率、税收等经济杠杆实施</a:t>
                      </a:r>
                      <a:r>
                        <a:rPr lang="zh-CN" sz="3200"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宏观调控</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效果</a:t>
                      </a:r>
                      <a:endParaRPr lang="zh-CN" sz="32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取得了一定成效</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经济增长一度</a:t>
                      </a:r>
                      <a:r>
                        <a:rPr lang="zh-CN" sz="3200"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较快</a:t>
                      </a:r>
                      <a:endParaRPr lang="zh-CN" sz="32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8238924" y="1325017"/>
            <a:ext cx="1643402"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8232515" y="2296716"/>
            <a:ext cx="1643402"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2448669" y="3754653"/>
            <a:ext cx="79208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4104853" y="4722287"/>
            <a:ext cx="79208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8569349" y="5205323"/>
            <a:ext cx="1643402"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7036161" y="5698869"/>
            <a:ext cx="79208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355943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战后国际经济秩序的维护</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资本主义国家通过建立</a:t>
            </a:r>
            <a:r>
              <a:rPr lang="zh-CN" altLang="zh-CN" dirty="0">
                <a:ea typeface="楷体" panose="02010609060101010101" pitchFamily="49" charset="-122"/>
                <a:cs typeface="Times New Roman" panose="02020603050405020304" pitchFamily="18" charset="0"/>
              </a:rPr>
              <a:t>国际货币基金组织</a:t>
            </a:r>
            <a:r>
              <a:rPr lang="zh-CN" altLang="zh-CN" dirty="0">
                <a:solidFill>
                  <a:srgbClr val="000000"/>
                </a:solidFill>
                <a:ea typeface="宋体" panose="02010600030101010101" pitchFamily="2" charset="-122"/>
                <a:cs typeface="Times New Roman" panose="02020603050405020304" pitchFamily="18" charset="0"/>
              </a:rPr>
              <a:t>、世界银行、关税与贸易总协定等国际经济组织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加强在金融、投资和贸易等领域的国际协调。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通过大国相对平等的</a:t>
            </a:r>
            <a:r>
              <a:rPr lang="zh-CN" altLang="zh-CN" dirty="0">
                <a:ea typeface="楷体" panose="02010609060101010101" pitchFamily="49" charset="-122"/>
                <a:cs typeface="Times New Roman" panose="02020603050405020304" pitchFamily="18" charset="0"/>
              </a:rPr>
              <a:t>协商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采取市场干预行动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协调利益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维护经济秩序。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5290503" y="1584127"/>
            <a:ext cx="3257330"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5285957" y="2048225"/>
            <a:ext cx="3253645"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4875869" y="3333611"/>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871279" y="3797709"/>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257718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77927"/>
            <a:ext cx="10807700" cy="4763227"/>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1  </a:t>
            </a:r>
            <a:r>
              <a:rPr lang="zh-CN" altLang="zh-CN" dirty="0">
                <a:solidFill>
                  <a:srgbClr val="000000"/>
                </a:solidFill>
                <a:ea typeface="楷体" panose="02010609060101010101" pitchFamily="49" charset="-122"/>
                <a:cs typeface="Times New Roman" panose="02020603050405020304" pitchFamily="18" charset="0"/>
              </a:rPr>
              <a:t>国际货币基金组织和世界银行是战后协调资本主义经济发展的重要组织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成立于</a:t>
            </a:r>
            <a:r>
              <a:rPr lang="en-US" altLang="zh-CN" dirty="0">
                <a:solidFill>
                  <a:srgbClr val="000000"/>
                </a:solidFill>
                <a:ea typeface="宋体" panose="02010600030101010101" pitchFamily="2" charset="-122"/>
                <a:cs typeface="Times New Roman" panose="02020603050405020304" pitchFamily="18" charset="0"/>
              </a:rPr>
              <a:t>1945</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总部设在华盛顿。成立时的运行机制是美元与黄金挂钩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各国货币与美元挂钩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并帮助维持黄金与美元基本固定的汇率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由此形成了以美元为中心的资本主义世界货币体系。这两个组织的资金主要来源于成员国的认缴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美国因认缴资金最多而获得最大投票权。</a:t>
            </a:r>
            <a:r>
              <a:rPr lang="en-US" altLang="zh-CN" dirty="0">
                <a:solidFill>
                  <a:srgbClr val="000000"/>
                </a:solidFill>
                <a:ea typeface="宋体" panose="02010600030101010101" pitchFamily="2" charset="-122"/>
                <a:cs typeface="Times New Roman" panose="02020603050405020304" pitchFamily="18" charset="0"/>
              </a:rPr>
              <a:t>1976</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固定汇率制被浮动汇率制取代。关税与贸易总协定从</a:t>
            </a:r>
            <a:r>
              <a:rPr lang="en-US" altLang="zh-CN" dirty="0">
                <a:solidFill>
                  <a:srgbClr val="000000"/>
                </a:solidFill>
                <a:ea typeface="宋体" panose="02010600030101010101" pitchFamily="2" charset="-122"/>
                <a:cs typeface="Times New Roman" panose="02020603050405020304" pitchFamily="18" charset="0"/>
              </a:rPr>
              <a:t>1948</a:t>
            </a:r>
            <a:r>
              <a:rPr lang="zh-CN" altLang="zh-CN" dirty="0">
                <a:solidFill>
                  <a:srgbClr val="000000"/>
                </a:solidFill>
                <a:ea typeface="楷体" panose="02010609060101010101" pitchFamily="49" charset="-122"/>
                <a:cs typeface="Times New Roman" panose="02020603050405020304" pitchFamily="18" charset="0"/>
              </a:rPr>
              <a:t>年开始临时运行</a:t>
            </a:r>
            <a:r>
              <a:rPr lang="en-US" altLang="zh-CN" dirty="0">
                <a:solidFill>
                  <a:srgbClr val="000000"/>
                </a:solidFill>
                <a:ea typeface="宋体" panose="02010600030101010101" pitchFamily="2" charset="-122"/>
                <a:cs typeface="Times New Roman" panose="02020603050405020304" pitchFamily="18" charset="0"/>
              </a:rPr>
              <a:t>,1995</a:t>
            </a:r>
            <a:r>
              <a:rPr lang="zh-CN" altLang="zh-CN" dirty="0">
                <a:solidFill>
                  <a:srgbClr val="000000"/>
                </a:solidFill>
                <a:ea typeface="楷体" panose="02010609060101010101" pitchFamily="49" charset="-122"/>
                <a:cs typeface="Times New Roman" panose="02020603050405020304" pitchFamily="18" charset="0"/>
              </a:rPr>
              <a:t>年被世界贸易组织取代。</a:t>
            </a:r>
            <a:endParaRPr lang="en-US" altLang="zh-CN" dirty="0">
              <a:solidFill>
                <a:srgbClr val="000000"/>
              </a:solidFill>
              <a:ea typeface="楷体" panose="02010609060101010101" pitchFamily="49" charset="-122"/>
              <a:cs typeface="Times New Roman" panose="02020603050405020304" pitchFamily="18" charset="0"/>
            </a:endParaRPr>
          </a:p>
        </p:txBody>
      </p:sp>
      <p:sp>
        <p:nvSpPr>
          <p:cNvPr id="3" name="矩形 2"/>
          <p:cNvSpPr>
            <a:spLocks noChangeAspect="1"/>
          </p:cNvSpPr>
          <p:nvPr/>
        </p:nvSpPr>
        <p:spPr>
          <a:xfrm>
            <a:off x="361950" y="5041154"/>
            <a:ext cx="10807700" cy="644344"/>
          </a:xfrm>
          <a:prstGeom prst="rect">
            <a:avLst/>
          </a:prstGeom>
        </p:spPr>
        <p:txBody>
          <a:bodyPr>
            <a:spAutoFit/>
          </a:bodyPr>
          <a:lstStyle/>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摘编自李坤望</a:t>
            </a:r>
            <a:r>
              <a:rPr lang="zh-CN" altLang="zh-CN" dirty="0" smtClean="0">
                <a:solidFill>
                  <a:srgbClr val="000000"/>
                </a:solidFill>
                <a:ea typeface="楷体" panose="02010609060101010101" pitchFamily="49" charset="-122"/>
                <a:cs typeface="Times New Roman" panose="02020603050405020304" pitchFamily="18" charset="0"/>
              </a:rPr>
              <a:t>《国际经济学》</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52217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697</TotalTime>
  <Words>1949</Words>
  <Application>Microsoft Office PowerPoint</Application>
  <PresentationFormat>自定义</PresentationFormat>
  <Paragraphs>133</Paragraphs>
  <Slides>36</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50"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88</cp:revision>
  <dcterms:created xsi:type="dcterms:W3CDTF">2020-07-20T09:37:23Z</dcterms:created>
  <dcterms:modified xsi:type="dcterms:W3CDTF">2026-03-13T03:01:03Z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