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35"/>
  </p:notesMasterIdLst>
  <p:sldIdLst>
    <p:sldId id="785" r:id="rId2"/>
    <p:sldId id="737" r:id="rId3"/>
    <p:sldId id="777" r:id="rId4"/>
    <p:sldId id="736" r:id="rId5"/>
    <p:sldId id="750" r:id="rId6"/>
    <p:sldId id="778" r:id="rId7"/>
    <p:sldId id="738" r:id="rId8"/>
    <p:sldId id="752" r:id="rId9"/>
    <p:sldId id="753" r:id="rId10"/>
    <p:sldId id="754" r:id="rId11"/>
    <p:sldId id="755" r:id="rId12"/>
    <p:sldId id="756" r:id="rId13"/>
    <p:sldId id="757" r:id="rId14"/>
    <p:sldId id="758" r:id="rId15"/>
    <p:sldId id="759" r:id="rId16"/>
    <p:sldId id="760" r:id="rId17"/>
    <p:sldId id="761" r:id="rId18"/>
    <p:sldId id="781" r:id="rId19"/>
    <p:sldId id="782" r:id="rId20"/>
    <p:sldId id="783" r:id="rId21"/>
    <p:sldId id="766" r:id="rId22"/>
    <p:sldId id="767" r:id="rId23"/>
    <p:sldId id="768" r:id="rId24"/>
    <p:sldId id="779" r:id="rId25"/>
    <p:sldId id="740" r:id="rId26"/>
    <p:sldId id="770" r:id="rId27"/>
    <p:sldId id="771" r:id="rId28"/>
    <p:sldId id="773" r:id="rId29"/>
    <p:sldId id="784" r:id="rId30"/>
    <p:sldId id="774" r:id="rId31"/>
    <p:sldId id="775" r:id="rId32"/>
    <p:sldId id="776" r:id="rId33"/>
    <p:sldId id="780" r:id="rId34"/>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A7DD"/>
    <a:srgbClr val="FF6600"/>
    <a:srgbClr val="D85C00"/>
    <a:srgbClr val="34AC8B"/>
    <a:srgbClr val="009A46"/>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5488" autoAdjust="0"/>
  </p:normalViewPr>
  <p:slideViewPr>
    <p:cSldViewPr>
      <p:cViewPr varScale="1">
        <p:scale>
          <a:sx n="97" d="100"/>
          <a:sy n="97" d="100"/>
        </p:scale>
        <p:origin x="504" y="78"/>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3</a:t>
            </a:fld>
            <a:endParaRPr lang="zh-CN" altLang="en-US">
              <a:ea typeface="黑体" panose="02010609060101010101" pitchFamily="49" charset="-122"/>
            </a:endParaRPr>
          </a:p>
        </p:txBody>
      </p:sp>
    </p:spTree>
    <p:extLst>
      <p:ext uri="{BB962C8B-B14F-4D97-AF65-F5344CB8AC3E}">
        <p14:creationId xmlns:p14="http://schemas.microsoft.com/office/powerpoint/2010/main" val="28052167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1180154254"/>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2928250404"/>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273926693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011757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36344492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13573573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1470831728"/>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package" Target="../embeddings/Microsoft_Word___1.docx"/></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2.vml"/><Relationship Id="rId5" Type="http://schemas.openxmlformats.org/officeDocument/2006/relationships/image" Target="../media/image8.emf"/><Relationship Id="rId4" Type="http://schemas.openxmlformats.org/officeDocument/2006/relationships/package" Target="../embeddings/Microsoft_Word___2.docx"/></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4.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037583" y="3384103"/>
            <a:ext cx="9456435" cy="2161169"/>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6000" dirty="0">
                <a:solidFill>
                  <a:srgbClr val="000000"/>
                </a:solidFill>
                <a:ea typeface="宋体" panose="02010600030101010101" pitchFamily="2" charset="-122"/>
                <a:cs typeface="Times New Roman" panose="02020603050405020304" pitchFamily="18" charset="0"/>
              </a:rPr>
              <a:t>第</a:t>
            </a:r>
            <a:r>
              <a:rPr lang="en-US" altLang="zh-CN" sz="6000" dirty="0">
                <a:solidFill>
                  <a:srgbClr val="000000"/>
                </a:solidFill>
                <a:ea typeface="宋体" panose="02010600030101010101" pitchFamily="2" charset="-122"/>
                <a:cs typeface="Times New Roman" panose="02020603050405020304" pitchFamily="18" charset="0"/>
              </a:rPr>
              <a:t>16</a:t>
            </a:r>
            <a:r>
              <a:rPr lang="zh-CN" altLang="zh-CN" sz="6000" dirty="0" smtClean="0">
                <a:solidFill>
                  <a:srgbClr val="000000"/>
                </a:solidFill>
                <a:ea typeface="宋体" panose="02010600030101010101" pitchFamily="2" charset="-122"/>
                <a:cs typeface="Times New Roman" panose="02020603050405020304" pitchFamily="18" charset="0"/>
              </a:rPr>
              <a:t>课</a:t>
            </a:r>
            <a:endParaRPr lang="en-US" altLang="zh-CN" sz="6000" dirty="0" smtClean="0">
              <a:solidFill>
                <a:srgbClr val="000000"/>
              </a:solidFill>
              <a:ea typeface="宋体" panose="02010600030101010101" pitchFamily="2"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6000" dirty="0" smtClean="0">
                <a:solidFill>
                  <a:srgbClr val="000000"/>
                </a:solidFill>
                <a:ea typeface="宋体" panose="02010600030101010101" pitchFamily="2" charset="-122"/>
                <a:cs typeface="Times New Roman" panose="02020603050405020304" pitchFamily="18" charset="0"/>
              </a:rPr>
              <a:t>亚非拉</a:t>
            </a:r>
            <a:r>
              <a:rPr lang="zh-CN" altLang="zh-CN" sz="6000" dirty="0">
                <a:solidFill>
                  <a:srgbClr val="000000"/>
                </a:solidFill>
                <a:ea typeface="宋体" panose="02010600030101010101" pitchFamily="2" charset="-122"/>
                <a:cs typeface="Times New Roman" panose="02020603050405020304" pitchFamily="18" charset="0"/>
              </a:rPr>
              <a:t>民族民主运动的高涨</a:t>
            </a:r>
            <a:endParaRPr lang="zh-CN" altLang="zh-CN" sz="60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30441797"/>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87759"/>
            <a:ext cx="10807700" cy="1303818"/>
          </a:xfrm>
          <a:prstGeom prst="rect">
            <a:avLst/>
          </a:prstGeom>
        </p:spPr>
        <p:txBody>
          <a:bodyPr>
            <a:spAutoFit/>
          </a:bodyPr>
          <a:lstStyle/>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代表</a:t>
            </a:r>
            <a:endParaRPr lang="zh-CN" altLang="zh-CN" dirty="0">
              <a:solidFill>
                <a:srgbClr val="000000"/>
              </a:solidFill>
              <a:latin typeface="NEU-BZ-S92"/>
              <a:ea typeface="方正书宋_GBK" panose="03000509000000000000"/>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印尼反对荷兰的殖民统治</a:t>
            </a:r>
            <a:endParaRPr lang="zh-CN" altLang="zh-CN" dirty="0">
              <a:solidFill>
                <a:srgbClr val="000000"/>
              </a:solidFill>
              <a:latin typeface="NEU-BZ-S92"/>
              <a:ea typeface="方正书宋_GBK" panose="03000509000000000000"/>
              <a:cs typeface="Times New Roman" panose="02020603050405020304" pitchFamily="18" charset="0"/>
            </a:endParaRPr>
          </a:p>
        </p:txBody>
      </p:sp>
      <p:graphicFrame>
        <p:nvGraphicFramePr>
          <p:cNvPr id="8" name="表格 7"/>
          <p:cNvGraphicFramePr>
            <a:graphicFrameLocks noGrp="1" noChangeAspect="1"/>
          </p:cNvGraphicFramePr>
          <p:nvPr>
            <p:extLst>
              <p:ext uri="{D42A27DB-BD31-4B8C-83A1-F6EECF244321}">
                <p14:modId xmlns:p14="http://schemas.microsoft.com/office/powerpoint/2010/main" val="3183011276"/>
              </p:ext>
            </p:extLst>
          </p:nvPr>
        </p:nvGraphicFramePr>
        <p:xfrm>
          <a:off x="349250" y="1655911"/>
          <a:ext cx="10833099" cy="3413760"/>
        </p:xfrm>
        <a:graphic>
          <a:graphicData uri="http://schemas.openxmlformats.org/drawingml/2006/table">
            <a:tbl>
              <a:tblPr firstRow="1" firstCol="1" bandRow="1"/>
              <a:tblGrid>
                <a:gridCol w="1235323"/>
                <a:gridCol w="4608512"/>
                <a:gridCol w="4989264"/>
              </a:tblGrid>
              <a:tr h="0">
                <a:tc>
                  <a:txBody>
                    <a:bodyPr/>
                    <a:lstStyle/>
                    <a:p>
                      <a:pPr>
                        <a:spcAft>
                          <a:spcPts val="0"/>
                        </a:spcAft>
                        <a:tabLst>
                          <a:tab pos="1188085" algn="l"/>
                          <a:tab pos="2163445" algn="l"/>
                          <a:tab pos="3142615" algn="l"/>
                          <a:tab pos="4190365" algn="l"/>
                        </a:tabLst>
                      </a:pPr>
                      <a:r>
                        <a:rPr lang="zh-CN" sz="3200" b="1" u="none"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项目</a:t>
                      </a:r>
                      <a:endParaRPr lang="zh-CN" sz="3200" b="1" u="none" dirty="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u="none">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第一阶段</a:t>
                      </a:r>
                      <a:endParaRPr lang="zh-CN" sz="3200" b="1" u="none">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u="none">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第二阶段</a:t>
                      </a:r>
                      <a:endParaRPr lang="zh-CN" sz="3200" b="1" u="none">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u="non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时间</a:t>
                      </a:r>
                      <a:endParaRPr lang="zh-CN" sz="3200" b="1" u="none">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u="non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1926—1927</a:t>
                      </a:r>
                      <a:r>
                        <a:rPr lang="zh-CN" sz="3200" b="1" u="non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3200" b="1" u="none">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en-US" sz="3200" b="1" u="non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1927</a:t>
                      </a:r>
                      <a:r>
                        <a:rPr lang="zh-CN" sz="3200" b="1" u="non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endParaRPr lang="zh-CN" sz="3200" b="1" u="none">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u="non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领导</a:t>
                      </a:r>
                      <a:endParaRPr lang="zh-CN" sz="3200" b="1" u="none">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u="non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印尼</a:t>
                      </a:r>
                      <a:r>
                        <a:rPr lang="zh-CN" sz="3200" b="1" u="none">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共产党</a:t>
                      </a:r>
                      <a:r>
                        <a:rPr lang="en-US" sz="3200" b="1" u="non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(1920</a:t>
                      </a:r>
                      <a:r>
                        <a:rPr lang="zh-CN" sz="3200" b="1" u="non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年成立</a:t>
                      </a:r>
                      <a:r>
                        <a:rPr lang="en-US" sz="3200" b="1" u="non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b="1" u="none">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印尼</a:t>
                      </a:r>
                      <a:r>
                        <a:rPr lang="zh-CN" sz="3200" b="1" u="none"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民族党</a:t>
                      </a:r>
                      <a:r>
                        <a:rPr lang="en-US" sz="32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(1927</a:t>
                      </a:r>
                      <a:r>
                        <a:rPr lang="zh-CN" sz="32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年苏加诺等人成立</a:t>
                      </a:r>
                      <a:r>
                        <a:rPr lang="en-US" sz="32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endParaRPr lang="zh-CN" sz="3200" b="1" u="none" dirty="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u="non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方式</a:t>
                      </a:r>
                      <a:endParaRPr lang="zh-CN" sz="3200" b="1" u="none">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u="none">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武装起义</a:t>
                      </a:r>
                      <a:endParaRPr lang="zh-CN" sz="3200" b="1" u="none">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u="none">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不合作</a:t>
                      </a:r>
                      <a:r>
                        <a:rPr lang="zh-CN" sz="3200" b="1" u="non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政策</a:t>
                      </a:r>
                      <a:endParaRPr lang="zh-CN" sz="3200" b="1" u="none">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u="non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结果</a:t>
                      </a:r>
                      <a:endParaRPr lang="zh-CN" sz="3200" b="1" u="none">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u="non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遭到残酷镇压</a:t>
                      </a:r>
                      <a:r>
                        <a:rPr lang="en-US" sz="3200" b="1" u="non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u="none">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革命力量被严重削弱</a:t>
                      </a:r>
                      <a:endParaRPr lang="zh-CN" sz="3200" b="1" u="none">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u="none"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民族资产阶级</a:t>
                      </a:r>
                      <a:r>
                        <a:rPr lang="zh-CN" sz="3200" b="1" u="none"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开始掌握独立运动的领导权</a:t>
                      </a:r>
                      <a:endParaRPr lang="zh-CN" sz="3200" b="1" u="none" dirty="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9" name="矩形 8"/>
          <p:cNvSpPr/>
          <p:nvPr/>
        </p:nvSpPr>
        <p:spPr>
          <a:xfrm>
            <a:off x="2448669" y="2847367"/>
            <a:ext cx="1198297"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p:nvCxnSpPr>
        <p:spPr>
          <a:xfrm>
            <a:off x="2443898" y="3311465"/>
            <a:ext cx="1196942" cy="0"/>
          </a:xfrm>
          <a:prstGeom prst="line">
            <a:avLst/>
          </a:prstGeom>
        </p:spPr>
        <p:style>
          <a:lnRef idx="2">
            <a:schemeClr val="dk1"/>
          </a:lnRef>
          <a:fillRef idx="0">
            <a:schemeClr val="dk1"/>
          </a:fillRef>
          <a:effectRef idx="1">
            <a:schemeClr val="dk1"/>
          </a:effectRef>
          <a:fontRef idx="minor">
            <a:schemeClr val="tx1"/>
          </a:fontRef>
        </p:style>
      </p:cxnSp>
      <p:sp>
        <p:nvSpPr>
          <p:cNvPr id="11" name="矩形 10"/>
          <p:cNvSpPr/>
          <p:nvPr/>
        </p:nvSpPr>
        <p:spPr>
          <a:xfrm>
            <a:off x="7057181" y="2675713"/>
            <a:ext cx="1198297"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7052410" y="3070139"/>
            <a:ext cx="1196942" cy="0"/>
          </a:xfrm>
          <a:prstGeom prst="line">
            <a:avLst/>
          </a:prstGeom>
        </p:spPr>
        <p:style>
          <a:lnRef idx="2">
            <a:schemeClr val="dk1"/>
          </a:lnRef>
          <a:fillRef idx="0">
            <a:schemeClr val="dk1"/>
          </a:fillRef>
          <a:effectRef idx="1">
            <a:schemeClr val="dk1"/>
          </a:effectRef>
          <a:fontRef idx="minor">
            <a:schemeClr val="tx1"/>
          </a:fontRef>
        </p:style>
      </p:cxnSp>
      <p:sp>
        <p:nvSpPr>
          <p:cNvPr id="13" name="矩形 12"/>
          <p:cNvSpPr/>
          <p:nvPr/>
        </p:nvSpPr>
        <p:spPr>
          <a:xfrm>
            <a:off x="1628672" y="3652471"/>
            <a:ext cx="1684093"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p:nvPr/>
        </p:nvCxnSpPr>
        <p:spPr>
          <a:xfrm>
            <a:off x="1623901" y="4046897"/>
            <a:ext cx="1682189" cy="0"/>
          </a:xfrm>
          <a:prstGeom prst="line">
            <a:avLst/>
          </a:prstGeom>
        </p:spPr>
        <p:style>
          <a:lnRef idx="2">
            <a:schemeClr val="dk1"/>
          </a:lnRef>
          <a:fillRef idx="0">
            <a:schemeClr val="dk1"/>
          </a:fillRef>
          <a:effectRef idx="1">
            <a:schemeClr val="dk1"/>
          </a:effectRef>
          <a:fontRef idx="minor">
            <a:schemeClr val="tx1"/>
          </a:fontRef>
        </p:style>
      </p:cxnSp>
      <p:sp>
        <p:nvSpPr>
          <p:cNvPr id="16" name="矩形 15"/>
          <p:cNvSpPr/>
          <p:nvPr/>
        </p:nvSpPr>
        <p:spPr>
          <a:xfrm>
            <a:off x="6228756" y="3662303"/>
            <a:ext cx="1198297"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p:nvPr/>
        </p:nvCxnSpPr>
        <p:spPr>
          <a:xfrm>
            <a:off x="6223985" y="4056729"/>
            <a:ext cx="1196942" cy="0"/>
          </a:xfrm>
          <a:prstGeom prst="line">
            <a:avLst/>
          </a:prstGeom>
        </p:spPr>
        <p:style>
          <a:lnRef idx="2">
            <a:schemeClr val="dk1"/>
          </a:lnRef>
          <a:fillRef idx="0">
            <a:schemeClr val="dk1"/>
          </a:fillRef>
          <a:effectRef idx="1">
            <a:schemeClr val="dk1"/>
          </a:effectRef>
          <a:fontRef idx="minor">
            <a:schemeClr val="tx1"/>
          </a:fontRef>
        </p:style>
      </p:cxnSp>
      <p:sp>
        <p:nvSpPr>
          <p:cNvPr id="18" name="矩形 17"/>
          <p:cNvSpPr/>
          <p:nvPr/>
        </p:nvSpPr>
        <p:spPr>
          <a:xfrm>
            <a:off x="6228756" y="4164108"/>
            <a:ext cx="2412601"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a:off x="6223985" y="4558534"/>
            <a:ext cx="2409873"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1042778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16"/>
                                        </p:tgtEl>
                                      </p:cBhvr>
                                    </p:animEffect>
                                    <p:set>
                                      <p:cBhvr>
                                        <p:cTn id="22" dur="1" fill="hold">
                                          <p:stCondLst>
                                            <p:cond delay="499"/>
                                          </p:stCondLst>
                                        </p:cTn>
                                        <p:tgtEl>
                                          <p:spTgt spid="1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18"/>
                                        </p:tgtEl>
                                      </p:cBhvr>
                                    </p:animEffect>
                                    <p:set>
                                      <p:cBhvr>
                                        <p:cTn id="27"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P spid="13" grpId="0" animBg="1"/>
      <p:bldP spid="16"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439887"/>
            <a:ext cx="10807700" cy="239950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印度非暴力不合作运动。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①</a:t>
            </a:r>
            <a:r>
              <a:rPr lang="zh-CN" altLang="zh-CN" dirty="0">
                <a:solidFill>
                  <a:srgbClr val="000000"/>
                </a:solidFill>
                <a:ea typeface="宋体" panose="02010600030101010101" pitchFamily="2" charset="-122"/>
                <a:cs typeface="Times New Roman" panose="02020603050405020304" pitchFamily="18" charset="0"/>
              </a:rPr>
              <a:t>背景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甘地提出的以爱、真理和非暴力争取印度自治和独立的思想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以及通过动员群众、运用</a:t>
            </a:r>
            <a:r>
              <a:rPr lang="zh-CN" altLang="zh-CN" dirty="0">
                <a:ea typeface="楷体" panose="02010609060101010101" pitchFamily="49" charset="-122"/>
                <a:cs typeface="Times New Roman" panose="02020603050405020304" pitchFamily="18" charset="0"/>
              </a:rPr>
              <a:t>非暴力不合作</a:t>
            </a:r>
            <a:r>
              <a:rPr lang="zh-CN" altLang="zh-CN" dirty="0">
                <a:solidFill>
                  <a:srgbClr val="000000"/>
                </a:solidFill>
                <a:ea typeface="宋体" panose="02010600030101010101" pitchFamily="2" charset="-122"/>
                <a:cs typeface="Times New Roman" panose="02020603050405020304" pitchFamily="18" charset="0"/>
              </a:rPr>
              <a:t>策略与英印当局进行斗争的思想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逐渐获得国大党和广大民众的认可。</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6646649" y="2676728"/>
            <a:ext cx="2426756"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6642103" y="3140826"/>
            <a:ext cx="2424011"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73896919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19807"/>
            <a:ext cx="2204450" cy="683264"/>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宋体" panose="02010600030101010101" pitchFamily="2" charset="-122"/>
                <a:cs typeface="宋体" panose="02010600030101010101" pitchFamily="2" charset="-122"/>
              </a:rPr>
              <a:t>②</a:t>
            </a:r>
            <a:r>
              <a:rPr lang="zh-CN" altLang="zh-CN" dirty="0">
                <a:solidFill>
                  <a:srgbClr val="000000"/>
                </a:solidFill>
                <a:ea typeface="宋体" panose="02010600030101010101" pitchFamily="2" charset="-122"/>
                <a:cs typeface="Times New Roman" panose="02020603050405020304" pitchFamily="18" charset="0"/>
              </a:rPr>
              <a:t>阶段</a:t>
            </a:r>
            <a:r>
              <a:rPr lang="zh-CN" altLang="zh-CN" dirty="0" smtClean="0">
                <a:solidFill>
                  <a:srgbClr val="000000"/>
                </a:solidFill>
                <a:ea typeface="宋体" panose="02010600030101010101" pitchFamily="2" charset="-122"/>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260773590"/>
              </p:ext>
            </p:extLst>
          </p:nvPr>
        </p:nvGraphicFramePr>
        <p:xfrm>
          <a:off x="360437" y="1456234"/>
          <a:ext cx="10944159" cy="3800077"/>
        </p:xfrm>
        <a:graphic>
          <a:graphicData uri="http://schemas.openxmlformats.org/presentationml/2006/ole">
            <mc:AlternateContent xmlns:mc="http://schemas.openxmlformats.org/markup-compatibility/2006">
              <mc:Choice xmlns:v="urn:schemas-microsoft-com:vml" Requires="v">
                <p:oleObj spid="_x0000_s1040" name="文档" r:id="rId4" imgW="3588249" imgH="1245927" progId="Word.Document.12">
                  <p:embed/>
                </p:oleObj>
              </mc:Choice>
              <mc:Fallback>
                <p:oleObj name="文档" r:id="rId4" imgW="3588249" imgH="1245927" progId="Word.Document.12">
                  <p:embed/>
                  <p:pic>
                    <p:nvPicPr>
                      <p:cNvPr id="0" name=""/>
                      <p:cNvPicPr/>
                      <p:nvPr/>
                    </p:nvPicPr>
                    <p:blipFill>
                      <a:blip r:embed="rId5"/>
                      <a:stretch>
                        <a:fillRect/>
                      </a:stretch>
                    </p:blipFill>
                    <p:spPr>
                      <a:xfrm>
                        <a:off x="360437" y="1456234"/>
                        <a:ext cx="10944159" cy="3800077"/>
                      </a:xfrm>
                      <a:prstGeom prst="rect">
                        <a:avLst/>
                      </a:prstGeom>
                    </p:spPr>
                  </p:pic>
                </p:oleObj>
              </mc:Fallback>
            </mc:AlternateContent>
          </a:graphicData>
        </a:graphic>
      </p:graphicFrame>
      <p:sp>
        <p:nvSpPr>
          <p:cNvPr id="5" name="矩形 4"/>
          <p:cNvSpPr/>
          <p:nvPr/>
        </p:nvSpPr>
        <p:spPr>
          <a:xfrm>
            <a:off x="8350633" y="2857453"/>
            <a:ext cx="16434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64206187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3296123274"/>
              </p:ext>
            </p:extLst>
          </p:nvPr>
        </p:nvGraphicFramePr>
        <p:xfrm>
          <a:off x="442955" y="359767"/>
          <a:ext cx="10944159" cy="6255141"/>
        </p:xfrm>
        <a:graphic>
          <a:graphicData uri="http://schemas.openxmlformats.org/presentationml/2006/ole">
            <mc:AlternateContent xmlns:mc="http://schemas.openxmlformats.org/markup-compatibility/2006">
              <mc:Choice xmlns:v="urn:schemas-microsoft-com:vml" Requires="v">
                <p:oleObj spid="_x0000_s2064" name="文档" r:id="rId4" imgW="3588249" imgH="2050866" progId="Word.Document.12">
                  <p:embed/>
                </p:oleObj>
              </mc:Choice>
              <mc:Fallback>
                <p:oleObj name="文档" r:id="rId4" imgW="3588249" imgH="2050866" progId="Word.Document.12">
                  <p:embed/>
                  <p:pic>
                    <p:nvPicPr>
                      <p:cNvPr id="0" name=""/>
                      <p:cNvPicPr/>
                      <p:nvPr/>
                    </p:nvPicPr>
                    <p:blipFill>
                      <a:blip r:embed="rId5"/>
                      <a:stretch>
                        <a:fillRect/>
                      </a:stretch>
                    </p:blipFill>
                    <p:spPr>
                      <a:xfrm>
                        <a:off x="442955" y="359767"/>
                        <a:ext cx="10944159" cy="6255141"/>
                      </a:xfrm>
                      <a:prstGeom prst="rect">
                        <a:avLst/>
                      </a:prstGeom>
                    </p:spPr>
                  </p:pic>
                </p:oleObj>
              </mc:Fallback>
            </mc:AlternateContent>
          </a:graphicData>
        </a:graphic>
      </p:graphicFrame>
      <p:sp>
        <p:nvSpPr>
          <p:cNvPr id="3" name="矩形 2"/>
          <p:cNvSpPr/>
          <p:nvPr/>
        </p:nvSpPr>
        <p:spPr>
          <a:xfrm>
            <a:off x="6982481" y="1749683"/>
            <a:ext cx="16434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8520883" y="3589617"/>
            <a:ext cx="16434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9326648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730317"/>
            <a:ext cx="10807700" cy="4228850"/>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微思考</a:t>
            </a:r>
            <a:r>
              <a:rPr lang="en-US" altLang="zh-CN" dirty="0" smtClean="0">
                <a:solidFill>
                  <a:srgbClr val="000000"/>
                </a:solidFill>
                <a:ea typeface="宋体" panose="02010600030101010101" pitchFamily="2" charset="-122"/>
                <a:cs typeface="Times New Roman" panose="02020603050405020304" pitchFamily="18" charset="0"/>
              </a:rPr>
              <a:t>1  1920</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国大党通过甘地起草的新党章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其中第一条规定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印度国大党的目标是印度人民用一切合法的、和平的手段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以争取实现自治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。甘地对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自治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的含义作了新的解释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如有可能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在英帝国内自治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如有必要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就脱离英帝国独立。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smtClean="0">
                <a:solidFill>
                  <a:srgbClr val="000000"/>
                </a:solidFill>
                <a:ea typeface="楷体" panose="02010609060101010101" pitchFamily="49" charset="-122"/>
                <a:cs typeface="Times New Roman" panose="02020603050405020304" pitchFamily="18" charset="0"/>
              </a:rPr>
              <a:t>齐世荣《</a:t>
            </a:r>
            <a:r>
              <a:rPr lang="zh-CN" altLang="zh-CN" dirty="0">
                <a:solidFill>
                  <a:srgbClr val="000000"/>
                </a:solidFill>
                <a:ea typeface="楷体" panose="02010609060101010101" pitchFamily="49" charset="-122"/>
                <a:cs typeface="Times New Roman" panose="02020603050405020304" pitchFamily="18" charset="0"/>
              </a:rPr>
              <a:t>世界通史</a:t>
            </a:r>
            <a:r>
              <a:rPr lang="zh-CN" altLang="zh-CN" dirty="0" smtClean="0">
                <a:solidFill>
                  <a:srgbClr val="000000"/>
                </a:solidFill>
                <a:ea typeface="楷体" panose="02010609060101010101" pitchFamily="49" charset="-122"/>
                <a:cs typeface="Times New Roman" panose="02020603050405020304" pitchFamily="18" charset="0"/>
              </a:rPr>
              <a:t>资料选辑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现代部分》第</a:t>
            </a: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楷体" panose="02010609060101010101" pitchFamily="49" charset="-122"/>
                <a:cs typeface="Times New Roman" panose="02020603050405020304" pitchFamily="18" charset="0"/>
              </a:rPr>
              <a:t>分册</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ea typeface="宋体" panose="02010600030101010101" pitchFamily="2" charset="-122"/>
                <a:cs typeface="Times New Roman" panose="02020603050405020304" pitchFamily="18" charset="0"/>
              </a:rPr>
              <a:t>材料</a:t>
            </a:r>
            <a:r>
              <a:rPr lang="zh-CN" altLang="zh-CN" dirty="0">
                <a:solidFill>
                  <a:srgbClr val="000000"/>
                </a:solidFill>
                <a:ea typeface="宋体" panose="02010600030101010101" pitchFamily="2" charset="-122"/>
                <a:cs typeface="Times New Roman" panose="02020603050405020304" pitchFamily="18" charset="0"/>
              </a:rPr>
              <a:t>反映了印度国大党斗争的主要目标是什么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印度国大党主张通过什么方式实现</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5554977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511895"/>
            <a:ext cx="10807700" cy="2377574"/>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目标</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印度国大党的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自治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策略是在英帝国的框架内</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争取尽可能多的权利。至于脱离英帝国而独立的思想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则是印度争取不到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自治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的最后解决办法。方式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主张通过一切合法的、和平的手段实现。</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642098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223863"/>
            <a:ext cx="10807700" cy="2968505"/>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二、非洲独立意识的觉醒</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背景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第一次世界大战后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非洲多数地区的民族解放运动尚处于萌芽和酝酿时期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但一些北非和东非国家的民族独立意识已经觉醒。</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215714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1089"/>
            <a:ext cx="10807700" cy="626710"/>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smtClean="0">
                <a:solidFill>
                  <a:srgbClr val="000000"/>
                </a:solidFill>
                <a:latin typeface="Arial" panose="020B0604020202020204" pitchFamily="34" charset="0"/>
                <a:cs typeface="Times New Roman" panose="02020603050405020304" pitchFamily="18" charset="0"/>
              </a:rPr>
              <a:t>表现</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705253" y="1542099"/>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4689408" y="2057991"/>
            <a:ext cx="766659"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387593" y="2572805"/>
            <a:ext cx="766659"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7273205" y="3585412"/>
            <a:ext cx="1872208"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5097445" y="4584758"/>
            <a:ext cx="14940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3" name="表格 2"/>
          <p:cNvGraphicFramePr>
            <a:graphicFrameLocks noGrp="1" noChangeAspect="1"/>
          </p:cNvGraphicFramePr>
          <p:nvPr>
            <p:extLst>
              <p:ext uri="{D42A27DB-BD31-4B8C-83A1-F6EECF244321}">
                <p14:modId xmlns:p14="http://schemas.microsoft.com/office/powerpoint/2010/main" val="4158474614"/>
              </p:ext>
            </p:extLst>
          </p:nvPr>
        </p:nvGraphicFramePr>
        <p:xfrm>
          <a:off x="329586" y="647799"/>
          <a:ext cx="10884395" cy="5364480"/>
        </p:xfrm>
        <a:graphic>
          <a:graphicData uri="http://schemas.openxmlformats.org/drawingml/2006/table">
            <a:tbl>
              <a:tblPr firstRow="1" firstCol="1" bandRow="1"/>
              <a:tblGrid>
                <a:gridCol w="875283"/>
                <a:gridCol w="2232248"/>
                <a:gridCol w="1800200"/>
                <a:gridCol w="5976664"/>
              </a:tblGrid>
              <a:tr h="0">
                <a:tc>
                  <a:txBody>
                    <a:bodyPr/>
                    <a:lstStyle/>
                    <a:p>
                      <a:pPr>
                        <a:spcAft>
                          <a:spcPts val="0"/>
                        </a:spcAft>
                        <a:tabLst>
                          <a:tab pos="1188085" algn="l"/>
                          <a:tab pos="2163445" algn="l"/>
                          <a:tab pos="3142615" algn="l"/>
                          <a:tab pos="4190365" algn="l"/>
                        </a:tabLst>
                      </a:pPr>
                      <a:r>
                        <a:rPr lang="zh-CN" sz="3200" b="1" kern="1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国家</a:t>
                      </a:r>
                      <a:endParaRPr lang="zh-CN" sz="3200" b="1" kern="100" dirty="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kern="1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领导</a:t>
                      </a:r>
                      <a:endParaRPr lang="zh-CN" sz="3200" b="1" kern="10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kern="1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方式</a:t>
                      </a:r>
                      <a:endParaRPr lang="zh-CN" sz="3200" b="1" kern="10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kern="1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结果</a:t>
                      </a:r>
                      <a:endParaRPr lang="zh-CN" sz="3200" b="1" kern="10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埃及</a:t>
                      </a:r>
                      <a:endParaRPr lang="zh-CN" sz="3200" b="1" kern="10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以扎格鲁尔为首的民族主义</a:t>
                      </a:r>
                      <a:r>
                        <a:rPr lang="zh-CN" sz="3200" b="1" kern="1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政党</a:t>
                      </a:r>
                      <a:endParaRPr lang="en-US" altLang="zh-CN" sz="3200" b="1" kern="1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tabLst>
                          <a:tab pos="1188085" algn="l"/>
                          <a:tab pos="2163445" algn="l"/>
                          <a:tab pos="3142615" algn="l"/>
                          <a:tab pos="4190365" algn="l"/>
                        </a:tabLst>
                      </a:pPr>
                      <a:r>
                        <a:rPr lang="zh-CN" sz="3200" b="1" kern="100" dirty="0" smtClean="0">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华</a:t>
                      </a:r>
                      <a:r>
                        <a:rPr lang="zh-CN" sz="3200" b="1" kern="100" dirty="0">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夫脱党</a:t>
                      </a:r>
                      <a:endParaRPr lang="zh-CN" sz="3200" b="1" kern="100" dirty="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和平方式和</a:t>
                      </a:r>
                      <a:r>
                        <a:rPr lang="zh-CN" sz="3200" b="1" kern="100" dirty="0">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街垒战</a:t>
                      </a:r>
                      <a:r>
                        <a:rPr lang="zh-CN"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等</a:t>
                      </a:r>
                      <a:endParaRPr lang="zh-CN" sz="3200" b="1" kern="100" dirty="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kern="100" dirty="0">
                          <a:solidFill>
                            <a:srgbClr val="000000"/>
                          </a:solidFill>
                          <a:effectLst/>
                          <a:latin typeface="NEU-BZ-S92"/>
                          <a:ea typeface="宋体" panose="02010600030101010101" pitchFamily="2" charset="-122"/>
                          <a:cs typeface="宋体" panose="02010600030101010101" pitchFamily="2" charset="-122"/>
                        </a:rPr>
                        <a:t>①</a:t>
                      </a:r>
                      <a:r>
                        <a:rPr lang="zh-CN"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迫使英国承认埃及为</a:t>
                      </a:r>
                      <a:r>
                        <a:rPr lang="zh-CN" sz="3200" b="1" kern="100" dirty="0">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独立主权</a:t>
                      </a:r>
                      <a:r>
                        <a:rPr lang="zh-CN"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国家</a:t>
                      </a:r>
                      <a:r>
                        <a:rPr lang="en-US"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但英国保留了在埃及驻军、控制苏伊士运河、领事裁判权等特权</a:t>
                      </a:r>
                      <a:endParaRPr lang="zh-CN" sz="3200" b="1" kern="100" dirty="0">
                        <a:solidFill>
                          <a:srgbClr val="000000"/>
                        </a:solidFill>
                        <a:effectLst/>
                        <a:latin typeface="NEU-BZ-S92"/>
                        <a:ea typeface="方正书宋_GBK" panose="03000509000000000000"/>
                        <a:cs typeface="Times New Roman" panose="02020603050405020304" pitchFamily="18" charset="0"/>
                      </a:endParaRPr>
                    </a:p>
                    <a:p>
                      <a:pPr>
                        <a:spcAft>
                          <a:spcPts val="0"/>
                        </a:spcAft>
                        <a:tabLst>
                          <a:tab pos="1188085" algn="l"/>
                          <a:tab pos="2163445" algn="l"/>
                          <a:tab pos="3142615" algn="l"/>
                          <a:tab pos="4190365" algn="l"/>
                        </a:tabLst>
                      </a:pPr>
                      <a:r>
                        <a:rPr lang="zh-CN" sz="3200" b="1" kern="100" dirty="0">
                          <a:solidFill>
                            <a:srgbClr val="000000"/>
                          </a:solidFill>
                          <a:effectLst/>
                          <a:latin typeface="NEU-BZ-S92"/>
                          <a:ea typeface="宋体" panose="02010600030101010101" pitchFamily="2" charset="-122"/>
                          <a:cs typeface="宋体" panose="02010600030101010101" pitchFamily="2" charset="-122"/>
                        </a:rPr>
                        <a:t>②</a:t>
                      </a:r>
                      <a:r>
                        <a:rPr lang="en-US"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1922</a:t>
                      </a:r>
                      <a:r>
                        <a:rPr lang="zh-CN"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a:t>
                      </a:r>
                      <a:r>
                        <a:rPr lang="zh-CN"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月</a:t>
                      </a:r>
                      <a:r>
                        <a:rPr lang="en-US"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埃及宣布为独立的</a:t>
                      </a:r>
                      <a:r>
                        <a:rPr lang="zh-CN" sz="3200" b="1" kern="100" dirty="0">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君主立宪国家</a:t>
                      </a:r>
                      <a:r>
                        <a:rPr lang="en-US"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,1923</a:t>
                      </a:r>
                      <a:r>
                        <a:rPr lang="zh-CN"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年颁布第一部宪法</a:t>
                      </a:r>
                      <a:endParaRPr lang="zh-CN" sz="3200" b="1" kern="100" dirty="0">
                        <a:solidFill>
                          <a:srgbClr val="000000"/>
                        </a:solidFill>
                        <a:effectLst/>
                        <a:latin typeface="NEU-BZ-S92"/>
                        <a:ea typeface="方正书宋_GBK" panose="03000509000000000000"/>
                        <a:cs typeface="Times New Roman" panose="02020603050405020304" pitchFamily="18" charset="0"/>
                      </a:endParaRPr>
                    </a:p>
                    <a:p>
                      <a:pPr>
                        <a:spcAft>
                          <a:spcPts val="0"/>
                        </a:spcAft>
                        <a:tabLst>
                          <a:tab pos="1188085" algn="l"/>
                          <a:tab pos="2163445" algn="l"/>
                          <a:tab pos="3142615" algn="l"/>
                          <a:tab pos="4190365" algn="l"/>
                        </a:tabLst>
                      </a:pPr>
                      <a:r>
                        <a:rPr lang="zh-CN" sz="3200" b="1" kern="100" dirty="0">
                          <a:solidFill>
                            <a:srgbClr val="000000"/>
                          </a:solidFill>
                          <a:effectLst/>
                          <a:latin typeface="NEU-BZ-S92"/>
                          <a:ea typeface="宋体" panose="02010600030101010101" pitchFamily="2" charset="-122"/>
                          <a:cs typeface="宋体" panose="02010600030101010101" pitchFamily="2" charset="-122"/>
                        </a:rPr>
                        <a:t>③</a:t>
                      </a:r>
                      <a:r>
                        <a:rPr lang="zh-CN"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以后</a:t>
                      </a:r>
                      <a:r>
                        <a:rPr lang="en-US"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华夫脱党进行了</a:t>
                      </a:r>
                      <a:r>
                        <a:rPr lang="zh-CN" sz="3200" b="1" kern="100" dirty="0">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护宪运动</a:t>
                      </a:r>
                      <a:r>
                        <a:rPr lang="en-US"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要求英国放弃特权</a:t>
                      </a:r>
                      <a:r>
                        <a:rPr lang="en-US"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但未获完全成功</a:t>
                      </a:r>
                      <a:endParaRPr lang="zh-CN" sz="3200" b="1" kern="100" dirty="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0" name="矩形 9"/>
          <p:cNvSpPr/>
          <p:nvPr/>
        </p:nvSpPr>
        <p:spPr>
          <a:xfrm>
            <a:off x="1254029" y="4114015"/>
            <a:ext cx="1770704"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1249258" y="4508441"/>
            <a:ext cx="1768702" cy="0"/>
          </a:xfrm>
          <a:prstGeom prst="line">
            <a:avLst/>
          </a:prstGeom>
        </p:spPr>
        <p:style>
          <a:lnRef idx="2">
            <a:schemeClr val="dk1"/>
          </a:lnRef>
          <a:fillRef idx="0">
            <a:schemeClr val="dk1"/>
          </a:fillRef>
          <a:effectRef idx="1">
            <a:schemeClr val="dk1"/>
          </a:effectRef>
          <a:fontRef idx="minor">
            <a:schemeClr val="tx1"/>
          </a:fontRef>
        </p:style>
      </p:cxnSp>
      <p:sp>
        <p:nvSpPr>
          <p:cNvPr id="12" name="矩形 11"/>
          <p:cNvSpPr/>
          <p:nvPr/>
        </p:nvSpPr>
        <p:spPr>
          <a:xfrm>
            <a:off x="3893600" y="3384212"/>
            <a:ext cx="1198297"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3888829" y="3778638"/>
            <a:ext cx="1196942" cy="0"/>
          </a:xfrm>
          <a:prstGeom prst="line">
            <a:avLst/>
          </a:prstGeom>
        </p:spPr>
        <p:style>
          <a:lnRef idx="2">
            <a:schemeClr val="dk1"/>
          </a:lnRef>
          <a:fillRef idx="0">
            <a:schemeClr val="dk1"/>
          </a:fillRef>
          <a:effectRef idx="1">
            <a:schemeClr val="dk1"/>
          </a:effectRef>
          <a:fontRef idx="minor">
            <a:schemeClr val="tx1"/>
          </a:fontRef>
        </p:style>
      </p:cxnSp>
      <p:sp>
        <p:nvSpPr>
          <p:cNvPr id="15" name="矩形 14"/>
          <p:cNvSpPr/>
          <p:nvPr/>
        </p:nvSpPr>
        <p:spPr>
          <a:xfrm>
            <a:off x="9370172" y="1188961"/>
            <a:ext cx="1770704"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p:nvPr/>
        </p:nvCxnSpPr>
        <p:spPr>
          <a:xfrm>
            <a:off x="9365401" y="1583387"/>
            <a:ext cx="1768702" cy="0"/>
          </a:xfrm>
          <a:prstGeom prst="line">
            <a:avLst/>
          </a:prstGeom>
        </p:spPr>
        <p:style>
          <a:lnRef idx="2">
            <a:schemeClr val="dk1"/>
          </a:lnRef>
          <a:fillRef idx="0">
            <a:schemeClr val="dk1"/>
          </a:fillRef>
          <a:effectRef idx="1">
            <a:schemeClr val="dk1"/>
          </a:effectRef>
          <a:fontRef idx="minor">
            <a:schemeClr val="tx1"/>
          </a:fontRef>
        </p:style>
      </p:cxnSp>
      <p:sp>
        <p:nvSpPr>
          <p:cNvPr id="17" name="矩形 16"/>
          <p:cNvSpPr/>
          <p:nvPr/>
        </p:nvSpPr>
        <p:spPr>
          <a:xfrm>
            <a:off x="5291073" y="3599787"/>
            <a:ext cx="241418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p:nvPr/>
        </p:nvCxnSpPr>
        <p:spPr>
          <a:xfrm>
            <a:off x="5286302" y="3994213"/>
            <a:ext cx="2411450" cy="0"/>
          </a:xfrm>
          <a:prstGeom prst="line">
            <a:avLst/>
          </a:prstGeom>
        </p:spPr>
        <p:style>
          <a:lnRef idx="2">
            <a:schemeClr val="dk1"/>
          </a:lnRef>
          <a:fillRef idx="0">
            <a:schemeClr val="dk1"/>
          </a:fillRef>
          <a:effectRef idx="1">
            <a:schemeClr val="dk1"/>
          </a:effectRef>
          <a:fontRef idx="minor">
            <a:schemeClr val="tx1"/>
          </a:fontRef>
        </p:style>
      </p:cxnSp>
      <p:sp>
        <p:nvSpPr>
          <p:cNvPr id="20" name="矩形 19"/>
          <p:cNvSpPr/>
          <p:nvPr/>
        </p:nvSpPr>
        <p:spPr>
          <a:xfrm>
            <a:off x="9439267" y="4559805"/>
            <a:ext cx="1598018"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1" name="直接连接符 20"/>
          <p:cNvCxnSpPr/>
          <p:nvPr/>
        </p:nvCxnSpPr>
        <p:spPr>
          <a:xfrm>
            <a:off x="9434496" y="4954231"/>
            <a:ext cx="1596212"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41207283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4" presetClass="exit" presetSubtype="10" fill="hold" grpId="0" nodeType="clickEffect">
                                  <p:stCondLst>
                                    <p:cond delay="0"/>
                                  </p:stCondLst>
                                  <p:childTnLst>
                                    <p:animEffect transition="out" filter="randombar(horizontal)">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4" presetClass="exit" presetSubtype="10" fill="hold" grpId="0" nodeType="clickEffect">
                                  <p:stCondLst>
                                    <p:cond delay="0"/>
                                  </p:stCondLst>
                                  <p:childTnLst>
                                    <p:animEffect transition="out" filter="randombar(horizontal)">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14" presetClass="exit" presetSubtype="10" fill="hold" grpId="0" nodeType="clickEffect">
                                  <p:stCondLst>
                                    <p:cond delay="0"/>
                                  </p:stCondLst>
                                  <p:childTnLst>
                                    <p:animEffect transition="out" filter="randombar(horizontal)">
                                      <p:cBhvr>
                                        <p:cTn id="51" dur="500"/>
                                        <p:tgtEl>
                                          <p:spTgt spid="20"/>
                                        </p:tgtEl>
                                      </p:cBhvr>
                                    </p:animEffect>
                                    <p:set>
                                      <p:cBhvr>
                                        <p:cTn id="52"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0" grpId="0" animBg="1"/>
      <p:bldP spid="12" grpId="0" animBg="1"/>
      <p:bldP spid="15" grpId="0" animBg="1"/>
      <p:bldP spid="17" grpId="0" animBg="1"/>
      <p:bldP spid="2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705253" y="1542099"/>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4689408" y="2057991"/>
            <a:ext cx="766659"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387593" y="2572805"/>
            <a:ext cx="766659"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7273205" y="3585412"/>
            <a:ext cx="1872208"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5097445" y="4584758"/>
            <a:ext cx="14940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aphicFrame>
        <p:nvGraphicFramePr>
          <p:cNvPr id="3" name="表格 2"/>
          <p:cNvGraphicFramePr>
            <a:graphicFrameLocks noGrp="1" noChangeAspect="1"/>
          </p:cNvGraphicFramePr>
          <p:nvPr>
            <p:extLst>
              <p:ext uri="{D42A27DB-BD31-4B8C-83A1-F6EECF244321}">
                <p14:modId xmlns:p14="http://schemas.microsoft.com/office/powerpoint/2010/main" val="1473121795"/>
              </p:ext>
            </p:extLst>
          </p:nvPr>
        </p:nvGraphicFramePr>
        <p:xfrm>
          <a:off x="349250" y="647799"/>
          <a:ext cx="10833100" cy="3901440"/>
        </p:xfrm>
        <a:graphic>
          <a:graphicData uri="http://schemas.openxmlformats.org/drawingml/2006/table">
            <a:tbl>
              <a:tblPr firstRow="1" firstCol="1" bandRow="1"/>
              <a:tblGrid>
                <a:gridCol w="875283"/>
                <a:gridCol w="2232248"/>
                <a:gridCol w="1800200"/>
                <a:gridCol w="5925369"/>
              </a:tblGrid>
              <a:tr h="0">
                <a:tc>
                  <a:txBody>
                    <a:bodyPr/>
                    <a:lstStyle/>
                    <a:p>
                      <a:pPr>
                        <a:spcAft>
                          <a:spcPts val="0"/>
                        </a:spcAft>
                        <a:tabLst>
                          <a:tab pos="1188085" algn="l"/>
                          <a:tab pos="2163445" algn="l"/>
                          <a:tab pos="3142615" algn="l"/>
                          <a:tab pos="4190365" algn="l"/>
                        </a:tabLst>
                      </a:pPr>
                      <a:r>
                        <a:rPr lang="zh-CN" sz="3200" b="1" kern="1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国家</a:t>
                      </a:r>
                      <a:endParaRPr lang="zh-CN" sz="3200" b="1" kern="100" dirty="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kern="1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领导</a:t>
                      </a:r>
                      <a:endParaRPr lang="zh-CN" sz="3200" b="1" kern="10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kern="1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方式</a:t>
                      </a:r>
                      <a:endParaRPr lang="zh-CN" sz="3200" b="1" kern="10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kern="1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结果</a:t>
                      </a:r>
                      <a:endParaRPr lang="zh-CN" sz="3200" b="1" kern="10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摩洛</a:t>
                      </a:r>
                      <a:endParaRPr lang="zh-CN" sz="3200" b="1" kern="100" dirty="0">
                        <a:solidFill>
                          <a:srgbClr val="000000"/>
                        </a:solidFill>
                        <a:effectLst/>
                        <a:latin typeface="NEU-BZ-S92"/>
                        <a:ea typeface="方正书宋_GBK" panose="03000509000000000000"/>
                        <a:cs typeface="Times New Roman" panose="02020603050405020304" pitchFamily="18" charset="0"/>
                      </a:endParaRPr>
                    </a:p>
                    <a:p>
                      <a:pPr>
                        <a:spcAft>
                          <a:spcPts val="0"/>
                        </a:spcAft>
                        <a:tabLst>
                          <a:tab pos="1188085" algn="l"/>
                          <a:tab pos="2163445" algn="l"/>
                          <a:tab pos="3142615" algn="l"/>
                          <a:tab pos="4190365" algn="l"/>
                        </a:tabLst>
                      </a:pPr>
                      <a:r>
                        <a:rPr lang="zh-CN"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哥</a:t>
                      </a:r>
                      <a:endParaRPr lang="zh-CN" sz="3200" b="1" kern="100" dirty="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部落酋长克里姆</a:t>
                      </a:r>
                      <a:endParaRPr lang="zh-CN" sz="3200" b="1" kern="10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武装起义</a:t>
                      </a:r>
                      <a:endParaRPr lang="zh-CN" sz="3200" b="1" kern="10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kern="100">
                          <a:solidFill>
                            <a:srgbClr val="000000"/>
                          </a:solidFill>
                          <a:effectLst/>
                          <a:latin typeface="NEU-BZ-S92"/>
                          <a:ea typeface="宋体" panose="02010600030101010101" pitchFamily="2" charset="-122"/>
                          <a:cs typeface="宋体" panose="02010600030101010101" pitchFamily="2" charset="-122"/>
                        </a:rPr>
                        <a:t>①</a:t>
                      </a:r>
                      <a:r>
                        <a:rPr lang="zh-CN" sz="32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多次打败西班牙和法国侵略军</a:t>
                      </a:r>
                      <a:endParaRPr lang="zh-CN" sz="3200" b="1" kern="100">
                        <a:solidFill>
                          <a:srgbClr val="000000"/>
                        </a:solidFill>
                        <a:effectLst/>
                        <a:latin typeface="NEU-BZ-S92"/>
                        <a:ea typeface="方正书宋_GBK" panose="03000509000000000000"/>
                        <a:cs typeface="Times New Roman" panose="02020603050405020304" pitchFamily="18" charset="0"/>
                      </a:endParaRPr>
                    </a:p>
                    <a:p>
                      <a:pPr>
                        <a:spcAft>
                          <a:spcPts val="0"/>
                        </a:spcAft>
                        <a:tabLst>
                          <a:tab pos="1188085" algn="l"/>
                          <a:tab pos="2163445" algn="l"/>
                          <a:tab pos="3142615" algn="l"/>
                          <a:tab pos="4190365" algn="l"/>
                        </a:tabLst>
                      </a:pPr>
                      <a:r>
                        <a:rPr lang="zh-CN" sz="3200" b="1" kern="100">
                          <a:solidFill>
                            <a:srgbClr val="000000"/>
                          </a:solidFill>
                          <a:effectLst/>
                          <a:latin typeface="NEU-BZ-S92"/>
                          <a:ea typeface="宋体" panose="02010600030101010101" pitchFamily="2" charset="-122"/>
                          <a:cs typeface="宋体" panose="02010600030101010101" pitchFamily="2" charset="-122"/>
                        </a:rPr>
                        <a:t>②</a:t>
                      </a:r>
                      <a:r>
                        <a:rPr lang="en-US" sz="32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1923</a:t>
                      </a:r>
                      <a:r>
                        <a:rPr lang="zh-CN" sz="32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年建立</a:t>
                      </a:r>
                      <a:r>
                        <a:rPr lang="zh-CN" sz="3200" b="1" kern="100">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里夫共和国</a:t>
                      </a:r>
                      <a:endParaRPr lang="zh-CN" sz="3200" b="1" kern="100">
                        <a:solidFill>
                          <a:srgbClr val="000000"/>
                        </a:solidFill>
                        <a:effectLst/>
                        <a:latin typeface="NEU-BZ-S92"/>
                        <a:ea typeface="方正书宋_GBK" panose="03000509000000000000"/>
                        <a:cs typeface="Times New Roman" panose="02020603050405020304" pitchFamily="18" charset="0"/>
                      </a:endParaRPr>
                    </a:p>
                    <a:p>
                      <a:pPr>
                        <a:spcAft>
                          <a:spcPts val="0"/>
                        </a:spcAft>
                        <a:tabLst>
                          <a:tab pos="1188085" algn="l"/>
                          <a:tab pos="2163445" algn="l"/>
                          <a:tab pos="3142615" algn="l"/>
                          <a:tab pos="4190365" algn="l"/>
                        </a:tabLst>
                      </a:pPr>
                      <a:r>
                        <a:rPr lang="zh-CN" sz="3200" b="1" kern="100">
                          <a:solidFill>
                            <a:srgbClr val="000000"/>
                          </a:solidFill>
                          <a:effectLst/>
                          <a:latin typeface="NEU-BZ-S92"/>
                          <a:ea typeface="宋体" panose="02010600030101010101" pitchFamily="2" charset="-122"/>
                          <a:cs typeface="宋体" panose="02010600030101010101" pitchFamily="2" charset="-122"/>
                        </a:rPr>
                        <a:t>③</a:t>
                      </a:r>
                      <a:r>
                        <a:rPr lang="en-US" sz="32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1926</a:t>
                      </a:r>
                      <a:r>
                        <a:rPr lang="zh-CN" sz="32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32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32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共和国被西、法殖民军扼杀</a:t>
                      </a:r>
                      <a:endParaRPr lang="zh-CN" sz="3200" b="1" kern="10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ts val="0"/>
                        </a:spcAft>
                        <a:tabLst>
                          <a:tab pos="1188085" algn="l"/>
                          <a:tab pos="2163445" algn="l"/>
                          <a:tab pos="3142615" algn="l"/>
                          <a:tab pos="4190365" algn="l"/>
                        </a:tabLst>
                      </a:pPr>
                      <a:r>
                        <a:rPr lang="zh-CN" sz="32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埃塞</a:t>
                      </a:r>
                      <a:endParaRPr lang="zh-CN" sz="3200" b="1" kern="100">
                        <a:solidFill>
                          <a:srgbClr val="000000"/>
                        </a:solidFill>
                        <a:effectLst/>
                        <a:latin typeface="NEU-BZ-S92"/>
                        <a:ea typeface="方正书宋_GBK" panose="03000509000000000000"/>
                        <a:cs typeface="Times New Roman" panose="02020603050405020304" pitchFamily="18" charset="0"/>
                      </a:endParaRPr>
                    </a:p>
                    <a:p>
                      <a:pPr>
                        <a:spcAft>
                          <a:spcPts val="0"/>
                        </a:spcAft>
                        <a:tabLst>
                          <a:tab pos="1188085" algn="l"/>
                          <a:tab pos="2163445" algn="l"/>
                          <a:tab pos="3142615" algn="l"/>
                          <a:tab pos="4190365" algn="l"/>
                        </a:tabLst>
                      </a:pPr>
                      <a:r>
                        <a:rPr lang="zh-CN" sz="32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俄比</a:t>
                      </a:r>
                      <a:endParaRPr lang="zh-CN" sz="3200" b="1" kern="100">
                        <a:solidFill>
                          <a:srgbClr val="000000"/>
                        </a:solidFill>
                        <a:effectLst/>
                        <a:latin typeface="NEU-BZ-S92"/>
                        <a:ea typeface="方正书宋_GBK" panose="03000509000000000000"/>
                        <a:cs typeface="Times New Roman" panose="02020603050405020304" pitchFamily="18" charset="0"/>
                      </a:endParaRPr>
                    </a:p>
                    <a:p>
                      <a:pPr>
                        <a:spcAft>
                          <a:spcPts val="0"/>
                        </a:spcAft>
                        <a:tabLst>
                          <a:tab pos="1188085" algn="l"/>
                          <a:tab pos="2163445" algn="l"/>
                          <a:tab pos="3142615" algn="l"/>
                          <a:tab pos="4190365" algn="l"/>
                        </a:tabLst>
                      </a:pPr>
                      <a:r>
                        <a:rPr lang="zh-CN" sz="32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亚</a:t>
                      </a:r>
                      <a:endParaRPr lang="zh-CN" sz="3200" b="1" kern="100">
                        <a:solidFill>
                          <a:srgbClr val="000000"/>
                        </a:solidFill>
                        <a:effectLst/>
                        <a:latin typeface="NEU-BZ-S92"/>
                        <a:ea typeface="方正书宋_GBK" panose="03000509000000000000"/>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塞拉西一世</a:t>
                      </a:r>
                      <a:endParaRPr lang="zh-CN" sz="3200" b="1" kern="10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kern="1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游击战争</a:t>
                      </a:r>
                      <a:endParaRPr lang="zh-CN" sz="3200" b="1" kern="10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最终与反法西斯同盟国军队一起击败了</a:t>
                      </a:r>
                      <a:r>
                        <a:rPr lang="zh-CN" sz="3200" b="1" kern="100" dirty="0">
                          <a:solidFill>
                            <a:srgbClr val="FF0000"/>
                          </a:solidFill>
                          <a:effectLst/>
                          <a:latin typeface="Times New Roman" panose="02020603050405020304" pitchFamily="18" charset="0"/>
                          <a:ea typeface="楷体" panose="02010609060101010101" pitchFamily="49" charset="-122"/>
                          <a:cs typeface="Times New Roman" panose="02020603050405020304" pitchFamily="18" charset="0"/>
                        </a:rPr>
                        <a:t>意大利</a:t>
                      </a:r>
                      <a:r>
                        <a:rPr lang="zh-CN"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侵略军</a:t>
                      </a:r>
                      <a:r>
                        <a:rPr lang="en-US"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,1941</a:t>
                      </a:r>
                      <a:r>
                        <a:rPr lang="zh-CN" sz="32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年恢复国家独立</a:t>
                      </a:r>
                      <a:endParaRPr lang="zh-CN" sz="3200" b="1" kern="100" dirty="0">
                        <a:solidFill>
                          <a:srgbClr val="000000"/>
                        </a:solidFill>
                        <a:effectLst/>
                        <a:latin typeface="NEU-BZ-S92"/>
                        <a:ea typeface="方正书宋_GBK" panose="03000509000000000000"/>
                        <a:cs typeface="Times New Roman" panose="02020603050405020304" pitchFamily="18" charset="0"/>
                      </a:endParaRP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10" name="矩形 9"/>
          <p:cNvSpPr/>
          <p:nvPr/>
        </p:nvSpPr>
        <p:spPr>
          <a:xfrm>
            <a:off x="7741059" y="1651021"/>
            <a:ext cx="2052426"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p:nvPr/>
        </p:nvCxnSpPr>
        <p:spPr>
          <a:xfrm>
            <a:off x="7736288" y="2045447"/>
            <a:ext cx="2050105" cy="0"/>
          </a:xfrm>
          <a:prstGeom prst="line">
            <a:avLst/>
          </a:prstGeom>
        </p:spPr>
        <p:style>
          <a:lnRef idx="2">
            <a:schemeClr val="dk1"/>
          </a:lnRef>
          <a:fillRef idx="0">
            <a:schemeClr val="dk1"/>
          </a:fillRef>
          <a:effectRef idx="1">
            <a:schemeClr val="dk1"/>
          </a:effectRef>
          <a:fontRef idx="minor">
            <a:schemeClr val="tx1"/>
          </a:fontRef>
        </p:style>
      </p:cxnSp>
      <p:sp>
        <p:nvSpPr>
          <p:cNvPr id="12" name="矩形 11"/>
          <p:cNvSpPr/>
          <p:nvPr/>
        </p:nvSpPr>
        <p:spPr>
          <a:xfrm>
            <a:off x="6515875" y="3608882"/>
            <a:ext cx="1198297"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6511104" y="4003308"/>
            <a:ext cx="1196942"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5899116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4" presetClass="exit" presetSubtype="10" fill="hold" grpId="0" nodeType="clickEffect">
                                  <p:stCondLst>
                                    <p:cond delay="0"/>
                                  </p:stCondLst>
                                  <p:childTnLst>
                                    <p:animEffect transition="out" filter="randombar(horizontal)">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4" presetClass="exit" presetSubtype="10" fill="hold" grpId="0" nodeType="clickEffect">
                                  <p:stCondLst>
                                    <p:cond delay="0"/>
                                  </p:stCondLst>
                                  <p:childTnLst>
                                    <p:animEffect transition="out" filter="randombar(horizontal)">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0"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705253" y="1542099"/>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4689408" y="2057991"/>
            <a:ext cx="766659"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387593" y="2572805"/>
            <a:ext cx="766659"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7273205" y="3585412"/>
            <a:ext cx="1872208"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5097445" y="4584758"/>
            <a:ext cx="14940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a:spLocks noChangeAspect="1"/>
          </p:cNvSpPr>
          <p:nvPr/>
        </p:nvSpPr>
        <p:spPr>
          <a:xfrm>
            <a:off x="349250" y="221183"/>
            <a:ext cx="10833100" cy="5213735"/>
          </a:xfrm>
          <a:prstGeom prst="rect">
            <a:avLst/>
          </a:prstGeom>
        </p:spPr>
        <p:txBody>
          <a:bodyPr>
            <a:spAutoFit/>
          </a:bodyPr>
          <a:lstStyle/>
          <a:p>
            <a:pPr indent="355600">
              <a:lnSpc>
                <a:spcPct val="13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微思考</a:t>
            </a: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第一次世界大战期间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由于英国商品输入的减少和加工订货的增加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埃及民族工商业得到较快的发展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民族资产阶级和工人阶级的力量都随之壮大。英国在宣布埃及为它的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保护国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曾声明战争结束即给予埃及独立地位。但是战后英国却自食其言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继续坚持对埃及的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保护</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从而激起了埃及人的反英情绪</a:t>
            </a:r>
            <a:r>
              <a:rPr lang="en-US" altLang="zh-CN" dirty="0" smtClean="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埃及掀起</a:t>
            </a:r>
            <a:r>
              <a:rPr lang="zh-CN" altLang="zh-CN" dirty="0">
                <a:solidFill>
                  <a:srgbClr val="000000"/>
                </a:solidFill>
                <a:ea typeface="楷体" panose="02010609060101010101" pitchFamily="49" charset="-122"/>
                <a:cs typeface="Times New Roman" panose="02020603050405020304" pitchFamily="18" charset="0"/>
              </a:rPr>
              <a:t>民族解放运动的高潮。</a:t>
            </a:r>
            <a:endParaRPr lang="zh-CN" altLang="zh-CN" dirty="0">
              <a:solidFill>
                <a:srgbClr val="000000"/>
              </a:solidFill>
              <a:latin typeface="NEU-BZ-S92"/>
              <a:ea typeface="方正书宋_GBK"/>
              <a:cs typeface="Times New Roman" panose="02020603050405020304" pitchFamily="18" charset="0"/>
            </a:endParaRPr>
          </a:p>
          <a:p>
            <a:pPr indent="266700" algn="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摘编自张建</a:t>
            </a:r>
            <a:r>
              <a:rPr lang="zh-CN" altLang="zh-CN" dirty="0" smtClean="0">
                <a:solidFill>
                  <a:srgbClr val="000000"/>
                </a:solidFill>
                <a:ea typeface="楷体" panose="02010609060101010101" pitchFamily="49" charset="-122"/>
                <a:cs typeface="Times New Roman" panose="02020603050405020304" pitchFamily="18" charset="0"/>
              </a:rPr>
              <a:t>华</a:t>
            </a:r>
            <a:r>
              <a:rPr lang="zh-CN" altLang="en-US" dirty="0" smtClean="0">
                <a:solidFill>
                  <a:srgbClr val="000000"/>
                </a:solidFill>
                <a:ea typeface="楷体" panose="02010609060101010101" pitchFamily="49" charset="-122"/>
                <a:cs typeface="Times New Roman" panose="02020603050405020304" pitchFamily="18" charset="0"/>
              </a:rPr>
              <a:t>主编</a:t>
            </a:r>
            <a:r>
              <a:rPr lang="zh-CN" altLang="zh-CN" dirty="0" smtClean="0">
                <a:solidFill>
                  <a:srgbClr val="000000"/>
                </a:solidFill>
                <a:ea typeface="楷体" panose="02010609060101010101" pitchFamily="49" charset="-122"/>
                <a:cs typeface="Times New Roman" panose="02020603050405020304" pitchFamily="18" charset="0"/>
              </a:rPr>
              <a:t>《世界现代史》</a:t>
            </a:r>
            <a:endParaRPr lang="zh-CN" altLang="zh-CN" dirty="0">
              <a:solidFill>
                <a:srgbClr val="000000"/>
              </a:solidFill>
              <a:latin typeface="NEU-BZ-S92"/>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分析埃及华夫脱</a:t>
            </a:r>
            <a:r>
              <a:rPr lang="zh-CN" altLang="zh-CN" dirty="0" smtClean="0">
                <a:solidFill>
                  <a:srgbClr val="000000"/>
                </a:solidFill>
                <a:ea typeface="宋体" panose="02010600030101010101" pitchFamily="2" charset="-122"/>
                <a:cs typeface="Times New Roman" panose="02020603050405020304" pitchFamily="18" charset="0"/>
              </a:rPr>
              <a:t>运动</a:t>
            </a:r>
            <a:r>
              <a:rPr lang="zh-CN" altLang="en-US" dirty="0" smtClean="0">
                <a:solidFill>
                  <a:srgbClr val="000000"/>
                </a:solidFill>
                <a:ea typeface="宋体" panose="02010600030101010101" pitchFamily="2" charset="-122"/>
                <a:cs typeface="Times New Roman" panose="02020603050405020304" pitchFamily="18" charset="0"/>
              </a:rPr>
              <a:t>暴发</a:t>
            </a:r>
            <a:r>
              <a:rPr lang="zh-CN" altLang="zh-CN" dirty="0" smtClean="0">
                <a:solidFill>
                  <a:srgbClr val="000000"/>
                </a:solidFill>
                <a:ea typeface="宋体" panose="02010600030101010101" pitchFamily="2" charset="-122"/>
                <a:cs typeface="Times New Roman" panose="02020603050405020304" pitchFamily="18" charset="0"/>
              </a:rPr>
              <a:t>的</a:t>
            </a:r>
            <a:r>
              <a:rPr lang="zh-CN" altLang="zh-CN" dirty="0">
                <a:solidFill>
                  <a:srgbClr val="000000"/>
                </a:solidFill>
                <a:ea typeface="宋体" panose="02010600030101010101" pitchFamily="2" charset="-122"/>
                <a:cs typeface="Times New Roman" panose="02020603050405020304" pitchFamily="18" charset="0"/>
              </a:rPr>
              <a:t>原因</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9736386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横卷形 2">
            <a:hlinkClick r:id="rId2" action="ppaction://hlinksldjump" highlightClick="1">
              <a:snd r:embed="rId3" name="chimes.wav"/>
            </a:hlinkClick>
          </p:cNvPr>
          <p:cNvSpPr/>
          <p:nvPr/>
        </p:nvSpPr>
        <p:spPr>
          <a:xfrm>
            <a:off x="2592685" y="791815"/>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t>素养</a:t>
            </a:r>
            <a:r>
              <a:rPr lang="en-US" altLang="zh-CN" sz="4000" dirty="0"/>
              <a:t>•</a:t>
            </a:r>
            <a:r>
              <a:rPr lang="zh-CN" altLang="en-US" sz="4000" dirty="0" smtClean="0"/>
              <a:t>目标</a:t>
            </a:r>
            <a:r>
              <a:rPr lang="zh-CN" altLang="en-US" sz="4000" dirty="0"/>
              <a:t>定位</a:t>
            </a:r>
          </a:p>
        </p:txBody>
      </p:sp>
      <p:sp>
        <p:nvSpPr>
          <p:cNvPr id="4" name="横卷形 3">
            <a:hlinkClick r:id="rId4" action="ppaction://hlinksldjump" highlightClick="1">
              <a:snd r:embed="rId3" name="chimes.wav"/>
            </a:hlinkClick>
          </p:cNvPr>
          <p:cNvSpPr/>
          <p:nvPr/>
        </p:nvSpPr>
        <p:spPr>
          <a:xfrm>
            <a:off x="2583785" y="230398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a:t>
            </a:r>
            <a:r>
              <a:rPr lang="zh-CN" altLang="zh-CN" sz="4000" dirty="0" smtClean="0"/>
              <a:t>前</a:t>
            </a:r>
            <a:r>
              <a:rPr lang="en-US" altLang="zh-CN" sz="4000" dirty="0" smtClean="0"/>
              <a:t>•</a:t>
            </a:r>
            <a:r>
              <a:rPr lang="zh-CN" altLang="zh-CN" sz="4000" dirty="0" smtClean="0"/>
              <a:t>基础</a:t>
            </a:r>
            <a:r>
              <a:rPr lang="zh-CN" altLang="zh-CN" sz="4000" dirty="0"/>
              <a:t>认知</a:t>
            </a:r>
          </a:p>
        </p:txBody>
      </p:sp>
      <p:sp>
        <p:nvSpPr>
          <p:cNvPr id="5" name="横卷形 4">
            <a:hlinkClick r:id="rId5" action="ppaction://hlinksldjump" highlightClick="1">
              <a:snd r:embed="rId3" name="chimes.wav"/>
            </a:hlinkClick>
          </p:cNvPr>
          <p:cNvSpPr/>
          <p:nvPr/>
        </p:nvSpPr>
        <p:spPr>
          <a:xfrm>
            <a:off x="2583785" y="381615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smtClean="0"/>
              <a:t>课堂</a:t>
            </a:r>
            <a:r>
              <a:rPr lang="en-US" altLang="zh-CN" sz="4000" dirty="0" smtClean="0"/>
              <a:t>•</a:t>
            </a:r>
            <a:r>
              <a:rPr lang="zh-CN" altLang="zh-CN" sz="4000" dirty="0" smtClean="0"/>
              <a:t>重</a:t>
            </a:r>
            <a:r>
              <a:rPr lang="zh-CN" altLang="zh-CN" sz="4000" dirty="0"/>
              <a:t>难突破</a:t>
            </a:r>
          </a:p>
        </p:txBody>
      </p:sp>
    </p:spTree>
    <p:extLst>
      <p:ext uri="{BB962C8B-B14F-4D97-AF65-F5344CB8AC3E}">
        <p14:creationId xmlns:p14="http://schemas.microsoft.com/office/powerpoint/2010/main" val="916960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705253" y="1542099"/>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4689408" y="2057991"/>
            <a:ext cx="766659"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387593" y="2572805"/>
            <a:ext cx="766659"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7273205" y="3585412"/>
            <a:ext cx="1872208"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5097445" y="4584758"/>
            <a:ext cx="14940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a:spLocks noChangeAspect="1"/>
          </p:cNvSpPr>
          <p:nvPr/>
        </p:nvSpPr>
        <p:spPr>
          <a:xfrm>
            <a:off x="349250" y="1472037"/>
            <a:ext cx="10833100" cy="2584169"/>
          </a:xfrm>
          <a:prstGeom prst="rect">
            <a:avLst/>
          </a:prstGeom>
        </p:spPr>
        <p:txBody>
          <a:bodyPr>
            <a:spAutoFit/>
          </a:bodyPr>
          <a:lstStyle/>
          <a:p>
            <a:pPr indent="266700">
              <a:lnSpc>
                <a:spcPct val="13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第一次世界大战期间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埃及沦为英国的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保护国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实际上成为英国的殖民地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埃及经济快速发展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民族资产阶级日益壮大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第一次世界大战结束后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英国继续维持在埃及的统治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激起埃及人民的强烈反对。</a:t>
            </a:r>
            <a:endParaRPr lang="zh-CN" altLang="zh-CN"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679357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575791"/>
            <a:ext cx="10807700" cy="4298100"/>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三、拉丁美洲的民族民主革命与改革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阿根廷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阿根廷工人在共产党领导下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举行了反对外国资本的罢工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甚至筑起街垒与警察战斗。</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智利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左派力量团结其他社会阶层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成立</a:t>
            </a:r>
            <a:r>
              <a:rPr lang="zh-CN" altLang="zh-CN" dirty="0">
                <a:uFill>
                  <a:solidFill>
                    <a:srgbClr val="000000"/>
                  </a:solidFill>
                </a:uFill>
                <a:ea typeface="楷体" panose="02010609060101010101" pitchFamily="49" charset="-122"/>
                <a:cs typeface="Times New Roman" panose="02020603050405020304" pitchFamily="18" charset="0"/>
              </a:rPr>
              <a:t>人民阵线</a:t>
            </a:r>
            <a:r>
              <a:rPr lang="zh-CN" altLang="zh-CN" dirty="0">
                <a:solidFill>
                  <a:srgbClr val="000000"/>
                </a:solidFill>
                <a:ea typeface="宋体" panose="02010600030101010101" pitchFamily="2" charset="-122"/>
                <a:cs typeface="Times New Roman" panose="02020603050405020304" pitchFamily="18" charset="0"/>
              </a:rPr>
              <a:t>政府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防止法西斯势力上台。</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p:nvPr/>
        </p:nvSpPr>
        <p:spPr>
          <a:xfrm>
            <a:off x="6553125" y="3557095"/>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6548579" y="4021193"/>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8322688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9185"/>
            <a:ext cx="4584588"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尼加拉瓜的抗美</a:t>
            </a:r>
            <a:r>
              <a:rPr lang="zh-CN" altLang="zh-CN" dirty="0" smtClean="0">
                <a:solidFill>
                  <a:srgbClr val="000000"/>
                </a:solidFill>
                <a:latin typeface="Arial" panose="020B0604020202020204" pitchFamily="34" charset="0"/>
                <a:cs typeface="Times New Roman" panose="02020603050405020304" pitchFamily="18" charset="0"/>
              </a:rPr>
              <a:t>斗争</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NLGXQCRG22Xj.eps" descr="id:2147502273;FounderCES"/>
          <p:cNvPicPr/>
          <p:nvPr/>
        </p:nvPicPr>
        <p:blipFill>
          <a:blip r:embed="rId2"/>
          <a:stretch>
            <a:fillRect/>
          </a:stretch>
        </p:blipFill>
        <p:spPr>
          <a:xfrm>
            <a:off x="2736701" y="647799"/>
            <a:ext cx="6065279" cy="5556078"/>
          </a:xfrm>
          <a:prstGeom prst="rect">
            <a:avLst/>
          </a:prstGeom>
        </p:spPr>
      </p:pic>
      <p:sp>
        <p:nvSpPr>
          <p:cNvPr id="7" name="矩形 6"/>
          <p:cNvSpPr/>
          <p:nvPr/>
        </p:nvSpPr>
        <p:spPr>
          <a:xfrm>
            <a:off x="5246471" y="1336349"/>
            <a:ext cx="1358182"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0721317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87759"/>
            <a:ext cx="4584588"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墨西哥卡德纳斯</a:t>
            </a:r>
            <a:r>
              <a:rPr lang="zh-CN" altLang="zh-CN" dirty="0" smtClean="0">
                <a:solidFill>
                  <a:srgbClr val="000000"/>
                </a:solidFill>
                <a:latin typeface="Arial" panose="020B0604020202020204" pitchFamily="34" charset="0"/>
                <a:cs typeface="Times New Roman" panose="02020603050405020304" pitchFamily="18" charset="0"/>
              </a:rPr>
              <a:t>改革</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ELGXQRX05.eps" descr="id:2147502195;FounderCES"/>
          <p:cNvPicPr/>
          <p:nvPr/>
        </p:nvPicPr>
        <p:blipFill>
          <a:blip r:embed="rId2">
            <a:clrChange>
              <a:clrFrom>
                <a:srgbClr val="FFFFFF"/>
              </a:clrFrom>
              <a:clrTo>
                <a:srgbClr val="FFFFFF">
                  <a:alpha val="0"/>
                </a:srgbClr>
              </a:clrTo>
            </a:clrChange>
          </a:blip>
          <a:stretch>
            <a:fillRect/>
          </a:stretch>
        </p:blipFill>
        <p:spPr>
          <a:xfrm>
            <a:off x="864095" y="950002"/>
            <a:ext cx="10153526" cy="4375475"/>
          </a:xfrm>
          <a:prstGeom prst="rect">
            <a:avLst/>
          </a:prstGeom>
        </p:spPr>
      </p:pic>
    </p:spTree>
    <p:extLst>
      <p:ext uri="{BB962C8B-B14F-4D97-AF65-F5344CB8AC3E}">
        <p14:creationId xmlns:p14="http://schemas.microsoft.com/office/powerpoint/2010/main" val="23064159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课堂</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重难突破</a:t>
            </a:r>
          </a:p>
        </p:txBody>
      </p:sp>
    </p:spTree>
    <p:extLst>
      <p:ext uri="{BB962C8B-B14F-4D97-AF65-F5344CB8AC3E}">
        <p14:creationId xmlns:p14="http://schemas.microsoft.com/office/powerpoint/2010/main" val="3331115626"/>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601639"/>
            <a:ext cx="8706422" cy="982264"/>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dirty="0"/>
              <a:t>第一次世界大战后亚非拉民族民主运动高涨的原因及对国际秩序的影响</a:t>
            </a:r>
            <a:endParaRPr lang="zh-CN" altLang="en-US" dirty="0"/>
          </a:p>
        </p:txBody>
      </p:sp>
      <p:sp>
        <p:nvSpPr>
          <p:cNvPr id="6" name="矩形 5"/>
          <p:cNvSpPr>
            <a:spLocks noChangeAspect="1"/>
          </p:cNvSpPr>
          <p:nvPr/>
        </p:nvSpPr>
        <p:spPr>
          <a:xfrm>
            <a:off x="349250" y="1790412"/>
            <a:ext cx="10833100" cy="2601803"/>
          </a:xfrm>
          <a:prstGeom prst="rect">
            <a:avLst/>
          </a:prstGeom>
        </p:spPr>
        <p:txBody>
          <a:bodyPr>
            <a:spAutoFit/>
          </a:bodyPr>
          <a:lstStyle/>
          <a:p>
            <a:pPr>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第一次世界大战和俄国十月革命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加速了殖民地半殖民地人民的民族觉醒</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使民族问题从欧洲反对民族压迫的国内问题变为各被压迫民族、各殖民地和半殖民地从帝国主义压迫下解放出来的国际问题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即民族殖民地问题</a:t>
            </a:r>
            <a:r>
              <a:rPr lang="zh-CN" altLang="zh-CN" dirty="0" smtClean="0">
                <a:solidFill>
                  <a:srgbClr val="000000"/>
                </a:solidFill>
                <a:ea typeface="楷体" panose="02010609060101010101" pitchFamily="49" charset="-122"/>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49250" y="575791"/>
            <a:ext cx="10833100" cy="4475071"/>
          </a:xfrm>
          <a:prstGeom prst="rect">
            <a:avLst/>
          </a:prstGeom>
        </p:spPr>
        <p:txBody>
          <a:bodyPr>
            <a:spAutoFit/>
          </a:bodyPr>
          <a:lstStyle/>
          <a:p>
            <a:pPr indent="266700">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在十月革命影响和共产国际的推动下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亚洲、非洲、拉丁美洲许多国家先后建立了共产党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建成了反帝民族统一战线。民族解放运动的浪潮席卷全球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帝国主义殖民体系的危机已经开始。世界人民反法西斯战争的胜利和中国革命的胜利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进一步加深了这种危机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加速了殖民体系瓦解的进程。</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以上材料均摘编自吴仕民</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《民族问题概论》</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51971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43743"/>
            <a:ext cx="10807700" cy="580466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根据材料一</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概括第一次世界大战后亚非拉民族民主运动高涨的原因。</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根据材料二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指出第一次世界大战后民族民主运动的特点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并简述其重要意义。</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第一次世界大战和俄国十月革命的推动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殖民地半殖民地人民的民族觉醒。</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建立无产阶级政党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成为无产阶级世界革命的一部分。意义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促进</a:t>
            </a:r>
            <a:r>
              <a:rPr lang="zh-CN" altLang="zh-CN" dirty="0" smtClean="0">
                <a:solidFill>
                  <a:srgbClr val="000000"/>
                </a:solidFill>
                <a:ea typeface="楷体" panose="02010609060101010101" pitchFamily="49" charset="-122"/>
                <a:cs typeface="Times New Roman" panose="02020603050405020304" pitchFamily="18" charset="0"/>
              </a:rPr>
              <a:t>了殖民</a:t>
            </a:r>
            <a:r>
              <a:rPr lang="zh-CN" altLang="zh-CN" dirty="0">
                <a:solidFill>
                  <a:srgbClr val="000000"/>
                </a:solidFill>
                <a:ea typeface="楷体" panose="02010609060101010101" pitchFamily="49" charset="-122"/>
                <a:cs typeface="Times New Roman" panose="02020603050405020304" pitchFamily="18" charset="0"/>
              </a:rPr>
              <a:t>体系的瓦解。</a:t>
            </a:r>
            <a:endParaRPr lang="zh-CN" altLang="zh-CN" dirty="0">
              <a:solidFill>
                <a:srgbClr val="000000"/>
              </a:solidFill>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41998634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89885"/>
            <a:ext cx="10807700" cy="5804666"/>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第一次世界大战后亚非拉民族民主运动高涨的背景及影响</a:t>
            </a:r>
            <a:endParaRPr lang="zh-CN" altLang="zh-CN" dirty="0">
              <a:solidFill>
                <a:srgbClr val="000000"/>
              </a:solidFill>
              <a:latin typeface="NEU-BZ-S92" panose="02020503000000020003"/>
              <a:ea typeface="方正书宋_GBK"/>
              <a:cs typeface="Times New Roman" panose="02020603050405020304" pitchFamily="18" charset="0"/>
            </a:endParaRPr>
          </a:p>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背景</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第一次世界大战期间列强暂时放松了对亚非拉殖民地半殖民地的控制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部分地区民族资本主义获得较大发展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民族资产阶级和无产阶级力量增强。</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第一次世界大战削弱了帝国主义和殖民主义力量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促进了殖民地半殖民地人民的民族意识觉醒</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推动了民族民主运动的发展</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293477762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47799"/>
            <a:ext cx="10807700" cy="3893053"/>
          </a:xfrm>
          <a:prstGeom prst="rect">
            <a:avLst/>
          </a:prstGeom>
        </p:spPr>
        <p:txBody>
          <a:bodyPr>
            <a:spAutoFit/>
          </a:bodyPr>
          <a:lstStyle/>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第一次世界大战后帝国主义列强卷土重来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妄图通过掠夺殖民地摆脱危机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使宗主国与殖民地矛盾尖锐</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直接导致了民族民主运动高潮的出现。</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俄国十月革命的胜利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为殖民地半殖民地人民开辟了一条道路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极大地鼓舞了被压迫民族人民的民族民主斗争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沉重打击了帝国主义对世界的统治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改变了</a:t>
            </a:r>
            <a:r>
              <a:rPr lang="en-US" altLang="zh-CN" dirty="0">
                <a:solidFill>
                  <a:srgbClr val="000000"/>
                </a:solidFill>
                <a:ea typeface="宋体" panose="02010600030101010101" pitchFamily="2" charset="-122"/>
                <a:cs typeface="Times New Roman" panose="02020603050405020304" pitchFamily="18" charset="0"/>
              </a:rPr>
              <a:t>20</a:t>
            </a:r>
            <a:r>
              <a:rPr lang="zh-CN" altLang="zh-CN" dirty="0">
                <a:solidFill>
                  <a:srgbClr val="000000"/>
                </a:solidFill>
                <a:ea typeface="宋体" panose="02010600030101010101" pitchFamily="2" charset="-122"/>
                <a:cs typeface="Times New Roman" panose="02020603050405020304" pitchFamily="18" charset="0"/>
              </a:rPr>
              <a:t>世纪的世界格局。</a:t>
            </a:r>
            <a:endParaRPr lang="zh-CN" altLang="zh-CN" dirty="0">
              <a:solidFill>
                <a:srgbClr val="000000"/>
              </a:solidFill>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6483568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素养</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目标定位</a:t>
            </a:r>
          </a:p>
        </p:txBody>
      </p:sp>
    </p:spTree>
    <p:extLst>
      <p:ext uri="{BB962C8B-B14F-4D97-AF65-F5344CB8AC3E}">
        <p14:creationId xmlns:p14="http://schemas.microsoft.com/office/powerpoint/2010/main" val="3447286175"/>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49250" y="719807"/>
            <a:ext cx="10833100" cy="3893053"/>
          </a:xfrm>
          <a:prstGeom prst="rect">
            <a:avLst/>
          </a:prstGeom>
        </p:spPr>
        <p:txBody>
          <a:bodyPr>
            <a:spAutoFit/>
          </a:bodyPr>
          <a:lstStyle/>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影响</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对亚非拉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为亚非拉各国民族民主运动的最终胜利奠定了基础。</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对世界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沉重打击了帝国主义和殖民主义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动摇了世界殖民体系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冲击了第一次世界大战后的国际秩序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对新的国际秩序产生影响。</a:t>
            </a:r>
            <a:endParaRPr lang="zh-CN" altLang="zh-CN" dirty="0">
              <a:solidFill>
                <a:srgbClr val="000000"/>
              </a:solidFill>
              <a:effectLst/>
              <a:latin typeface="NEU-BZ-S92" panose="02020503000000020003"/>
              <a:ea typeface="方正书宋_GBK"/>
              <a:cs typeface="Times New Roman" panose="02020603050405020304" pitchFamily="18" charset="0"/>
            </a:endParaRPr>
          </a:p>
        </p:txBody>
      </p:sp>
    </p:spTree>
    <p:extLst>
      <p:ext uri="{BB962C8B-B14F-4D97-AF65-F5344CB8AC3E}">
        <p14:creationId xmlns:p14="http://schemas.microsoft.com/office/powerpoint/2010/main" val="32640471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431775"/>
            <a:ext cx="10807700" cy="4819781"/>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非暴力不合作运动期间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印度国大党在反英斗争中的最大成功之处在于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成为民族资产阶级的代表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发展成为下层人民的政党</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获得了广大人民的支持</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使印度获得完全独立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3791103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6" end="6"/>
                                            </p:txEl>
                                          </p:spTgt>
                                        </p:tgtEl>
                                        <p:attrNameLst>
                                          <p:attrName>style.visibility</p:attrName>
                                        </p:attrNameLst>
                                      </p:cBhvr>
                                      <p:to>
                                        <p:strVal val="visible"/>
                                      </p:to>
                                    </p:set>
                                    <p:animEffect transition="in" filter="randombar(horizontal)">
                                      <p:cBhvr>
                                        <p:cTn id="7"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583903"/>
            <a:ext cx="10807700" cy="239950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印度国大党是代表印度民族资产阶级利益的政党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第一次世界大战后国大党以甘地的非暴力思想动员印度人民参加反英斗争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赢得了人民的支持</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故选</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三项均与题意不符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030578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375308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61950" y="1583903"/>
            <a:ext cx="10807700" cy="1963614"/>
          </a:xfrm>
          <a:prstGeom prst="rect">
            <a:avLst/>
          </a:prstGeom>
          <a:ln>
            <a:solidFill>
              <a:schemeClr val="tx1"/>
            </a:solidFill>
          </a:ln>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chemeClr val="tx1"/>
                </a:solidFill>
              </a:rPr>
              <a:t>目 标 素 养</a:t>
            </a:r>
            <a:endParaRPr lang="zh-CN" altLang="en-US" dirty="0">
              <a:solidFill>
                <a:schemeClr val="tx1"/>
              </a:solidFill>
            </a:endParaRPr>
          </a:p>
          <a:p>
            <a:pPr>
              <a:lnSpc>
                <a:spcPct val="130000"/>
              </a:lnSpc>
            </a:pPr>
            <a:r>
              <a:rPr lang="zh-CN" altLang="zh-CN" dirty="0">
                <a:solidFill>
                  <a:srgbClr val="000000"/>
                </a:solidFill>
                <a:ea typeface="宋体" panose="02010600030101010101" pitchFamily="2" charset="-122"/>
                <a:cs typeface="Times New Roman" panose="02020603050405020304" pitchFamily="18" charset="0"/>
              </a:rPr>
              <a:t>理解两次世界大战之间亚非拉民族民主运动对国际秩序的影响</a:t>
            </a:r>
            <a:endParaRPr lang="zh-CN" altLang="en-US" dirty="0"/>
          </a:p>
        </p:txBody>
      </p:sp>
    </p:spTree>
    <p:extLst>
      <p:ext uri="{BB962C8B-B14F-4D97-AF65-F5344CB8AC3E}">
        <p14:creationId xmlns:p14="http://schemas.microsoft.com/office/powerpoint/2010/main" val="3430740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361950" y="431775"/>
            <a:ext cx="10807700" cy="4721292"/>
          </a:xfrm>
          <a:prstGeom prst="rect">
            <a:avLst/>
          </a:prstGeom>
          <a:ln>
            <a:solidFill>
              <a:schemeClr val="tx1"/>
            </a:solidFill>
          </a:ln>
        </p:spPr>
        <p:txBody>
          <a:bodyPr>
            <a:spAutoFit/>
          </a:bodyPr>
          <a:lstStyle/>
          <a:p>
            <a:pPr algn="ctr"/>
            <a:r>
              <a:rPr lang="zh-CN" altLang="zh-CN" dirty="0">
                <a:solidFill>
                  <a:schemeClr val="tx1"/>
                </a:solidFill>
              </a:rPr>
              <a:t>知 识 概 览</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p:txBody>
      </p:sp>
      <p:pic>
        <p:nvPicPr>
          <p:cNvPr id="4" name="NLGXQCRG18X.eps"/>
          <p:cNvPicPr/>
          <p:nvPr/>
        </p:nvPicPr>
        <p:blipFill>
          <a:blip r:embed="rId2"/>
          <a:stretch>
            <a:fillRect/>
          </a:stretch>
        </p:blipFill>
        <p:spPr>
          <a:xfrm>
            <a:off x="2232645" y="1144361"/>
            <a:ext cx="6912768" cy="3422132"/>
          </a:xfrm>
          <a:prstGeom prst="rect">
            <a:avLst/>
          </a:prstGeom>
        </p:spPr>
      </p:pic>
    </p:spTree>
    <p:extLst>
      <p:ext uri="{BB962C8B-B14F-4D97-AF65-F5344CB8AC3E}">
        <p14:creationId xmlns:p14="http://schemas.microsoft.com/office/powerpoint/2010/main" val="784939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课前</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基础认知</a:t>
            </a:r>
          </a:p>
        </p:txBody>
      </p:sp>
    </p:spTree>
    <p:extLst>
      <p:ext uri="{BB962C8B-B14F-4D97-AF65-F5344CB8AC3E}">
        <p14:creationId xmlns:p14="http://schemas.microsoft.com/office/powerpoint/2010/main" val="3822795818"/>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223863"/>
            <a:ext cx="10807700" cy="2377574"/>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一、亚洲民族民主运动的新高潮</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背景</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第一次世界大战和</a:t>
            </a:r>
            <a:r>
              <a:rPr lang="zh-CN" altLang="zh-CN" dirty="0">
                <a:ea typeface="楷体" panose="02010609060101010101" pitchFamily="49" charset="-122"/>
                <a:cs typeface="Times New Roman" panose="02020603050405020304" pitchFamily="18" charset="0"/>
              </a:rPr>
              <a:t>十月革命</a:t>
            </a:r>
            <a:r>
              <a:rPr lang="zh-CN" altLang="zh-CN" dirty="0">
                <a:solidFill>
                  <a:srgbClr val="000000"/>
                </a:solidFill>
                <a:ea typeface="宋体" panose="02010600030101010101" pitchFamily="2" charset="-122"/>
                <a:cs typeface="Times New Roman" panose="02020603050405020304" pitchFamily="18" charset="0"/>
              </a:rPr>
              <a:t>的胜利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削弱了帝国主义势力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推动了亚洲民族民主运动的深入开展。</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p:nvPr/>
        </p:nvSpPr>
        <p:spPr>
          <a:xfrm>
            <a:off x="3997657" y="2458981"/>
            <a:ext cx="159493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3993111" y="2923079"/>
            <a:ext cx="1593130"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38527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29218"/>
            <a:ext cx="10807700" cy="121764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表现</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东亚。</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NLGXQCRG19Xj.eps" descr="id:2147502207;FounderCES"/>
          <p:cNvPicPr/>
          <p:nvPr/>
        </p:nvPicPr>
        <p:blipFill>
          <a:blip r:embed="rId2"/>
          <a:stretch>
            <a:fillRect/>
          </a:stretch>
        </p:blipFill>
        <p:spPr>
          <a:xfrm>
            <a:off x="1800597" y="1398225"/>
            <a:ext cx="7200800" cy="4434150"/>
          </a:xfrm>
          <a:prstGeom prst="rect">
            <a:avLst/>
          </a:prstGeom>
        </p:spPr>
      </p:pic>
      <p:sp>
        <p:nvSpPr>
          <p:cNvPr id="8" name="矩形 7"/>
          <p:cNvSpPr/>
          <p:nvPr/>
        </p:nvSpPr>
        <p:spPr>
          <a:xfrm>
            <a:off x="7146788" y="2661810"/>
            <a:ext cx="16434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7108169" y="3396294"/>
            <a:ext cx="691547"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6528078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98269"/>
            <a:ext cx="10807700" cy="626710"/>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西亚、南亚、东南亚。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请连线</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ELGXQRX02X.eps" descr="id:2147502129;FounderCES"/>
          <p:cNvPicPr/>
          <p:nvPr/>
        </p:nvPicPr>
        <p:blipFill>
          <a:blip r:embed="rId2"/>
          <a:stretch>
            <a:fillRect/>
          </a:stretch>
        </p:blipFill>
        <p:spPr>
          <a:xfrm>
            <a:off x="1512565" y="982806"/>
            <a:ext cx="8568952" cy="4151431"/>
          </a:xfrm>
          <a:prstGeom prst="rect">
            <a:avLst/>
          </a:prstGeom>
        </p:spPr>
      </p:pic>
      <p:cxnSp>
        <p:nvCxnSpPr>
          <p:cNvPr id="7" name="直接连接符 6"/>
          <p:cNvCxnSpPr/>
          <p:nvPr/>
        </p:nvCxnSpPr>
        <p:spPr>
          <a:xfrm>
            <a:off x="2304653" y="1528902"/>
            <a:ext cx="2160240" cy="1440160"/>
          </a:xfrm>
          <a:prstGeom prst="line">
            <a:avLst/>
          </a:prstGeom>
        </p:spPr>
        <p:style>
          <a:lnRef idx="3">
            <a:schemeClr val="accent2"/>
          </a:lnRef>
          <a:fillRef idx="0">
            <a:schemeClr val="accent2"/>
          </a:fillRef>
          <a:effectRef idx="2">
            <a:schemeClr val="accent2"/>
          </a:effectRef>
          <a:fontRef idx="minor">
            <a:schemeClr val="tx1"/>
          </a:fontRef>
        </p:style>
      </p:cxnSp>
      <p:cxnSp>
        <p:nvCxnSpPr>
          <p:cNvPr id="9" name="直接连接符 8"/>
          <p:cNvCxnSpPr/>
          <p:nvPr/>
        </p:nvCxnSpPr>
        <p:spPr>
          <a:xfrm>
            <a:off x="2376661" y="3041070"/>
            <a:ext cx="2160240" cy="1440160"/>
          </a:xfrm>
          <a:prstGeom prst="line">
            <a:avLst/>
          </a:prstGeom>
        </p:spPr>
        <p:style>
          <a:lnRef idx="3">
            <a:schemeClr val="accent2"/>
          </a:lnRef>
          <a:fillRef idx="0">
            <a:schemeClr val="accent2"/>
          </a:fillRef>
          <a:effectRef idx="2">
            <a:schemeClr val="accent2"/>
          </a:effectRef>
          <a:fontRef idx="minor">
            <a:schemeClr val="tx1"/>
          </a:fontRef>
        </p:style>
      </p:cxnSp>
      <p:cxnSp>
        <p:nvCxnSpPr>
          <p:cNvPr id="11" name="直接连接符 10"/>
          <p:cNvCxnSpPr/>
          <p:nvPr/>
        </p:nvCxnSpPr>
        <p:spPr>
          <a:xfrm flipV="1">
            <a:off x="2664693" y="1600910"/>
            <a:ext cx="1800200" cy="3024336"/>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9271928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randombar(horizont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696</TotalTime>
  <Words>1188</Words>
  <Application>Microsoft Office PowerPoint</Application>
  <PresentationFormat>自定义</PresentationFormat>
  <Paragraphs>118</Paragraphs>
  <Slides>33</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33</vt:i4>
      </vt:variant>
    </vt:vector>
  </HeadingPairs>
  <TitlesOfParts>
    <vt:vector size="47" baseType="lpstr">
      <vt:lpstr>CTZhongYuanSJ</vt:lpstr>
      <vt:lpstr>NEU-BZ-S92</vt:lpstr>
      <vt:lpstr>方正书宋_GBK</vt:lpstr>
      <vt:lpstr>黑体</vt:lpstr>
      <vt:lpstr>楷体</vt:lpstr>
      <vt:lpstr>隶书</vt:lpstr>
      <vt:lpstr>宋体</vt:lpstr>
      <vt:lpstr>苏新诗柳楷简</vt:lpstr>
      <vt:lpstr>微软雅黑</vt:lpstr>
      <vt:lpstr>Arial</vt:lpstr>
      <vt:lpstr>Calibri</vt:lpstr>
      <vt:lpstr>Times New Roman</vt:lpstr>
      <vt:lpstr>1_专业教辅课件Q:251490010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92</cp:revision>
  <dcterms:created xsi:type="dcterms:W3CDTF">2020-07-20T09:37:23Z</dcterms:created>
  <dcterms:modified xsi:type="dcterms:W3CDTF">2026-03-13T02:49:04Z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