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av" ContentType="audio/x-wav"/>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9" r:id="rId1"/>
  </p:sldMasterIdLst>
  <p:notesMasterIdLst>
    <p:notesMasterId r:id="rId43"/>
  </p:notesMasterIdLst>
  <p:sldIdLst>
    <p:sldId id="792" r:id="rId2"/>
    <p:sldId id="737" r:id="rId3"/>
    <p:sldId id="788" r:id="rId4"/>
    <p:sldId id="736" r:id="rId5"/>
    <p:sldId id="750" r:id="rId6"/>
    <p:sldId id="789" r:id="rId7"/>
    <p:sldId id="738" r:id="rId8"/>
    <p:sldId id="752" r:id="rId9"/>
    <p:sldId id="753" r:id="rId10"/>
    <p:sldId id="755" r:id="rId11"/>
    <p:sldId id="756" r:id="rId12"/>
    <p:sldId id="757" r:id="rId13"/>
    <p:sldId id="758" r:id="rId14"/>
    <p:sldId id="759" r:id="rId15"/>
    <p:sldId id="760" r:id="rId16"/>
    <p:sldId id="761" r:id="rId17"/>
    <p:sldId id="762" r:id="rId18"/>
    <p:sldId id="763" r:id="rId19"/>
    <p:sldId id="764" r:id="rId20"/>
    <p:sldId id="790" r:id="rId21"/>
    <p:sldId id="740" r:id="rId22"/>
    <p:sldId id="765" r:id="rId23"/>
    <p:sldId id="767" r:id="rId24"/>
    <p:sldId id="768" r:id="rId25"/>
    <p:sldId id="769" r:id="rId26"/>
    <p:sldId id="771" r:id="rId27"/>
    <p:sldId id="772" r:id="rId28"/>
    <p:sldId id="773" r:id="rId29"/>
    <p:sldId id="775" r:id="rId30"/>
    <p:sldId id="776" r:id="rId31"/>
    <p:sldId id="751" r:id="rId32"/>
    <p:sldId id="777" r:id="rId33"/>
    <p:sldId id="779" r:id="rId34"/>
    <p:sldId id="780" r:id="rId35"/>
    <p:sldId id="781" r:id="rId36"/>
    <p:sldId id="793" r:id="rId37"/>
    <p:sldId id="794" r:id="rId38"/>
    <p:sldId id="785" r:id="rId39"/>
    <p:sldId id="786" r:id="rId40"/>
    <p:sldId id="787" r:id="rId41"/>
    <p:sldId id="791" r:id="rId42"/>
  </p:sldIdLst>
  <p:sldSz cx="11522075" cy="6480175"/>
  <p:notesSz cx="6858000" cy="9144000"/>
  <p:defaultTextStyle>
    <a:defPPr>
      <a:defRPr lang="zh-CN"/>
    </a:defPPr>
    <a:lvl1pPr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9pPr>
  </p:defaultTextStyle>
  <p:extLst>
    <p:ext uri="{EFAFB233-063F-42B5-8137-9DF3F51BA10A}">
      <p15:sldGuideLst xmlns:p15="http://schemas.microsoft.com/office/powerpoint/2012/main">
        <p15:guide id="1" orient="horz" pos="2059">
          <p15:clr>
            <a:srgbClr val="A4A3A4"/>
          </p15:clr>
        </p15:guide>
        <p15:guide id="2" pos="362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6A7DD"/>
    <a:srgbClr val="FF6600"/>
    <a:srgbClr val="D85C00"/>
    <a:srgbClr val="34AC8B"/>
    <a:srgbClr val="009A46"/>
    <a:srgbClr val="FF9933"/>
    <a:srgbClr val="FF3399"/>
    <a:srgbClr val="FF7C80"/>
    <a:srgbClr val="FFFFFF"/>
    <a:srgbClr val="9E5E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5488" autoAdjust="0"/>
  </p:normalViewPr>
  <p:slideViewPr>
    <p:cSldViewPr>
      <p:cViewPr varScale="1">
        <p:scale>
          <a:sx n="97" d="100"/>
          <a:sy n="97" d="100"/>
        </p:scale>
        <p:origin x="504" y="78"/>
      </p:cViewPr>
      <p:guideLst>
        <p:guide orient="horz" pos="2059"/>
        <p:guide pos="3629"/>
      </p:guideLst>
    </p:cSldViewPr>
  </p:slideViewPr>
  <p:outlineViewPr>
    <p:cViewPr>
      <p:scale>
        <a:sx n="33" d="100"/>
        <a:sy n="33" d="100"/>
      </p:scale>
      <p:origin x="0" y="0"/>
    </p:cViewPr>
  </p:outlineViewPr>
  <p:notesTextViewPr>
    <p:cViewPr>
      <p:scale>
        <a:sx n="3" d="2"/>
        <a:sy n="3" d="2"/>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5124"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miter lim="800000"/>
          </a:ln>
          <a:extLst>
            <a:ext uri="{909E8E84-426E-40DD-AFC4-6F175D3DCCD1}">
              <a14:hiddenFill xmlns:a14="http://schemas.microsoft.com/office/drawing/2010/main">
                <a:solidFill>
                  <a:srgbClr val="FFFFFF"/>
                </a:solidFill>
              </a14:hiddenFill>
            </a:ext>
          </a:extLst>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noProof="1" dirty="0">
                <a:ea typeface="黑体" panose="02010609060101010101" pitchFamily="49" charset="-122"/>
              </a:defRPr>
            </a:lvl1pPr>
          </a:lstStyle>
          <a:p>
            <a:fld id="{A64CA497-71E0-4184-919F-D45F39379D11}" type="slidenum">
              <a:rPr lang="zh-CN" altLang="en-US"/>
              <a:pPr/>
              <a:t>‹#›</a:t>
            </a:fld>
            <a:endParaRPr lang="zh-CN" altLang="en-US">
              <a:ea typeface="黑体" panose="02010609060101010101" pitchFamily="49" charset="-122"/>
            </a:endParaRPr>
          </a:p>
        </p:txBody>
      </p:sp>
    </p:spTree>
    <p:extLst>
      <p:ext uri="{BB962C8B-B14F-4D97-AF65-F5344CB8AC3E}">
        <p14:creationId xmlns:p14="http://schemas.microsoft.com/office/powerpoint/2010/main" val="1747822530"/>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3</a:t>
            </a:fld>
            <a:endParaRPr lang="zh-CN" altLang="en-US">
              <a:ea typeface="黑体" panose="02010609060101010101" pitchFamily="49" charset="-122"/>
            </a:endParaRPr>
          </a:p>
        </p:txBody>
      </p:sp>
    </p:spTree>
    <p:extLst>
      <p:ext uri="{BB962C8B-B14F-4D97-AF65-F5344CB8AC3E}">
        <p14:creationId xmlns:p14="http://schemas.microsoft.com/office/powerpoint/2010/main" val="407801068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054401"/>
            <a:ext cx="11522075" cy="4426046"/>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66326" y="254245"/>
            <a:ext cx="7927159" cy="1833714"/>
          </a:xfrm>
          <a:prstGeom prst="rect">
            <a:avLst/>
          </a:prstGeom>
        </p:spPr>
      </p:pic>
    </p:spTree>
    <p:extLst>
      <p:ext uri="{BB962C8B-B14F-4D97-AF65-F5344CB8AC3E}">
        <p14:creationId xmlns:p14="http://schemas.microsoft.com/office/powerpoint/2010/main" val="43131683"/>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bg>
      <p:bgPr>
        <a:pattFill prst="divot">
          <a:fgClr>
            <a:srgbClr val="C6A7DD"/>
          </a:fgClr>
          <a:bgClr>
            <a:schemeClr val="bg1"/>
          </a:bgClr>
        </a:patt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706848"/>
            <a:ext cx="1394768" cy="2762713"/>
          </a:xfrm>
          <a:prstGeom prst="rect">
            <a:avLst/>
          </a:prstGeom>
        </p:spPr>
      </p:pic>
    </p:spTree>
    <p:extLst>
      <p:ext uri="{BB962C8B-B14F-4D97-AF65-F5344CB8AC3E}">
        <p14:creationId xmlns:p14="http://schemas.microsoft.com/office/powerpoint/2010/main" val="903037533"/>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478712"/>
            <a:ext cx="1394768" cy="2762713"/>
          </a:xfrm>
          <a:prstGeom prst="rect">
            <a:avLst/>
          </a:prstGeom>
        </p:spPr>
      </p:pic>
    </p:spTree>
    <p:extLst>
      <p:ext uri="{BB962C8B-B14F-4D97-AF65-F5344CB8AC3E}">
        <p14:creationId xmlns:p14="http://schemas.microsoft.com/office/powerpoint/2010/main" val="259652922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198920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913652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61000">
              <a:srgbClr val="B283D6"/>
            </a:gs>
            <a:gs pos="100000">
              <a:srgbClr val="9E5ECE"/>
            </a:gs>
            <a:gs pos="0">
              <a:srgbClr val="9E5ECE"/>
            </a:gs>
            <a:gs pos="40000">
              <a:srgbClr val="C6A7DD"/>
            </a:gs>
          </a:gsLst>
          <a:lin ang="5400000" scaled="1"/>
        </a:gradFill>
        <a:effectLst/>
      </p:bgPr>
    </p:bg>
    <p:spTree>
      <p:nvGrpSpPr>
        <p:cNvPr id="1" name=""/>
        <p:cNvGrpSpPr/>
        <p:nvPr/>
      </p:nvGrpSpPr>
      <p:grpSpPr>
        <a:xfrm>
          <a:off x="0" y="0"/>
          <a:ext cx="0" cy="0"/>
          <a:chOff x="0" y="0"/>
          <a:chExt cx="0" cy="0"/>
        </a:xfrm>
      </p:grpSpPr>
      <p:sp>
        <p:nvSpPr>
          <p:cNvPr id="2" name="矩形 1"/>
          <p:cNvSpPr/>
          <p:nvPr userDrawn="1"/>
        </p:nvSpPr>
        <p:spPr>
          <a:xfrm>
            <a:off x="2781170" y="1129203"/>
            <a:ext cx="6364243" cy="3046988"/>
          </a:xfrm>
          <a:prstGeom prst="rect">
            <a:avLst/>
          </a:prstGeom>
          <a:noFill/>
        </p:spPr>
        <p:txBody>
          <a:bodyPr wrap="none" lIns="91440" tIns="45720" rIns="91440" bIns="45720">
            <a:spAutoFit/>
          </a:bodyPr>
          <a:lstStyle/>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以梦为马，</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不负韶华！</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23004903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F4BE031C-B885-491B-AFE9-3136DB3D16BC}"/>
              </a:ext>
            </a:extLst>
          </p:cNvPr>
          <p:cNvSpPr/>
          <p:nvPr userDrawn="1"/>
        </p:nvSpPr>
        <p:spPr>
          <a:xfrm>
            <a:off x="0" y="6240412"/>
            <a:ext cx="11522075" cy="239763"/>
          </a:xfrm>
          <a:prstGeom prst="rect">
            <a:avLst/>
          </a:prstGeom>
          <a:solidFill>
            <a:srgbClr val="7030A0"/>
          </a:solidFill>
          <a:ln>
            <a:solidFill>
              <a:srgbClr val="7030A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3024" b="0" cap="none" spc="0" dirty="0">
              <a:ln w="0"/>
              <a:solidFill>
                <a:schemeClr val="accent1"/>
              </a:solidFill>
              <a:effectLst>
                <a:outerShdw blurRad="38100" dist="25400" dir="5400000" algn="ctr" rotWithShape="0">
                  <a:srgbClr val="6E747A">
                    <a:alpha val="43000"/>
                  </a:srgbClr>
                </a:outerShdw>
              </a:effectLst>
            </a:endParaRPr>
          </a:p>
        </p:txBody>
      </p:sp>
      <p:sp>
        <p:nvSpPr>
          <p:cNvPr id="14" name="云形 13">
            <a:hlinkClick r:id="rId8" action="ppaction://hlinksldjump">
              <a:snd r:embed="rId9" name="camera.wav"/>
            </a:hlinkClick>
          </p:cNvPr>
          <p:cNvSpPr/>
          <p:nvPr userDrawn="1"/>
        </p:nvSpPr>
        <p:spPr>
          <a:xfrm>
            <a:off x="10657979" y="0"/>
            <a:ext cx="864096" cy="624061"/>
          </a:xfrm>
          <a:prstGeom prst="cloud">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导航</a:t>
            </a:r>
            <a:endParaRPr lang="zh-CN" altLang="en-US" sz="1400" dirty="0"/>
          </a:p>
        </p:txBody>
      </p:sp>
    </p:spTree>
    <p:extLst>
      <p:ext uri="{BB962C8B-B14F-4D97-AF65-F5344CB8AC3E}">
        <p14:creationId xmlns:p14="http://schemas.microsoft.com/office/powerpoint/2010/main" val="1028287892"/>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Lst>
  <p:timing>
    <p:tnLst>
      <p:par>
        <p:cTn id="1" dur="indefinite" restart="never" nodeType="tmRoot"/>
      </p:par>
    </p:tnLst>
  </p:timing>
  <p:txStyles>
    <p:titleStyle>
      <a:lvl1pPr algn="ctr" rtl="0" eaLnBrk="1" fontAlgn="base" hangingPunct="1">
        <a:spcBef>
          <a:spcPct val="0"/>
        </a:spcBef>
        <a:spcAft>
          <a:spcPct val="0"/>
        </a:spcAft>
        <a:defRPr sz="4158" kern="1200">
          <a:solidFill>
            <a:schemeClr val="tx1"/>
          </a:solidFill>
          <a:latin typeface="+mj-lt"/>
          <a:ea typeface="+mj-ea"/>
          <a:cs typeface="+mj-cs"/>
        </a:defRPr>
      </a:lvl1pPr>
      <a:lvl2pPr algn="ctr" rtl="0" eaLnBrk="1" fontAlgn="base" hangingPunct="1">
        <a:spcBef>
          <a:spcPct val="0"/>
        </a:spcBef>
        <a:spcAft>
          <a:spcPct val="0"/>
        </a:spcAft>
        <a:defRPr sz="4158">
          <a:solidFill>
            <a:schemeClr val="tx1"/>
          </a:solidFill>
          <a:latin typeface="Arial" charset="0"/>
          <a:ea typeface="黑体" pitchFamily="2" charset="-122"/>
        </a:defRPr>
      </a:lvl2pPr>
      <a:lvl3pPr algn="ctr" rtl="0" eaLnBrk="1" fontAlgn="base" hangingPunct="1">
        <a:spcBef>
          <a:spcPct val="0"/>
        </a:spcBef>
        <a:spcAft>
          <a:spcPct val="0"/>
        </a:spcAft>
        <a:defRPr sz="4158">
          <a:solidFill>
            <a:schemeClr val="tx1"/>
          </a:solidFill>
          <a:latin typeface="Arial" charset="0"/>
          <a:ea typeface="黑体" pitchFamily="2" charset="-122"/>
        </a:defRPr>
      </a:lvl3pPr>
      <a:lvl4pPr algn="ctr" rtl="0" eaLnBrk="1" fontAlgn="base" hangingPunct="1">
        <a:spcBef>
          <a:spcPct val="0"/>
        </a:spcBef>
        <a:spcAft>
          <a:spcPct val="0"/>
        </a:spcAft>
        <a:defRPr sz="4158">
          <a:solidFill>
            <a:schemeClr val="tx1"/>
          </a:solidFill>
          <a:latin typeface="Arial" charset="0"/>
          <a:ea typeface="黑体" pitchFamily="2" charset="-122"/>
        </a:defRPr>
      </a:lvl4pPr>
      <a:lvl5pPr algn="ctr" rtl="0" eaLnBrk="1" fontAlgn="base" hangingPunct="1">
        <a:spcBef>
          <a:spcPct val="0"/>
        </a:spcBef>
        <a:spcAft>
          <a:spcPct val="0"/>
        </a:spcAft>
        <a:defRPr sz="4158">
          <a:solidFill>
            <a:schemeClr val="tx1"/>
          </a:solidFill>
          <a:latin typeface="Arial" charset="0"/>
          <a:ea typeface="黑体" pitchFamily="2" charset="-122"/>
        </a:defRPr>
      </a:lvl5pPr>
      <a:lvl6pPr marL="432008" algn="ctr" rtl="0" eaLnBrk="1" fontAlgn="base" hangingPunct="1">
        <a:spcBef>
          <a:spcPct val="0"/>
        </a:spcBef>
        <a:spcAft>
          <a:spcPct val="0"/>
        </a:spcAft>
        <a:defRPr sz="4158">
          <a:solidFill>
            <a:schemeClr val="tx1"/>
          </a:solidFill>
          <a:latin typeface="Arial" charset="0"/>
          <a:ea typeface="黑体" pitchFamily="2" charset="-122"/>
        </a:defRPr>
      </a:lvl6pPr>
      <a:lvl7pPr marL="864017" algn="ctr" rtl="0" eaLnBrk="1" fontAlgn="base" hangingPunct="1">
        <a:spcBef>
          <a:spcPct val="0"/>
        </a:spcBef>
        <a:spcAft>
          <a:spcPct val="0"/>
        </a:spcAft>
        <a:defRPr sz="4158">
          <a:solidFill>
            <a:schemeClr val="tx1"/>
          </a:solidFill>
          <a:latin typeface="Arial" charset="0"/>
          <a:ea typeface="黑体" pitchFamily="2" charset="-122"/>
        </a:defRPr>
      </a:lvl7pPr>
      <a:lvl8pPr marL="1296025" algn="ctr" rtl="0" eaLnBrk="1" fontAlgn="base" hangingPunct="1">
        <a:spcBef>
          <a:spcPct val="0"/>
        </a:spcBef>
        <a:spcAft>
          <a:spcPct val="0"/>
        </a:spcAft>
        <a:defRPr sz="4158">
          <a:solidFill>
            <a:schemeClr val="tx1"/>
          </a:solidFill>
          <a:latin typeface="Arial" charset="0"/>
          <a:ea typeface="黑体" pitchFamily="2" charset="-122"/>
        </a:defRPr>
      </a:lvl8pPr>
      <a:lvl9pPr marL="1728033" algn="ctr" rtl="0" eaLnBrk="1" fontAlgn="base" hangingPunct="1">
        <a:spcBef>
          <a:spcPct val="0"/>
        </a:spcBef>
        <a:spcAft>
          <a:spcPct val="0"/>
        </a:spcAft>
        <a:defRPr sz="4158">
          <a:solidFill>
            <a:schemeClr val="tx1"/>
          </a:solidFill>
          <a:latin typeface="Arial" charset="0"/>
          <a:ea typeface="黑体" pitchFamily="2" charset="-122"/>
        </a:defRPr>
      </a:lvl9pPr>
    </p:titleStyle>
    <p:bodyStyle>
      <a:lvl1pPr marL="324006" indent="-324006" algn="l" rtl="0" eaLnBrk="1" fontAlgn="base" hangingPunct="1">
        <a:spcBef>
          <a:spcPct val="20000"/>
        </a:spcBef>
        <a:spcAft>
          <a:spcPct val="0"/>
        </a:spcAft>
        <a:buFont typeface="Arial" charset="0"/>
        <a:buChar char="•"/>
        <a:defRPr sz="3024" kern="1200">
          <a:solidFill>
            <a:schemeClr val="tx1"/>
          </a:solidFill>
          <a:latin typeface="+mn-lt"/>
          <a:ea typeface="+mn-ea"/>
          <a:cs typeface="+mn-cs"/>
        </a:defRPr>
      </a:lvl1pPr>
      <a:lvl2pPr marL="702013" indent="-270005" algn="l" rtl="0" eaLnBrk="1" fontAlgn="base" hangingPunct="1">
        <a:spcBef>
          <a:spcPct val="20000"/>
        </a:spcBef>
        <a:spcAft>
          <a:spcPct val="0"/>
        </a:spcAft>
        <a:buFont typeface="Arial" charset="0"/>
        <a:buChar char="–"/>
        <a:defRPr sz="2646" kern="1200">
          <a:solidFill>
            <a:schemeClr val="tx1"/>
          </a:solidFill>
          <a:latin typeface="+mn-lt"/>
          <a:ea typeface="+mn-ea"/>
          <a:cs typeface="+mn-cs"/>
        </a:defRPr>
      </a:lvl2pPr>
      <a:lvl3pPr marL="1080021" indent="-216004" algn="l" rtl="0" eaLnBrk="1" fontAlgn="base" hangingPunct="1">
        <a:spcBef>
          <a:spcPct val="20000"/>
        </a:spcBef>
        <a:spcAft>
          <a:spcPct val="0"/>
        </a:spcAft>
        <a:buFont typeface="Arial" charset="0"/>
        <a:buChar char="•"/>
        <a:defRPr sz="2268" kern="1200">
          <a:solidFill>
            <a:schemeClr val="tx1"/>
          </a:solidFill>
          <a:latin typeface="+mn-lt"/>
          <a:ea typeface="+mn-ea"/>
          <a:cs typeface="+mn-cs"/>
        </a:defRPr>
      </a:lvl3pPr>
      <a:lvl4pPr marL="1512029"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4pPr>
      <a:lvl5pPr marL="1944037"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5pPr>
      <a:lvl6pPr marL="2376046"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6pPr>
      <a:lvl7pPr marL="2808054"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7pPr>
      <a:lvl8pPr marL="3240062"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8pPr>
      <a:lvl9pPr marL="3672070"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9pPr>
    </p:bodyStyle>
    <p:otherStyle>
      <a:defPPr>
        <a:defRPr lang="zh-CN"/>
      </a:defPPr>
      <a:lvl1pPr marL="0" algn="l" defTabSz="864017" rtl="0" eaLnBrk="1" latinLnBrk="0" hangingPunct="1">
        <a:defRPr sz="1701" kern="1200">
          <a:solidFill>
            <a:schemeClr val="tx1"/>
          </a:solidFill>
          <a:latin typeface="+mn-lt"/>
          <a:ea typeface="+mn-ea"/>
          <a:cs typeface="+mn-cs"/>
        </a:defRPr>
      </a:lvl1pPr>
      <a:lvl2pPr marL="432008" algn="l" defTabSz="864017" rtl="0" eaLnBrk="1" latinLnBrk="0" hangingPunct="1">
        <a:defRPr sz="1701" kern="1200">
          <a:solidFill>
            <a:schemeClr val="tx1"/>
          </a:solidFill>
          <a:latin typeface="+mn-lt"/>
          <a:ea typeface="+mn-ea"/>
          <a:cs typeface="+mn-cs"/>
        </a:defRPr>
      </a:lvl2pPr>
      <a:lvl3pPr marL="864017" algn="l" defTabSz="864017" rtl="0" eaLnBrk="1" latinLnBrk="0" hangingPunct="1">
        <a:defRPr sz="1701" kern="1200">
          <a:solidFill>
            <a:schemeClr val="tx1"/>
          </a:solidFill>
          <a:latin typeface="+mn-lt"/>
          <a:ea typeface="+mn-ea"/>
          <a:cs typeface="+mn-cs"/>
        </a:defRPr>
      </a:lvl3pPr>
      <a:lvl4pPr marL="1296025" algn="l" defTabSz="864017" rtl="0" eaLnBrk="1" latinLnBrk="0" hangingPunct="1">
        <a:defRPr sz="1701" kern="1200">
          <a:solidFill>
            <a:schemeClr val="tx1"/>
          </a:solidFill>
          <a:latin typeface="+mn-lt"/>
          <a:ea typeface="+mn-ea"/>
          <a:cs typeface="+mn-cs"/>
        </a:defRPr>
      </a:lvl4pPr>
      <a:lvl5pPr marL="1728033" algn="l" defTabSz="864017" rtl="0" eaLnBrk="1" latinLnBrk="0" hangingPunct="1">
        <a:defRPr sz="1701" kern="1200">
          <a:solidFill>
            <a:schemeClr val="tx1"/>
          </a:solidFill>
          <a:latin typeface="+mn-lt"/>
          <a:ea typeface="+mn-ea"/>
          <a:cs typeface="+mn-cs"/>
        </a:defRPr>
      </a:lvl5pPr>
      <a:lvl6pPr marL="2160041" algn="l" defTabSz="864017" rtl="0" eaLnBrk="1" latinLnBrk="0" hangingPunct="1">
        <a:defRPr sz="1701" kern="1200">
          <a:solidFill>
            <a:schemeClr val="tx1"/>
          </a:solidFill>
          <a:latin typeface="+mn-lt"/>
          <a:ea typeface="+mn-ea"/>
          <a:cs typeface="+mn-cs"/>
        </a:defRPr>
      </a:lvl6pPr>
      <a:lvl7pPr marL="2592050" algn="l" defTabSz="864017" rtl="0" eaLnBrk="1" latinLnBrk="0" hangingPunct="1">
        <a:defRPr sz="1701" kern="1200">
          <a:solidFill>
            <a:schemeClr val="tx1"/>
          </a:solidFill>
          <a:latin typeface="+mn-lt"/>
          <a:ea typeface="+mn-ea"/>
          <a:cs typeface="+mn-cs"/>
        </a:defRPr>
      </a:lvl7pPr>
      <a:lvl8pPr marL="3024058" algn="l" defTabSz="864017" rtl="0" eaLnBrk="1" latinLnBrk="0" hangingPunct="1">
        <a:defRPr sz="1701" kern="1200">
          <a:solidFill>
            <a:schemeClr val="tx1"/>
          </a:solidFill>
          <a:latin typeface="+mn-lt"/>
          <a:ea typeface="+mn-ea"/>
          <a:cs typeface="+mn-cs"/>
        </a:defRPr>
      </a:lvl8pPr>
      <a:lvl9pPr marL="3456066" algn="l" defTabSz="864017" rtl="0" eaLnBrk="1" latinLnBrk="0" hangingPunct="1">
        <a:defRPr sz="17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6.emf"/><Relationship Id="rId4" Type="http://schemas.openxmlformats.org/officeDocument/2006/relationships/package" Target="../embeddings/Microsoft_Word___1.docx"/></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7.emf"/><Relationship Id="rId4" Type="http://schemas.openxmlformats.org/officeDocument/2006/relationships/package" Target="../embeddings/Microsoft_Word___2.docx"/></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3.xml"/><Relationship Id="rId1" Type="http://schemas.openxmlformats.org/officeDocument/2006/relationships/vmlDrawing" Target="../drawings/vmlDrawing3.vml"/><Relationship Id="rId5" Type="http://schemas.openxmlformats.org/officeDocument/2006/relationships/image" Target="../media/image8.emf"/><Relationship Id="rId4" Type="http://schemas.openxmlformats.org/officeDocument/2006/relationships/package" Target="../embeddings/Microsoft_Word___3.docx"/></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3.xml"/><Relationship Id="rId1" Type="http://schemas.openxmlformats.org/officeDocument/2006/relationships/vmlDrawing" Target="../drawings/vmlDrawing4.vml"/><Relationship Id="rId5" Type="http://schemas.openxmlformats.org/officeDocument/2006/relationships/image" Target="../media/image9.emf"/><Relationship Id="rId4" Type="http://schemas.openxmlformats.org/officeDocument/2006/relationships/package" Target="../embeddings/Microsoft_Word___4.docx"/></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3.xml"/><Relationship Id="rId1" Type="http://schemas.openxmlformats.org/officeDocument/2006/relationships/vmlDrawing" Target="../drawings/vmlDrawing5.vml"/><Relationship Id="rId5" Type="http://schemas.openxmlformats.org/officeDocument/2006/relationships/image" Target="../media/image10.emf"/><Relationship Id="rId4" Type="http://schemas.openxmlformats.org/officeDocument/2006/relationships/package" Target="../embeddings/Microsoft_Word___5.docx"/></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3.xml"/><Relationship Id="rId1" Type="http://schemas.openxmlformats.org/officeDocument/2006/relationships/vmlDrawing" Target="../drawings/vmlDrawing6.vml"/><Relationship Id="rId5" Type="http://schemas.openxmlformats.org/officeDocument/2006/relationships/image" Target="../media/image11.emf"/><Relationship Id="rId4" Type="http://schemas.openxmlformats.org/officeDocument/2006/relationships/package" Target="../embeddings/Microsoft_Word___6.docx"/></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20.xml"/><Relationship Id="rId4" Type="http://schemas.openxmlformats.org/officeDocument/2006/relationships/slide" Target="slide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3.xml"/><Relationship Id="rId1" Type="http://schemas.openxmlformats.org/officeDocument/2006/relationships/vmlDrawing" Target="../drawings/vmlDrawing7.vml"/><Relationship Id="rId5" Type="http://schemas.openxmlformats.org/officeDocument/2006/relationships/image" Target="../media/image13.emf"/><Relationship Id="rId4" Type="http://schemas.openxmlformats.org/officeDocument/2006/relationships/package" Target="../embeddings/Microsoft_Word___7.docx"/></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52862" y="3888159"/>
            <a:ext cx="10225877" cy="1094339"/>
          </a:xfrm>
          <a:prstGeom prst="rect">
            <a:avLst/>
          </a:prstGeom>
        </p:spPr>
        <p:txBody>
          <a:bodyPr wrap="none">
            <a:spAutoFit/>
          </a:bodyPr>
          <a:lstStyle/>
          <a:p>
            <a:pPr algn="ctr">
              <a:lnSpc>
                <a:spcPct val="120000"/>
              </a:lnSpc>
              <a:spcAft>
                <a:spcPts val="0"/>
              </a:spcAft>
              <a:tabLst>
                <a:tab pos="1188085" algn="l"/>
                <a:tab pos="2163445" algn="l"/>
                <a:tab pos="3142615" algn="l"/>
                <a:tab pos="4190365" algn="l"/>
              </a:tabLst>
            </a:pPr>
            <a:r>
              <a:rPr lang="zh-CN" altLang="zh-CN" sz="6000" dirty="0">
                <a:solidFill>
                  <a:srgbClr val="000000"/>
                </a:solidFill>
                <a:ea typeface="宋体" panose="02010600030101010101" pitchFamily="2" charset="-122"/>
                <a:cs typeface="Times New Roman" panose="02020603050405020304" pitchFamily="18" charset="0"/>
              </a:rPr>
              <a:t>第</a:t>
            </a:r>
            <a:r>
              <a:rPr lang="en-US" altLang="zh-CN" sz="6000" dirty="0">
                <a:solidFill>
                  <a:srgbClr val="000000"/>
                </a:solidFill>
                <a:ea typeface="宋体" panose="02010600030101010101" pitchFamily="2" charset="-122"/>
                <a:cs typeface="Times New Roman" panose="02020603050405020304" pitchFamily="18" charset="0"/>
              </a:rPr>
              <a:t>10</a:t>
            </a:r>
            <a:r>
              <a:rPr lang="zh-CN" altLang="zh-CN" sz="6000" dirty="0">
                <a:solidFill>
                  <a:srgbClr val="000000"/>
                </a:solidFill>
                <a:ea typeface="宋体" panose="02010600030101010101" pitchFamily="2" charset="-122"/>
                <a:cs typeface="Times New Roman" panose="02020603050405020304" pitchFamily="18" charset="0"/>
              </a:rPr>
              <a:t>课　影响世界的工业革命</a:t>
            </a:r>
            <a:endParaRPr lang="zh-CN" altLang="zh-CN" sz="60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05340723"/>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4265051"/>
            <a:ext cx="10807700" cy="186512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宋体" panose="02010600030101010101" pitchFamily="2" charset="-122"/>
                <a:cs typeface="宋体" panose="02010600030101010101" pitchFamily="2" charset="-122"/>
              </a:rPr>
              <a:t>③</a:t>
            </a:r>
            <a:r>
              <a:rPr lang="zh-CN" altLang="zh-CN" dirty="0">
                <a:solidFill>
                  <a:srgbClr val="000000"/>
                </a:solidFill>
                <a:ea typeface="宋体" panose="02010600030101010101" pitchFamily="2" charset="-122"/>
                <a:cs typeface="Times New Roman" panose="02020603050405020304" pitchFamily="18" charset="0"/>
              </a:rPr>
              <a:t>生产组织形式</a:t>
            </a:r>
            <a:r>
              <a:rPr lang="zh-CN" altLang="zh-CN" dirty="0" smtClean="0">
                <a:solidFill>
                  <a:srgbClr val="000000"/>
                </a:solidFill>
                <a:ea typeface="宋体" panose="02010600030101010101" pitchFamily="2" charset="-122"/>
                <a:cs typeface="Times New Roman" panose="02020603050405020304" pitchFamily="18" charset="0"/>
              </a:rPr>
              <a:t>变化</a:t>
            </a: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为了提高效益、加强管理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人们开始将机器、工人集中起来进行生产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工厂出现了。采用机器生产的工厂逐渐取代了</a:t>
            </a:r>
            <a:r>
              <a:rPr lang="zh-CN" altLang="zh-CN" dirty="0">
                <a:ea typeface="楷体" panose="02010609060101010101" pitchFamily="49" charset="-122"/>
                <a:cs typeface="Times New Roman" panose="02020603050405020304" pitchFamily="18" charset="0"/>
              </a:rPr>
              <a:t>手工工场</a:t>
            </a:r>
            <a:r>
              <a:rPr lang="zh-CN"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124517" y="5507904"/>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4119971" y="5972002"/>
            <a:ext cx="1593130" cy="0"/>
          </a:xfrm>
          <a:prstGeom prst="line">
            <a:avLst/>
          </a:prstGeom>
        </p:spPr>
        <p:style>
          <a:lnRef idx="2">
            <a:schemeClr val="dk1"/>
          </a:lnRef>
          <a:fillRef idx="0">
            <a:schemeClr val="dk1"/>
          </a:fillRef>
          <a:effectRef idx="1">
            <a:schemeClr val="dk1"/>
          </a:effectRef>
          <a:fontRef idx="minor">
            <a:schemeClr val="tx1"/>
          </a:fontRef>
        </p:style>
      </p:cxnSp>
      <p:sp>
        <p:nvSpPr>
          <p:cNvPr id="7" name="矩形 6"/>
          <p:cNvSpPr>
            <a:spLocks noChangeAspect="1"/>
          </p:cNvSpPr>
          <p:nvPr/>
        </p:nvSpPr>
        <p:spPr>
          <a:xfrm>
            <a:off x="361950" y="92755"/>
            <a:ext cx="10807700" cy="417229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工业革命始于</a:t>
            </a:r>
            <a:r>
              <a:rPr lang="zh-CN" altLang="zh-CN" dirty="0">
                <a:ea typeface="楷体" panose="02010609060101010101" pitchFamily="49" charset="-122"/>
                <a:cs typeface="Times New Roman" panose="02020603050405020304" pitchFamily="18" charset="0"/>
              </a:rPr>
              <a:t>棉纺织业</a:t>
            </a:r>
            <a:r>
              <a:rPr lang="zh-CN"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宋体" panose="02010600030101010101" pitchFamily="2" charset="-122"/>
                <a:cs typeface="宋体" panose="02010600030101010101" pitchFamily="2" charset="-122"/>
              </a:rPr>
              <a:t>①</a:t>
            </a:r>
            <a:r>
              <a:rPr lang="zh-CN" altLang="zh-CN" dirty="0">
                <a:solidFill>
                  <a:srgbClr val="000000"/>
                </a:solidFill>
                <a:ea typeface="宋体" panose="02010600030101010101" pitchFamily="2" charset="-122"/>
                <a:cs typeface="Times New Roman" panose="02020603050405020304" pitchFamily="18" charset="0"/>
              </a:rPr>
              <a:t>原因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英国公众对棉纺织品的喜爱</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促使棉纺织品价格上涨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棉纺织业获利丰厚。市场的需求刺激了棉纺织业的发展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也催生了新的技术发明。</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宋体" panose="02010600030101010101" pitchFamily="2" charset="-122"/>
                <a:cs typeface="宋体" panose="02010600030101010101" pitchFamily="2" charset="-122"/>
              </a:rPr>
              <a:t>②</a:t>
            </a:r>
            <a:r>
              <a:rPr lang="zh-CN" altLang="zh-CN" dirty="0">
                <a:solidFill>
                  <a:srgbClr val="000000"/>
                </a:solidFill>
                <a:ea typeface="宋体" panose="02010600030101010101" pitchFamily="2" charset="-122"/>
                <a:cs typeface="Times New Roman" panose="02020603050405020304" pitchFamily="18" charset="0"/>
              </a:rPr>
              <a:t>表现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从</a:t>
            </a:r>
            <a:r>
              <a:rPr lang="en-US" altLang="zh-CN" dirty="0">
                <a:solidFill>
                  <a:srgbClr val="000000"/>
                </a:solidFill>
                <a:ea typeface="宋体" panose="02010600030101010101" pitchFamily="2" charset="-122"/>
                <a:cs typeface="Times New Roman" panose="02020603050405020304" pitchFamily="18" charset="0"/>
              </a:rPr>
              <a:t>18</a:t>
            </a:r>
            <a:r>
              <a:rPr lang="zh-CN" altLang="zh-CN" dirty="0">
                <a:solidFill>
                  <a:srgbClr val="000000"/>
                </a:solidFill>
                <a:ea typeface="宋体" panose="02010600030101010101" pitchFamily="2"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30</a:t>
            </a:r>
            <a:r>
              <a:rPr lang="zh-CN" altLang="zh-CN" dirty="0">
                <a:solidFill>
                  <a:srgbClr val="000000"/>
                </a:solidFill>
                <a:ea typeface="宋体" panose="02010600030101010101" pitchFamily="2" charset="-122"/>
                <a:cs typeface="Times New Roman" panose="02020603050405020304" pitchFamily="18" charset="0"/>
              </a:rPr>
              <a:t>年代提高织布速度的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ea typeface="楷体" panose="02010609060101010101" pitchFamily="49" charset="-122"/>
                <a:cs typeface="Times New Roman" panose="02020603050405020304" pitchFamily="18" charset="0"/>
              </a:rPr>
              <a:t>飞梭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开始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在半个多世纪内</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通过</a:t>
            </a:r>
            <a:r>
              <a:rPr lang="zh-CN" altLang="zh-CN" dirty="0">
                <a:ea typeface="楷体" panose="02010609060101010101" pitchFamily="49" charset="-122"/>
                <a:cs typeface="Times New Roman" panose="02020603050405020304" pitchFamily="18" charset="0"/>
              </a:rPr>
              <a:t>珍妮纺纱机</a:t>
            </a:r>
            <a:r>
              <a:rPr lang="zh-CN" altLang="zh-CN" dirty="0">
                <a:solidFill>
                  <a:srgbClr val="000000"/>
                </a:solidFill>
                <a:ea typeface="宋体" panose="02010600030101010101" pitchFamily="2" charset="-122"/>
                <a:cs typeface="Times New Roman" panose="02020603050405020304" pitchFamily="18" charset="0"/>
              </a:rPr>
              <a:t>、水力纺纱机、骡机、水力织布机等一系列发明创造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棉纺织业基本实现了机械化生产。</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662047" y="147026"/>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3657501" y="611124"/>
            <a:ext cx="1593130" cy="0"/>
          </a:xfrm>
          <a:prstGeom prst="line">
            <a:avLst/>
          </a:prstGeom>
        </p:spPr>
        <p:style>
          <a:lnRef idx="2">
            <a:schemeClr val="dk1"/>
          </a:lnRef>
          <a:fillRef idx="0">
            <a:schemeClr val="dk1"/>
          </a:fillRef>
          <a:effectRef idx="1">
            <a:schemeClr val="dk1"/>
          </a:effectRef>
          <a:fontRef idx="minor">
            <a:schemeClr val="tx1"/>
          </a:fontRef>
        </p:style>
      </p:cxnSp>
      <p:sp>
        <p:nvSpPr>
          <p:cNvPr id="10" name="矩形 9"/>
          <p:cNvSpPr/>
          <p:nvPr/>
        </p:nvSpPr>
        <p:spPr>
          <a:xfrm>
            <a:off x="7993285" y="2486367"/>
            <a:ext cx="77714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7988695" y="2950465"/>
            <a:ext cx="776265" cy="0"/>
          </a:xfrm>
          <a:prstGeom prst="line">
            <a:avLst/>
          </a:prstGeom>
        </p:spPr>
        <p:style>
          <a:lnRef idx="2">
            <a:schemeClr val="dk1"/>
          </a:lnRef>
          <a:fillRef idx="0">
            <a:schemeClr val="dk1"/>
          </a:fillRef>
          <a:effectRef idx="1">
            <a:schemeClr val="dk1"/>
          </a:effectRef>
          <a:fontRef idx="minor">
            <a:schemeClr val="tx1"/>
          </a:fontRef>
        </p:style>
      </p:cxnSp>
      <p:sp>
        <p:nvSpPr>
          <p:cNvPr id="12" name="矩形 11"/>
          <p:cNvSpPr/>
          <p:nvPr/>
        </p:nvSpPr>
        <p:spPr>
          <a:xfrm>
            <a:off x="3413749" y="3073189"/>
            <a:ext cx="2026982"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3409203" y="3537287"/>
            <a:ext cx="2024689"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2701891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0" grpId="0" animBg="1"/>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226261"/>
            <a:ext cx="10807700" cy="5354158"/>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能源动力领域。</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宋体" panose="02010600030101010101" pitchFamily="2" charset="-122"/>
                <a:cs typeface="宋体" panose="02010600030101010101" pitchFamily="2" charset="-122"/>
              </a:rPr>
              <a:t>①</a:t>
            </a:r>
            <a:r>
              <a:rPr lang="zh-CN" altLang="zh-CN" dirty="0">
                <a:solidFill>
                  <a:srgbClr val="000000"/>
                </a:solidFill>
                <a:ea typeface="宋体" panose="02010600030101010101" pitchFamily="2" charset="-122"/>
                <a:cs typeface="Times New Roman" panose="02020603050405020304" pitchFamily="18" charset="0"/>
              </a:rPr>
              <a:t>蒸汽机的改进</a:t>
            </a:r>
            <a:r>
              <a:rPr lang="en-US" altLang="zh-CN" dirty="0">
                <a:solidFill>
                  <a:srgbClr val="000000"/>
                </a:solidFill>
                <a:ea typeface="宋体" panose="02010600030101010101" pitchFamily="2" charset="-122"/>
                <a:cs typeface="Times New Roman" panose="02020603050405020304" pitchFamily="18" charset="0"/>
              </a:rPr>
              <a:t>:1782</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徒工出身的瓦特在前人研究的基础上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运用新的科学知识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经过不断改进</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试制出旋转运动的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ea typeface="楷体" panose="02010609060101010101" pitchFamily="49" charset="-122"/>
                <a:cs typeface="Times New Roman" panose="02020603050405020304" pitchFamily="18" charset="0"/>
              </a:rPr>
              <a:t>复动式蒸汽机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1785</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经过进一步改进的瓦特蒸汽机开始在棉纺织工厂使用。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宋体" panose="02010600030101010101" pitchFamily="2" charset="-122"/>
                <a:cs typeface="宋体" panose="02010600030101010101" pitchFamily="2" charset="-122"/>
              </a:rPr>
              <a:t>②</a:t>
            </a:r>
            <a:r>
              <a:rPr lang="zh-CN" altLang="zh-CN" dirty="0">
                <a:solidFill>
                  <a:srgbClr val="000000"/>
                </a:solidFill>
                <a:ea typeface="宋体" panose="02010600030101010101" pitchFamily="2" charset="-122"/>
                <a:cs typeface="Times New Roman" panose="02020603050405020304" pitchFamily="18" charset="0"/>
              </a:rPr>
              <a:t>影响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蒸汽机是英国工业革命中伟大的技术发明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是第一次工业革命的主要标志</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也是生产技术史上的一次飞跃。动力技术的革新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催生了交通工具的革命。</a:t>
            </a:r>
            <a:r>
              <a:rPr lang="en-US" altLang="zh-CN" dirty="0">
                <a:solidFill>
                  <a:srgbClr val="000000"/>
                </a:solidFill>
                <a:ea typeface="宋体" panose="02010600030101010101" pitchFamily="2" charset="-122"/>
                <a:cs typeface="Times New Roman" panose="02020603050405020304" pitchFamily="18" charset="0"/>
              </a:rPr>
              <a:t>19</a:t>
            </a:r>
            <a:r>
              <a:rPr lang="zh-CN" altLang="zh-CN" dirty="0">
                <a:solidFill>
                  <a:srgbClr val="000000"/>
                </a:solidFill>
                <a:ea typeface="宋体" panose="02010600030101010101" pitchFamily="2" charset="-122"/>
                <a:cs typeface="Times New Roman" panose="02020603050405020304" pitchFamily="18" charset="0"/>
              </a:rPr>
              <a:t>世纪初</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汽船、火车先后问世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从此</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人类进入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ea typeface="楷体" panose="02010609060101010101" pitchFamily="49" charset="-122"/>
                <a:cs typeface="Times New Roman" panose="02020603050405020304" pitchFamily="18" charset="0"/>
              </a:rPr>
              <a:t>蒸汽时代</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677445" y="2031007"/>
            <a:ext cx="2426756"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672899" y="2495105"/>
            <a:ext cx="2424011" cy="0"/>
          </a:xfrm>
          <a:prstGeom prst="line">
            <a:avLst/>
          </a:prstGeom>
        </p:spPr>
        <p:style>
          <a:lnRef idx="2">
            <a:schemeClr val="dk1"/>
          </a:lnRef>
          <a:fillRef idx="0">
            <a:schemeClr val="dk1"/>
          </a:fillRef>
          <a:effectRef idx="1">
            <a:schemeClr val="dk1"/>
          </a:effectRef>
          <a:fontRef idx="minor">
            <a:schemeClr val="tx1"/>
          </a:fontRef>
        </p:style>
      </p:cxnSp>
      <p:sp>
        <p:nvSpPr>
          <p:cNvPr id="8" name="矩形 7"/>
          <p:cNvSpPr/>
          <p:nvPr/>
        </p:nvSpPr>
        <p:spPr>
          <a:xfrm>
            <a:off x="5361263" y="4940527"/>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5356717" y="5404625"/>
            <a:ext cx="1593130"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1485303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863823"/>
            <a:ext cx="10807700" cy="355943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ea typeface="宋体" panose="02010600030101010101" pitchFamily="2" charset="-122"/>
                <a:cs typeface="Times New Roman" panose="02020603050405020304" pitchFamily="18" charset="0"/>
              </a:rPr>
              <a:t>完成的标志</a:t>
            </a:r>
            <a:r>
              <a:rPr lang="en-US" altLang="zh-CN" dirty="0">
                <a:solidFill>
                  <a:srgbClr val="000000"/>
                </a:solidFill>
                <a:ea typeface="宋体" panose="02010600030101010101" pitchFamily="2" charset="-122"/>
                <a:cs typeface="Times New Roman" panose="02020603050405020304" pitchFamily="18" charset="0"/>
              </a:rPr>
              <a:t>:19</a:t>
            </a:r>
            <a:r>
              <a:rPr lang="zh-CN" altLang="zh-CN" dirty="0">
                <a:solidFill>
                  <a:srgbClr val="000000"/>
                </a:solidFill>
                <a:ea typeface="宋体" panose="02010600030101010101" pitchFamily="2" charset="-122"/>
                <a:cs typeface="Times New Roman" panose="02020603050405020304" pitchFamily="18" charset="0"/>
              </a:rPr>
              <a:t>世纪中期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英国的机器制造业也实现了机械化。</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(5)</a:t>
            </a:r>
            <a:r>
              <a:rPr lang="zh-CN" altLang="zh-CN" dirty="0">
                <a:solidFill>
                  <a:srgbClr val="000000"/>
                </a:solidFill>
                <a:ea typeface="宋体" panose="02010600030101010101" pitchFamily="2" charset="-122"/>
                <a:cs typeface="Times New Roman" panose="02020603050405020304" pitchFamily="18" charset="0"/>
              </a:rPr>
              <a:t>工业革命的扩展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从</a:t>
            </a:r>
            <a:r>
              <a:rPr lang="en-US" altLang="zh-CN" dirty="0">
                <a:solidFill>
                  <a:srgbClr val="000000"/>
                </a:solidFill>
                <a:ea typeface="宋体" panose="02010600030101010101" pitchFamily="2" charset="-122"/>
                <a:cs typeface="Times New Roman" panose="02020603050405020304" pitchFamily="18" charset="0"/>
              </a:rPr>
              <a:t>18</a:t>
            </a:r>
            <a:r>
              <a:rPr lang="zh-CN" altLang="zh-CN" dirty="0">
                <a:solidFill>
                  <a:srgbClr val="000000"/>
                </a:solidFill>
                <a:ea typeface="宋体" panose="02010600030101010101" pitchFamily="2" charset="-122"/>
                <a:cs typeface="Times New Roman" panose="02020603050405020304" pitchFamily="18" charset="0"/>
              </a:rPr>
              <a:t>世纪后期到</a:t>
            </a:r>
            <a:r>
              <a:rPr lang="en-US" altLang="zh-CN" dirty="0">
                <a:solidFill>
                  <a:srgbClr val="000000"/>
                </a:solidFill>
                <a:ea typeface="宋体" panose="02010600030101010101" pitchFamily="2" charset="-122"/>
                <a:cs typeface="Times New Roman" panose="02020603050405020304" pitchFamily="18" charset="0"/>
              </a:rPr>
              <a:t>19</a:t>
            </a:r>
            <a:r>
              <a:rPr lang="zh-CN" altLang="zh-CN" dirty="0">
                <a:solidFill>
                  <a:srgbClr val="000000"/>
                </a:solidFill>
                <a:ea typeface="宋体" panose="02010600030101010101" pitchFamily="2" charset="-122"/>
                <a:cs typeface="Times New Roman" panose="02020603050405020304" pitchFamily="18" charset="0"/>
              </a:rPr>
              <a:t>世纪中期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工业革命从英国逐渐扩展到欧洲大陆和北美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从大西洋两岸逐步深入内陆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形成持续不断的辐射效应。各国政府通过税收、立法、直接投资等方式推动工业发展。</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583702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863823"/>
            <a:ext cx="3760645" cy="683264"/>
          </a:xfrm>
          <a:prstGeom prst="rect">
            <a:avLst/>
          </a:prstGeom>
        </p:spPr>
        <p:txBody>
          <a:bodyPr wrap="none">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第二次</a:t>
            </a:r>
            <a:r>
              <a:rPr lang="zh-CN" altLang="zh-CN" dirty="0" smtClean="0">
                <a:solidFill>
                  <a:srgbClr val="000000"/>
                </a:solidFill>
                <a:latin typeface="Arial" panose="020B0604020202020204" pitchFamily="34" charset="0"/>
                <a:cs typeface="Times New Roman" panose="02020603050405020304" pitchFamily="18" charset="0"/>
              </a:rPr>
              <a:t>工业革命</a:t>
            </a:r>
            <a:r>
              <a:rPr lang="en-US" altLang="zh-CN" dirty="0" smtClean="0">
                <a:solidFill>
                  <a:srgbClr val="000000"/>
                </a:solidFill>
                <a:latin typeface="Arial" panose="020B0604020202020204" pitchFamily="34" charset="0"/>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642859956"/>
              </p:ext>
            </p:extLst>
          </p:nvPr>
        </p:nvGraphicFramePr>
        <p:xfrm>
          <a:off x="261864" y="1569885"/>
          <a:ext cx="10827765" cy="3838507"/>
        </p:xfrm>
        <a:graphic>
          <a:graphicData uri="http://schemas.openxmlformats.org/presentationml/2006/ole">
            <mc:AlternateContent xmlns:mc="http://schemas.openxmlformats.org/markup-compatibility/2006">
              <mc:Choice xmlns:v="urn:schemas-microsoft-com:vml" Requires="v">
                <p:oleObj spid="_x0000_s1041" name="文档" r:id="rId4" imgW="3550087" imgH="1258527" progId="Word.Document.12">
                  <p:embed/>
                </p:oleObj>
              </mc:Choice>
              <mc:Fallback>
                <p:oleObj name="文档" r:id="rId4" imgW="3550087" imgH="1258527" progId="Word.Document.12">
                  <p:embed/>
                  <p:pic>
                    <p:nvPicPr>
                      <p:cNvPr id="0" name=""/>
                      <p:cNvPicPr/>
                      <p:nvPr/>
                    </p:nvPicPr>
                    <p:blipFill>
                      <a:blip r:embed="rId5"/>
                      <a:stretch>
                        <a:fillRect/>
                      </a:stretch>
                    </p:blipFill>
                    <p:spPr>
                      <a:xfrm>
                        <a:off x="261864" y="1569885"/>
                        <a:ext cx="10827765" cy="3838507"/>
                      </a:xfrm>
                      <a:prstGeom prst="rect">
                        <a:avLst/>
                      </a:prstGeom>
                    </p:spPr>
                  </p:pic>
                </p:oleObj>
              </mc:Fallback>
            </mc:AlternateContent>
          </a:graphicData>
        </a:graphic>
      </p:graphicFrame>
      <p:sp>
        <p:nvSpPr>
          <p:cNvPr id="5" name="矩形 4"/>
          <p:cNvSpPr/>
          <p:nvPr/>
        </p:nvSpPr>
        <p:spPr>
          <a:xfrm>
            <a:off x="5854561" y="1757500"/>
            <a:ext cx="156266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7384947" y="2992394"/>
            <a:ext cx="1184402"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1132255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对象 4"/>
          <p:cNvGraphicFramePr>
            <a:graphicFrameLocks noChangeAspect="1"/>
          </p:cNvGraphicFramePr>
          <p:nvPr>
            <p:extLst>
              <p:ext uri="{D42A27DB-BD31-4B8C-83A1-F6EECF244321}">
                <p14:modId xmlns:p14="http://schemas.microsoft.com/office/powerpoint/2010/main" val="1545233039"/>
              </p:ext>
            </p:extLst>
          </p:nvPr>
        </p:nvGraphicFramePr>
        <p:xfrm>
          <a:off x="-185738" y="287759"/>
          <a:ext cx="11920538" cy="5824537"/>
        </p:xfrm>
        <a:graphic>
          <a:graphicData uri="http://schemas.openxmlformats.org/presentationml/2006/ole">
            <mc:AlternateContent xmlns:mc="http://schemas.openxmlformats.org/markup-compatibility/2006">
              <mc:Choice xmlns:v="urn:schemas-microsoft-com:vml" Requires="v">
                <p:oleObj spid="_x0000_s2065" name="文档" r:id="rId4" imgW="3910252" imgH="1908789" progId="Word.Document.12">
                  <p:embed/>
                </p:oleObj>
              </mc:Choice>
              <mc:Fallback>
                <p:oleObj name="文档" r:id="rId4" imgW="3910252" imgH="1908789" progId="Word.Document.12">
                  <p:embed/>
                  <p:pic>
                    <p:nvPicPr>
                      <p:cNvPr id="0" name=""/>
                      <p:cNvPicPr/>
                      <p:nvPr/>
                    </p:nvPicPr>
                    <p:blipFill>
                      <a:blip r:embed="rId5"/>
                      <a:stretch>
                        <a:fillRect/>
                      </a:stretch>
                    </p:blipFill>
                    <p:spPr>
                      <a:xfrm>
                        <a:off x="-185738" y="287759"/>
                        <a:ext cx="11920538" cy="5824537"/>
                      </a:xfrm>
                      <a:prstGeom prst="rect">
                        <a:avLst/>
                      </a:prstGeom>
                    </p:spPr>
                  </p:pic>
                </p:oleObj>
              </mc:Fallback>
            </mc:AlternateContent>
          </a:graphicData>
        </a:graphic>
      </p:graphicFrame>
      <p:sp>
        <p:nvSpPr>
          <p:cNvPr id="3" name="矩形 2"/>
          <p:cNvSpPr/>
          <p:nvPr/>
        </p:nvSpPr>
        <p:spPr>
          <a:xfrm>
            <a:off x="4282473" y="946978"/>
            <a:ext cx="1611821"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7355045" y="3168383"/>
            <a:ext cx="2088232"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6264957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173860895"/>
              </p:ext>
            </p:extLst>
          </p:nvPr>
        </p:nvGraphicFramePr>
        <p:xfrm>
          <a:off x="-143619" y="1151855"/>
          <a:ext cx="11926268" cy="3598274"/>
        </p:xfrm>
        <a:graphic>
          <a:graphicData uri="http://schemas.openxmlformats.org/presentationml/2006/ole">
            <mc:AlternateContent xmlns:mc="http://schemas.openxmlformats.org/markup-compatibility/2006">
              <mc:Choice xmlns:v="urn:schemas-microsoft-com:vml" Requires="v">
                <p:oleObj spid="_x0000_s3089" name="文档" r:id="rId4" imgW="3910252" imgH="1179762" progId="Word.Document.12">
                  <p:embed/>
                </p:oleObj>
              </mc:Choice>
              <mc:Fallback>
                <p:oleObj name="文档" r:id="rId4" imgW="3910252" imgH="1179762" progId="Word.Document.12">
                  <p:embed/>
                  <p:pic>
                    <p:nvPicPr>
                      <p:cNvPr id="0" name=""/>
                      <p:cNvPicPr/>
                      <p:nvPr/>
                    </p:nvPicPr>
                    <p:blipFill>
                      <a:blip r:embed="rId5"/>
                      <a:stretch>
                        <a:fillRect/>
                      </a:stretch>
                    </p:blipFill>
                    <p:spPr>
                      <a:xfrm>
                        <a:off x="-143619" y="1151855"/>
                        <a:ext cx="11926268" cy="3598274"/>
                      </a:xfrm>
                      <a:prstGeom prst="rect">
                        <a:avLst/>
                      </a:prstGeom>
                    </p:spPr>
                  </p:pic>
                </p:oleObj>
              </mc:Fallback>
            </mc:AlternateContent>
          </a:graphicData>
        </a:graphic>
      </p:graphicFrame>
      <p:sp>
        <p:nvSpPr>
          <p:cNvPr id="3" name="矩形 2"/>
          <p:cNvSpPr/>
          <p:nvPr/>
        </p:nvSpPr>
        <p:spPr>
          <a:xfrm>
            <a:off x="3024733" y="2395533"/>
            <a:ext cx="1944216"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545877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647799"/>
            <a:ext cx="10807700" cy="4228850"/>
          </a:xfrm>
          <a:prstGeom prst="rect">
            <a:avLst/>
          </a:prstGeom>
        </p:spPr>
        <p:txBody>
          <a:bodyPr>
            <a:spAutoFit/>
          </a:bodyPr>
          <a:lstStyle/>
          <a:p>
            <a:pPr indent="3556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苏新诗柳楷简"/>
                <a:cs typeface="Times New Roman" panose="02020603050405020304" pitchFamily="18" charset="0"/>
              </a:rPr>
              <a:t>微思考</a:t>
            </a: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两次工业革命取得的主要成就分别有哪些</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第二次</a:t>
            </a:r>
            <a:r>
              <a:rPr lang="zh-CN" altLang="zh-CN" dirty="0" smtClean="0">
                <a:solidFill>
                  <a:srgbClr val="000000"/>
                </a:solidFill>
                <a:ea typeface="宋体" panose="02010600030101010101" pitchFamily="2" charset="-122"/>
                <a:cs typeface="Times New Roman" panose="02020603050405020304" pitchFamily="18" charset="0"/>
              </a:rPr>
              <a:t>工业革命</a:t>
            </a:r>
            <a:r>
              <a:rPr lang="zh-CN" altLang="en-US" dirty="0" smtClean="0">
                <a:solidFill>
                  <a:srgbClr val="000000"/>
                </a:solidFill>
                <a:ea typeface="宋体" panose="02010600030101010101" pitchFamily="2" charset="-122"/>
                <a:cs typeface="Times New Roman" panose="02020603050405020304" pitchFamily="18" charset="0"/>
              </a:rPr>
              <a:t>最</a:t>
            </a:r>
            <a:r>
              <a:rPr lang="zh-CN" altLang="zh-CN" dirty="0" smtClean="0">
                <a:solidFill>
                  <a:srgbClr val="000000"/>
                </a:solidFill>
                <a:ea typeface="宋体" panose="02010600030101010101" pitchFamily="2" charset="-122"/>
                <a:cs typeface="Times New Roman" panose="02020603050405020304" pitchFamily="18" charset="0"/>
              </a:rPr>
              <a:t>典型</a:t>
            </a:r>
            <a:r>
              <a:rPr lang="zh-CN" altLang="zh-CN" dirty="0">
                <a:solidFill>
                  <a:srgbClr val="000000"/>
                </a:solidFill>
                <a:ea typeface="宋体" panose="02010600030101010101" pitchFamily="2" charset="-122"/>
                <a:cs typeface="Times New Roman" panose="02020603050405020304" pitchFamily="18" charset="0"/>
              </a:rPr>
              <a:t>的特征是什么</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成就</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第一次工业革命的主要成就是蒸汽机的使用以及在此基础上发明的火车和汽船等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第二次工业革命则是产生了一系列以电力为能源的产品和以内燃机为动力源的新型交通工具</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如汽车、飞机等。第二次工业革命的典型特征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科学技术与生产紧密结合。</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379706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431775"/>
            <a:ext cx="4314001" cy="683264"/>
          </a:xfrm>
          <a:prstGeom prst="rect">
            <a:avLst/>
          </a:prstGeom>
        </p:spPr>
        <p:txBody>
          <a:bodyPr wrap="none">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三、工业革命的</a:t>
            </a:r>
            <a:r>
              <a:rPr lang="zh-CN" altLang="zh-CN" dirty="0" smtClean="0">
                <a:solidFill>
                  <a:srgbClr val="000000"/>
                </a:solidFill>
                <a:latin typeface="Arial" panose="020B0604020202020204" pitchFamily="34" charset="0"/>
                <a:cs typeface="Times New Roman" panose="02020603050405020304" pitchFamily="18" charset="0"/>
              </a:rPr>
              <a:t>影响</a:t>
            </a:r>
            <a:r>
              <a:rPr lang="en-US" altLang="zh-CN" dirty="0" smtClean="0">
                <a:solidFill>
                  <a:srgbClr val="000000"/>
                </a:solidFill>
                <a:latin typeface="Arial" panose="020B0604020202020204" pitchFamily="34" charset="0"/>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934434406"/>
              </p:ext>
            </p:extLst>
          </p:nvPr>
        </p:nvGraphicFramePr>
        <p:xfrm>
          <a:off x="361950" y="1093790"/>
          <a:ext cx="10842062" cy="4709591"/>
        </p:xfrm>
        <a:graphic>
          <a:graphicData uri="http://schemas.openxmlformats.org/presentationml/2006/ole">
            <mc:AlternateContent xmlns:mc="http://schemas.openxmlformats.org/markup-compatibility/2006">
              <mc:Choice xmlns:v="urn:schemas-microsoft-com:vml" Requires="v">
                <p:oleObj spid="_x0000_s4113" name="文档" r:id="rId4" imgW="3910252" imgH="1698541" progId="Word.Document.12">
                  <p:embed/>
                </p:oleObj>
              </mc:Choice>
              <mc:Fallback>
                <p:oleObj name="文档" r:id="rId4" imgW="3910252" imgH="1698541" progId="Word.Document.12">
                  <p:embed/>
                  <p:pic>
                    <p:nvPicPr>
                      <p:cNvPr id="0" name=""/>
                      <p:cNvPicPr/>
                      <p:nvPr/>
                    </p:nvPicPr>
                    <p:blipFill>
                      <a:blip r:embed="rId5"/>
                      <a:stretch>
                        <a:fillRect/>
                      </a:stretch>
                    </p:blipFill>
                    <p:spPr>
                      <a:xfrm>
                        <a:off x="361950" y="1093790"/>
                        <a:ext cx="10842062" cy="4709591"/>
                      </a:xfrm>
                      <a:prstGeom prst="rect">
                        <a:avLst/>
                      </a:prstGeom>
                    </p:spPr>
                  </p:pic>
                </p:oleObj>
              </mc:Fallback>
            </mc:AlternateContent>
          </a:graphicData>
        </a:graphic>
      </p:graphicFrame>
      <p:sp>
        <p:nvSpPr>
          <p:cNvPr id="5" name="矩形 4"/>
          <p:cNvSpPr/>
          <p:nvPr/>
        </p:nvSpPr>
        <p:spPr>
          <a:xfrm>
            <a:off x="3518031" y="1194621"/>
            <a:ext cx="101887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5040957" y="2656297"/>
            <a:ext cx="101887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4643677" y="3663331"/>
            <a:ext cx="685312"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9046055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3129762666"/>
              </p:ext>
            </p:extLst>
          </p:nvPr>
        </p:nvGraphicFramePr>
        <p:xfrm>
          <a:off x="463591" y="1007839"/>
          <a:ext cx="10842062" cy="4194510"/>
        </p:xfrm>
        <a:graphic>
          <a:graphicData uri="http://schemas.openxmlformats.org/presentationml/2006/ole">
            <mc:AlternateContent xmlns:mc="http://schemas.openxmlformats.org/markup-compatibility/2006">
              <mc:Choice xmlns:v="urn:schemas-microsoft-com:vml" Requires="v">
                <p:oleObj spid="_x0000_s5137" name="文档" r:id="rId4" imgW="3910252" imgH="1512774" progId="Word.Document.12">
                  <p:embed/>
                </p:oleObj>
              </mc:Choice>
              <mc:Fallback>
                <p:oleObj name="文档" r:id="rId4" imgW="3910252" imgH="1512774" progId="Word.Document.12">
                  <p:embed/>
                  <p:pic>
                    <p:nvPicPr>
                      <p:cNvPr id="0" name=""/>
                      <p:cNvPicPr/>
                      <p:nvPr/>
                    </p:nvPicPr>
                    <p:blipFill>
                      <a:blip r:embed="rId5"/>
                      <a:stretch>
                        <a:fillRect/>
                      </a:stretch>
                    </p:blipFill>
                    <p:spPr>
                      <a:xfrm>
                        <a:off x="463591" y="1007839"/>
                        <a:ext cx="10842062" cy="4194510"/>
                      </a:xfrm>
                      <a:prstGeom prst="rect">
                        <a:avLst/>
                      </a:prstGeom>
                    </p:spPr>
                  </p:pic>
                </p:oleObj>
              </mc:Fallback>
            </mc:AlternateContent>
          </a:graphicData>
        </a:graphic>
      </p:graphicFrame>
      <p:sp>
        <p:nvSpPr>
          <p:cNvPr id="4" name="矩形 3"/>
          <p:cNvSpPr/>
          <p:nvPr/>
        </p:nvSpPr>
        <p:spPr>
          <a:xfrm>
            <a:off x="2477645" y="1112121"/>
            <a:ext cx="149400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p:cNvSpPr/>
          <p:nvPr/>
        </p:nvSpPr>
        <p:spPr>
          <a:xfrm>
            <a:off x="5062473" y="1108058"/>
            <a:ext cx="149400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8927246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390483924"/>
              </p:ext>
            </p:extLst>
          </p:nvPr>
        </p:nvGraphicFramePr>
        <p:xfrm>
          <a:off x="392005" y="431775"/>
          <a:ext cx="10852150" cy="5364163"/>
        </p:xfrm>
        <a:graphic>
          <a:graphicData uri="http://schemas.openxmlformats.org/presentationml/2006/ole">
            <mc:AlternateContent xmlns:mc="http://schemas.openxmlformats.org/markup-compatibility/2006">
              <mc:Choice xmlns:v="urn:schemas-microsoft-com:vml" Requires="v">
                <p:oleObj spid="_x0000_s6161" name="文档" r:id="rId4" imgW="3910252" imgH="1933629" progId="Word.Document.12">
                  <p:embed/>
                </p:oleObj>
              </mc:Choice>
              <mc:Fallback>
                <p:oleObj name="文档" r:id="rId4" imgW="3910252" imgH="1933629" progId="Word.Document.12">
                  <p:embed/>
                  <p:pic>
                    <p:nvPicPr>
                      <p:cNvPr id="0" name=""/>
                      <p:cNvPicPr/>
                      <p:nvPr/>
                    </p:nvPicPr>
                    <p:blipFill>
                      <a:blip r:embed="rId5"/>
                      <a:stretch>
                        <a:fillRect/>
                      </a:stretch>
                    </p:blipFill>
                    <p:spPr>
                      <a:xfrm>
                        <a:off x="392005" y="431775"/>
                        <a:ext cx="10852150" cy="5364163"/>
                      </a:xfrm>
                      <a:prstGeom prst="rect">
                        <a:avLst/>
                      </a:prstGeom>
                    </p:spPr>
                  </p:pic>
                </p:oleObj>
              </mc:Fallback>
            </mc:AlternateContent>
          </a:graphicData>
        </a:graphic>
      </p:graphicFrame>
      <p:sp>
        <p:nvSpPr>
          <p:cNvPr id="3" name="矩形 2"/>
          <p:cNvSpPr/>
          <p:nvPr/>
        </p:nvSpPr>
        <p:spPr>
          <a:xfrm>
            <a:off x="1851089" y="1988698"/>
            <a:ext cx="149400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2243403" y="3476833"/>
            <a:ext cx="78133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5291129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横卷形 2">
            <a:hlinkClick r:id="rId2" action="ppaction://hlinksldjump" highlightClick="1">
              <a:snd r:embed="rId3" name="chimes.wav"/>
            </a:hlinkClick>
          </p:cNvPr>
          <p:cNvSpPr/>
          <p:nvPr/>
        </p:nvSpPr>
        <p:spPr>
          <a:xfrm>
            <a:off x="2592685" y="791815"/>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smtClean="0"/>
              <a:t>素养</a:t>
            </a:r>
            <a:r>
              <a:rPr lang="en-US" altLang="zh-CN" sz="4000" dirty="0"/>
              <a:t>•</a:t>
            </a:r>
            <a:r>
              <a:rPr lang="zh-CN" altLang="en-US" sz="4000" dirty="0" smtClean="0"/>
              <a:t>目标</a:t>
            </a:r>
            <a:r>
              <a:rPr lang="zh-CN" altLang="en-US" sz="4000" dirty="0"/>
              <a:t>定位</a:t>
            </a:r>
          </a:p>
        </p:txBody>
      </p:sp>
      <p:sp>
        <p:nvSpPr>
          <p:cNvPr id="4" name="横卷形 3">
            <a:hlinkClick r:id="rId4" action="ppaction://hlinksldjump" highlightClick="1">
              <a:snd r:embed="rId3" name="chimes.wav"/>
            </a:hlinkClick>
          </p:cNvPr>
          <p:cNvSpPr/>
          <p:nvPr/>
        </p:nvSpPr>
        <p:spPr>
          <a:xfrm>
            <a:off x="2583785" y="2303983"/>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a:t>课</a:t>
            </a:r>
            <a:r>
              <a:rPr lang="zh-CN" altLang="zh-CN" sz="4000" dirty="0" smtClean="0"/>
              <a:t>前</a:t>
            </a:r>
            <a:r>
              <a:rPr lang="en-US" altLang="zh-CN" sz="4000" dirty="0" smtClean="0"/>
              <a:t>•</a:t>
            </a:r>
            <a:r>
              <a:rPr lang="zh-CN" altLang="zh-CN" sz="4000" dirty="0" smtClean="0"/>
              <a:t>基础</a:t>
            </a:r>
            <a:r>
              <a:rPr lang="zh-CN" altLang="zh-CN" sz="4000" dirty="0"/>
              <a:t>认知</a:t>
            </a:r>
          </a:p>
        </p:txBody>
      </p:sp>
      <p:sp>
        <p:nvSpPr>
          <p:cNvPr id="5" name="横卷形 4">
            <a:hlinkClick r:id="rId5" action="ppaction://hlinksldjump" highlightClick="1">
              <a:snd r:embed="rId3" name="chimes.wav"/>
            </a:hlinkClick>
          </p:cNvPr>
          <p:cNvSpPr/>
          <p:nvPr/>
        </p:nvSpPr>
        <p:spPr>
          <a:xfrm>
            <a:off x="2583785" y="3816151"/>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smtClean="0"/>
              <a:t>课堂</a:t>
            </a:r>
            <a:r>
              <a:rPr lang="en-US" altLang="zh-CN" sz="4000" dirty="0" smtClean="0"/>
              <a:t>•</a:t>
            </a:r>
            <a:r>
              <a:rPr lang="zh-CN" altLang="zh-CN" sz="4000" dirty="0" smtClean="0"/>
              <a:t>重</a:t>
            </a:r>
            <a:r>
              <a:rPr lang="zh-CN" altLang="zh-CN" sz="4000" dirty="0"/>
              <a:t>难突破</a:t>
            </a:r>
          </a:p>
        </p:txBody>
      </p:sp>
    </p:spTree>
    <p:extLst>
      <p:ext uri="{BB962C8B-B14F-4D97-AF65-F5344CB8AC3E}">
        <p14:creationId xmlns:p14="http://schemas.microsoft.com/office/powerpoint/2010/main" val="9169604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课堂</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重难突破</a:t>
            </a:r>
          </a:p>
        </p:txBody>
      </p:sp>
    </p:spTree>
    <p:extLst>
      <p:ext uri="{BB962C8B-B14F-4D97-AF65-F5344CB8AC3E}">
        <p14:creationId xmlns:p14="http://schemas.microsoft.com/office/powerpoint/2010/main" val="2438408308"/>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515838" y="19185"/>
            <a:ext cx="8706422" cy="504056"/>
          </a:xfrm>
          <a:prstGeom prst="roundRect">
            <a:avLst/>
          </a:prstGeom>
          <a:solidFill>
            <a:srgbClr val="C6A7DD"/>
          </a:solidFill>
          <a:ln>
            <a:solidFill>
              <a:srgbClr val="7030A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zh-CN"/>
              <a:t>一</a:t>
            </a:r>
            <a:r>
              <a:rPr lang="en-US" altLang="zh-CN"/>
              <a:t>  </a:t>
            </a:r>
            <a:r>
              <a:rPr lang="zh-CN" altLang="zh-CN"/>
              <a:t>第一次工业革命首先发生在英国的原因</a:t>
            </a:r>
            <a:endParaRPr lang="zh-CN" altLang="en-US"/>
          </a:p>
        </p:txBody>
      </p:sp>
      <p:sp>
        <p:nvSpPr>
          <p:cNvPr id="4" name="矩形 3"/>
          <p:cNvSpPr>
            <a:spLocks noChangeAspect="1"/>
          </p:cNvSpPr>
          <p:nvPr/>
        </p:nvSpPr>
        <p:spPr>
          <a:xfrm>
            <a:off x="361950" y="431775"/>
            <a:ext cx="10807700" cy="6050887"/>
          </a:xfrm>
          <a:prstGeom prst="rect">
            <a:avLst/>
          </a:prstGeom>
        </p:spPr>
        <p:txBody>
          <a:bodyPr>
            <a:spAutoFit/>
          </a:bodyPr>
          <a:lstStyle/>
          <a:p>
            <a:pPr>
              <a:lnSpc>
                <a:spcPct val="11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材料一</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1337</a:t>
            </a:r>
            <a:r>
              <a:rPr lang="zh-CN" altLang="zh-CN" dirty="0">
                <a:solidFill>
                  <a:srgbClr val="000000"/>
                </a:solidFill>
                <a:ea typeface="楷体" panose="02010609060101010101" pitchFamily="49"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英国议会执行了爱德华三世发布的公告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其主要内容为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任何国家的服装工匠来到在国王权力范围内的英格兰、爱尔兰、威尔士和苏格兰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都受到国王给予的保护和安全通行权</a:t>
            </a:r>
            <a:r>
              <a:rPr lang="en-US" altLang="zh-CN" dirty="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我们的国王会赋予其所能给予的一切垄断特权。</a:t>
            </a:r>
            <a:r>
              <a:rPr lang="en-US" altLang="zh-CN" dirty="0">
                <a:solidFill>
                  <a:srgbClr val="000000"/>
                </a:solidFill>
                <a:ea typeface="宋体" panose="02010600030101010101" pitchFamily="2" charset="-122"/>
                <a:cs typeface="Times New Roman" panose="02020603050405020304" pitchFamily="18" charset="0"/>
              </a:rPr>
              <a:t>”1624</a:t>
            </a:r>
            <a:r>
              <a:rPr lang="zh-CN" altLang="zh-CN" dirty="0">
                <a:solidFill>
                  <a:srgbClr val="000000"/>
                </a:solidFill>
                <a:ea typeface="楷体" panose="02010609060101010101" pitchFamily="49"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英国议会通过《垄断法令》</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它被视为世界上第一部具有现代意义的专利法。据统计</a:t>
            </a:r>
            <a:r>
              <a:rPr lang="en-US" altLang="zh-CN" dirty="0">
                <a:solidFill>
                  <a:srgbClr val="000000"/>
                </a:solidFill>
                <a:ea typeface="宋体" panose="02010600030101010101" pitchFamily="2" charset="-122"/>
                <a:cs typeface="Times New Roman" panose="02020603050405020304" pitchFamily="18" charset="0"/>
              </a:rPr>
              <a:t>,1750</a:t>
            </a:r>
            <a:r>
              <a:rPr lang="zh-CN" altLang="zh-CN" dirty="0">
                <a:solidFill>
                  <a:srgbClr val="000000"/>
                </a:solidFill>
                <a:ea typeface="楷体" panose="02010609060101010101" pitchFamily="49" charset="-122"/>
                <a:cs typeface="Times New Roman" panose="02020603050405020304" pitchFamily="18" charset="0"/>
              </a:rPr>
              <a:t>年至</a:t>
            </a:r>
            <a:r>
              <a:rPr lang="en-US" altLang="zh-CN" dirty="0">
                <a:solidFill>
                  <a:srgbClr val="000000"/>
                </a:solidFill>
                <a:ea typeface="宋体" panose="02010600030101010101" pitchFamily="2" charset="-122"/>
                <a:cs typeface="Times New Roman" panose="02020603050405020304" pitchFamily="18" charset="0"/>
              </a:rPr>
              <a:t>1850</a:t>
            </a:r>
            <a:r>
              <a:rPr lang="zh-CN" altLang="zh-CN" dirty="0">
                <a:solidFill>
                  <a:srgbClr val="000000"/>
                </a:solidFill>
                <a:ea typeface="楷体" panose="02010609060101010101" pitchFamily="49" charset="-122"/>
                <a:cs typeface="Times New Roman" panose="02020603050405020304" pitchFamily="18" charset="0"/>
              </a:rPr>
              <a:t>年之间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英国通过了</a:t>
            </a:r>
            <a:r>
              <a:rPr lang="en-US" altLang="zh-CN" dirty="0">
                <a:solidFill>
                  <a:srgbClr val="000000"/>
                </a:solidFill>
                <a:ea typeface="宋体" panose="02010600030101010101" pitchFamily="2" charset="-122"/>
                <a:cs typeface="Times New Roman" panose="02020603050405020304" pitchFamily="18" charset="0"/>
              </a:rPr>
              <a:t>47</a:t>
            </a:r>
            <a:r>
              <a:rPr lang="zh-CN" altLang="zh-CN" dirty="0">
                <a:solidFill>
                  <a:srgbClr val="000000"/>
                </a:solidFill>
                <a:ea typeface="楷体" panose="02010609060101010101" pitchFamily="49" charset="-122"/>
                <a:cs typeface="Times New Roman" panose="02020603050405020304" pitchFamily="18" charset="0"/>
              </a:rPr>
              <a:t>部有关专利的私人法案。根据英国工业革命时期的专利史料记载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当时的发明人经常得到英雄般的待遇</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被以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国家真正的贵族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这样的词汇来描述。</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1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摘编自张南</a:t>
            </a:r>
            <a:r>
              <a:rPr lang="zh-CN" altLang="zh-CN" dirty="0" smtClean="0">
                <a:solidFill>
                  <a:srgbClr val="000000"/>
                </a:solidFill>
                <a:ea typeface="楷体" panose="02010609060101010101" pitchFamily="49" charset="-122"/>
                <a:cs typeface="Times New Roman" panose="02020603050405020304" pitchFamily="18" charset="0"/>
              </a:rPr>
              <a:t>《英国工业革命中专利法的</a:t>
            </a:r>
            <a:endParaRPr lang="zh-CN" altLang="zh-CN"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10000"/>
              </a:lnSpc>
              <a:spcAft>
                <a:spcPts val="0"/>
              </a:spcAft>
              <a:tabLst>
                <a:tab pos="1188085" algn="l"/>
                <a:tab pos="2163445" algn="l"/>
                <a:tab pos="3142615" algn="l"/>
                <a:tab pos="4190365" algn="l"/>
              </a:tabLst>
            </a:pPr>
            <a:r>
              <a:rPr lang="zh-CN" altLang="zh-CN" dirty="0" smtClean="0">
                <a:solidFill>
                  <a:srgbClr val="000000"/>
                </a:solidFill>
                <a:ea typeface="楷体" panose="02010609060101010101" pitchFamily="49" charset="-122"/>
                <a:cs typeface="Times New Roman" panose="02020603050405020304" pitchFamily="18" charset="0"/>
              </a:rPr>
              <a:t>演进及其对我国的启示》</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4710495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361950" y="647799"/>
            <a:ext cx="10807700" cy="186512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问题探究</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根据材料一并结合所学知识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概括英国保护专利的</a:t>
            </a:r>
            <a:r>
              <a:rPr lang="zh-CN" altLang="zh-CN" dirty="0" smtClean="0">
                <a:solidFill>
                  <a:srgbClr val="000000"/>
                </a:solidFill>
                <a:ea typeface="宋体" panose="02010600030101010101" pitchFamily="2" charset="-122"/>
                <a:cs typeface="Times New Roman" panose="02020603050405020304" pitchFamily="18" charset="0"/>
              </a:rPr>
              <a:t>手段</a:t>
            </a: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宋体" panose="02010600030101010101" pitchFamily="2" charset="-122"/>
                <a:cs typeface="Times New Roman" panose="02020603050405020304" pitchFamily="18" charset="0"/>
              </a:rPr>
              <a:t>并</a:t>
            </a:r>
            <a:r>
              <a:rPr lang="zh-CN" altLang="zh-CN" dirty="0">
                <a:solidFill>
                  <a:srgbClr val="000000"/>
                </a:solidFill>
                <a:ea typeface="宋体" panose="02010600030101010101" pitchFamily="2" charset="-122"/>
                <a:cs typeface="Times New Roman" panose="02020603050405020304" pitchFamily="18" charset="0"/>
              </a:rPr>
              <a:t>分析其在英国实现工业化过程中的作用</a:t>
            </a:r>
            <a:r>
              <a:rPr lang="zh-CN" altLang="zh-CN" dirty="0" smtClean="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361950" y="2434442"/>
            <a:ext cx="10807700" cy="245605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smtClean="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手段</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由王室提供国家层面的保护和垄断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议会立法</a:t>
            </a:r>
            <a:r>
              <a:rPr lang="zh-CN" altLang="zh-CN" dirty="0" smtClean="0">
                <a:solidFill>
                  <a:srgbClr val="000000"/>
                </a:solidFill>
                <a:ea typeface="楷体" panose="02010609060101010101" pitchFamily="49" charset="-122"/>
                <a:cs typeface="Times New Roman" panose="02020603050405020304" pitchFamily="18" charset="0"/>
              </a:rPr>
              <a:t>保障</a:t>
            </a:r>
            <a:r>
              <a:rPr lang="zh-CN" altLang="en-US" dirty="0" smtClean="0">
                <a:solidFill>
                  <a:srgbClr val="000000"/>
                </a:solidFill>
                <a:ea typeface="楷体" panose="02010609060101010101" pitchFamily="49" charset="-122"/>
                <a:cs typeface="Times New Roman" panose="02020603050405020304" pitchFamily="18" charset="0"/>
              </a:rPr>
              <a:t>发明</a:t>
            </a:r>
            <a:r>
              <a:rPr lang="zh-CN" altLang="zh-CN" dirty="0" smtClean="0">
                <a:solidFill>
                  <a:srgbClr val="000000"/>
                </a:solidFill>
                <a:ea typeface="楷体" panose="02010609060101010101" pitchFamily="49" charset="-122"/>
                <a:cs typeface="Times New Roman" panose="02020603050405020304" pitchFamily="18" charset="0"/>
              </a:rPr>
              <a:t>人</a:t>
            </a:r>
            <a:r>
              <a:rPr lang="zh-CN" altLang="zh-CN" dirty="0">
                <a:solidFill>
                  <a:srgbClr val="000000"/>
                </a:solidFill>
                <a:ea typeface="楷体" panose="02010609060101010101" pitchFamily="49" charset="-122"/>
                <a:cs typeface="Times New Roman" panose="02020603050405020304" pitchFamily="18" charset="0"/>
              </a:rPr>
              <a:t>的利益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给予发明人极高的尊敬。作用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促进了英国工业的发展和科技水平的提高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推动了欧洲的发明创新并引发了工业革命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楷体" panose="02010609060101010101" pitchFamily="49" charset="-122"/>
                <a:cs typeface="Times New Roman" panose="02020603050405020304" pitchFamily="18" charset="0"/>
              </a:rPr>
              <a:t>促进</a:t>
            </a:r>
            <a:r>
              <a:rPr lang="zh-CN" altLang="en-US" dirty="0" smtClean="0">
                <a:solidFill>
                  <a:srgbClr val="000000"/>
                </a:solidFill>
                <a:ea typeface="楷体" panose="02010609060101010101" pitchFamily="49" charset="-122"/>
                <a:cs typeface="Times New Roman" panose="02020603050405020304" pitchFamily="18" charset="0"/>
              </a:rPr>
              <a:t>了</a:t>
            </a:r>
            <a:r>
              <a:rPr lang="zh-CN" altLang="zh-CN" dirty="0" smtClean="0">
                <a:solidFill>
                  <a:srgbClr val="000000"/>
                </a:solidFill>
                <a:ea typeface="楷体" panose="02010609060101010101" pitchFamily="49" charset="-122"/>
                <a:cs typeface="Times New Roman" panose="02020603050405020304" pitchFamily="18" charset="0"/>
              </a:rPr>
              <a:t>英国</a:t>
            </a:r>
            <a:r>
              <a:rPr lang="zh-CN" altLang="zh-CN" dirty="0">
                <a:solidFill>
                  <a:srgbClr val="000000"/>
                </a:solidFill>
                <a:ea typeface="楷体" panose="02010609060101010101" pitchFamily="49" charset="-122"/>
                <a:cs typeface="Times New Roman" panose="02020603050405020304" pitchFamily="18" charset="0"/>
              </a:rPr>
              <a:t>资本与工业化相结合。</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7190470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616433"/>
            <a:ext cx="10807700" cy="4228850"/>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素养阐释</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材料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都受到国王给予的保护和安全通行权</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我们的国王会赋予其所能给予的一切垄断特权</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说明英国王室提供国家层面的保护和垄断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材料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英国通过了</a:t>
            </a:r>
            <a:r>
              <a:rPr lang="en-US" altLang="zh-CN" dirty="0">
                <a:solidFill>
                  <a:srgbClr val="000000"/>
                </a:solidFill>
                <a:ea typeface="宋体" panose="02010600030101010101" pitchFamily="2" charset="-122"/>
                <a:cs typeface="Times New Roman" panose="02020603050405020304" pitchFamily="18" charset="0"/>
              </a:rPr>
              <a:t>47</a:t>
            </a:r>
            <a:r>
              <a:rPr lang="zh-CN" altLang="zh-CN" dirty="0">
                <a:solidFill>
                  <a:srgbClr val="000000"/>
                </a:solidFill>
                <a:ea typeface="宋体" panose="02010600030101010101" pitchFamily="2" charset="-122"/>
                <a:cs typeface="Times New Roman" panose="02020603050405020304" pitchFamily="18" charset="0"/>
              </a:rPr>
              <a:t>部有关专利的私人法案</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说明议会立法</a:t>
            </a:r>
            <a:r>
              <a:rPr lang="zh-CN" altLang="zh-CN" dirty="0" smtClean="0">
                <a:solidFill>
                  <a:srgbClr val="000000"/>
                </a:solidFill>
                <a:ea typeface="宋体" panose="02010600030101010101" pitchFamily="2" charset="-122"/>
                <a:cs typeface="Times New Roman" panose="02020603050405020304" pitchFamily="18" charset="0"/>
              </a:rPr>
              <a:t>保障</a:t>
            </a:r>
            <a:r>
              <a:rPr lang="zh-CN" altLang="en-US" dirty="0">
                <a:solidFill>
                  <a:srgbClr val="000000"/>
                </a:solidFill>
                <a:ea typeface="宋体" panose="02010600030101010101" pitchFamily="2" charset="-122"/>
                <a:cs typeface="Times New Roman" panose="02020603050405020304" pitchFamily="18" charset="0"/>
              </a:rPr>
              <a:t>发明</a:t>
            </a:r>
            <a:r>
              <a:rPr lang="zh-CN" altLang="zh-CN" dirty="0" smtClean="0">
                <a:solidFill>
                  <a:srgbClr val="000000"/>
                </a:solidFill>
                <a:ea typeface="宋体" panose="02010600030101010101" pitchFamily="2" charset="-122"/>
                <a:cs typeface="Times New Roman" panose="02020603050405020304" pitchFamily="18" charset="0"/>
              </a:rPr>
              <a:t>人</a:t>
            </a:r>
            <a:r>
              <a:rPr lang="zh-CN" altLang="zh-CN" dirty="0">
                <a:solidFill>
                  <a:srgbClr val="000000"/>
                </a:solidFill>
                <a:ea typeface="宋体" panose="02010600030101010101" pitchFamily="2" charset="-122"/>
                <a:cs typeface="Times New Roman" panose="02020603050405020304" pitchFamily="18" charset="0"/>
              </a:rPr>
              <a:t>的利益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材料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发明人经常得到英雄般的待遇</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说明英国给予发明人极高的尊敬。考查学生史料实证等核心素养。</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1748827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49250" y="0"/>
            <a:ext cx="10833100" cy="692177"/>
          </a:xfrm>
          <a:prstGeom prst="rect">
            <a:avLst/>
          </a:prstGeom>
        </p:spPr>
        <p:txBody>
          <a:bodyPr>
            <a:spAutoFit/>
          </a:bodyPr>
          <a:lstStyle/>
          <a:p>
            <a:pPr indent="266700">
              <a:lnSpc>
                <a:spcPct val="13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材料二</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圈地运动期间土地情况变化表</a:t>
            </a:r>
            <a:endParaRPr lang="zh-CN" altLang="zh-CN" dirty="0">
              <a:solidFill>
                <a:srgbClr val="000000"/>
              </a:solidFill>
              <a:effectLst/>
              <a:latin typeface="NEU-BZ-S92" panose="02020503000000020003"/>
              <a:ea typeface="方正书宋_GBK"/>
              <a:cs typeface="Times New Roman" panose="02020603050405020304" pitchFamily="18" charset="0"/>
            </a:endParaRPr>
          </a:p>
        </p:txBody>
      </p:sp>
      <p:graphicFrame>
        <p:nvGraphicFramePr>
          <p:cNvPr id="5" name="表格 4"/>
          <p:cNvGraphicFramePr>
            <a:graphicFrameLocks noGrp="1" noChangeAspect="1"/>
          </p:cNvGraphicFramePr>
          <p:nvPr>
            <p:extLst>
              <p:ext uri="{D42A27DB-BD31-4B8C-83A1-F6EECF244321}">
                <p14:modId xmlns:p14="http://schemas.microsoft.com/office/powerpoint/2010/main" val="2121181414"/>
              </p:ext>
            </p:extLst>
          </p:nvPr>
        </p:nvGraphicFramePr>
        <p:xfrm>
          <a:off x="349250" y="692177"/>
          <a:ext cx="10833100" cy="2438400"/>
        </p:xfrm>
        <a:graphic>
          <a:graphicData uri="http://schemas.openxmlformats.org/drawingml/2006/table">
            <a:tbl>
              <a:tblPr firstRow="1" firstCol="1" bandRow="1"/>
              <a:tblGrid>
                <a:gridCol w="5416550"/>
                <a:gridCol w="5416550"/>
              </a:tblGrid>
              <a:tr h="0">
                <a:tc>
                  <a:txBody>
                    <a:bodyPr/>
                    <a:lstStyle/>
                    <a:p>
                      <a:pPr>
                        <a:spcAft>
                          <a:spcPts val="0"/>
                        </a:spcAft>
                        <a:tabLst>
                          <a:tab pos="1188085" algn="l"/>
                          <a:tab pos="2163445" algn="l"/>
                          <a:tab pos="3142615" algn="l"/>
                          <a:tab pos="4190365" algn="l"/>
                        </a:tabLst>
                      </a:pPr>
                      <a:r>
                        <a:rPr lang="zh-CN" sz="32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时间</a:t>
                      </a:r>
                      <a:r>
                        <a:rPr lang="en-US" sz="32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英格兰地区</a:t>
                      </a:r>
                      <a:r>
                        <a:rPr lang="en-US" sz="32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3200" dirty="0">
                        <a:solidFill>
                          <a:srgbClr val="000000"/>
                        </a:solidFill>
                        <a:effectLst/>
                        <a:latin typeface="NEU-BZ-S92" panose="02020503000000020003"/>
                        <a:ea typeface="方正书宋_GBK"/>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被圈地与总土地面积比例</a:t>
                      </a:r>
                      <a:endParaRPr lang="zh-CN" sz="3200">
                        <a:solidFill>
                          <a:srgbClr val="000000"/>
                        </a:solidFill>
                        <a:effectLst/>
                        <a:latin typeface="NEU-BZ-S92" panose="02020503000000020003"/>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en-US"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1500—1599</a:t>
                      </a:r>
                      <a:r>
                        <a:rPr lang="zh-CN" sz="3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年</a:t>
                      </a:r>
                      <a:endParaRPr lang="zh-CN" sz="3200">
                        <a:solidFill>
                          <a:srgbClr val="000000"/>
                        </a:solidFill>
                        <a:effectLst/>
                        <a:latin typeface="NEU-BZ-S92" panose="02020503000000020003"/>
                        <a:ea typeface="方正书宋_GBK"/>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约</a:t>
                      </a:r>
                      <a:r>
                        <a:rPr lang="en-US"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a:t>
                      </a:r>
                      <a:endParaRPr lang="zh-CN" sz="3200">
                        <a:solidFill>
                          <a:srgbClr val="000000"/>
                        </a:solidFill>
                        <a:effectLst/>
                        <a:latin typeface="NEU-BZ-S92" panose="02020503000000020003"/>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en-US"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1600—1699</a:t>
                      </a:r>
                      <a:r>
                        <a:rPr lang="zh-CN" sz="3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年</a:t>
                      </a:r>
                      <a:endParaRPr lang="zh-CN" sz="3200">
                        <a:solidFill>
                          <a:srgbClr val="000000"/>
                        </a:solidFill>
                        <a:effectLst/>
                        <a:latin typeface="NEU-BZ-S92" panose="02020503000000020003"/>
                        <a:ea typeface="方正书宋_GBK"/>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约</a:t>
                      </a:r>
                      <a:r>
                        <a:rPr lang="en-US"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24.0%</a:t>
                      </a:r>
                      <a:endParaRPr lang="zh-CN" sz="3200">
                        <a:solidFill>
                          <a:srgbClr val="000000"/>
                        </a:solidFill>
                        <a:effectLst/>
                        <a:latin typeface="NEU-BZ-S92" panose="02020503000000020003"/>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en-US"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1700—1799</a:t>
                      </a:r>
                      <a:r>
                        <a:rPr lang="zh-CN" sz="3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年</a:t>
                      </a:r>
                      <a:endParaRPr lang="zh-CN" sz="3200">
                        <a:solidFill>
                          <a:srgbClr val="000000"/>
                        </a:solidFill>
                        <a:effectLst/>
                        <a:latin typeface="NEU-BZ-S92" panose="02020503000000020003"/>
                        <a:ea typeface="方正书宋_GBK"/>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约</a:t>
                      </a:r>
                      <a:r>
                        <a:rPr lang="en-US"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13.0%</a:t>
                      </a:r>
                      <a:endParaRPr lang="zh-CN" sz="3200">
                        <a:solidFill>
                          <a:srgbClr val="000000"/>
                        </a:solidFill>
                        <a:effectLst/>
                        <a:latin typeface="NEU-BZ-S92" panose="02020503000000020003"/>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en-US"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1800—1914</a:t>
                      </a:r>
                      <a:r>
                        <a:rPr lang="zh-CN" sz="3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年</a:t>
                      </a:r>
                      <a:endParaRPr lang="zh-CN" sz="3200">
                        <a:solidFill>
                          <a:srgbClr val="000000"/>
                        </a:solidFill>
                        <a:effectLst/>
                        <a:latin typeface="NEU-BZ-S92" panose="02020503000000020003"/>
                        <a:ea typeface="方正书宋_GBK"/>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约</a:t>
                      </a:r>
                      <a:r>
                        <a:rPr lang="en-US" sz="32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11.4%</a:t>
                      </a:r>
                      <a:endParaRPr lang="zh-CN" sz="3200" dirty="0">
                        <a:solidFill>
                          <a:srgbClr val="000000"/>
                        </a:solidFill>
                        <a:effectLst/>
                        <a:latin typeface="NEU-BZ-S92" panose="02020503000000020003"/>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6" name="HLGXQCRG46X.eps" descr="id:2147500650;FounderCES"/>
          <p:cNvPicPr/>
          <p:nvPr/>
        </p:nvPicPr>
        <p:blipFill>
          <a:blip r:embed="rId2">
            <a:clrChange>
              <a:clrFrom>
                <a:srgbClr val="FFFFFF"/>
              </a:clrFrom>
              <a:clrTo>
                <a:srgbClr val="FFFFFF">
                  <a:alpha val="0"/>
                </a:srgbClr>
              </a:clrTo>
            </a:clrChange>
          </a:blip>
          <a:stretch>
            <a:fillRect/>
          </a:stretch>
        </p:blipFill>
        <p:spPr>
          <a:xfrm>
            <a:off x="3150515" y="3672135"/>
            <a:ext cx="5616624" cy="1997444"/>
          </a:xfrm>
          <a:prstGeom prst="rect">
            <a:avLst/>
          </a:prstGeom>
        </p:spPr>
      </p:pic>
      <p:sp>
        <p:nvSpPr>
          <p:cNvPr id="7" name="矩形 6"/>
          <p:cNvSpPr>
            <a:spLocks noChangeAspect="1"/>
          </p:cNvSpPr>
          <p:nvPr/>
        </p:nvSpPr>
        <p:spPr>
          <a:xfrm>
            <a:off x="3151141" y="5603923"/>
            <a:ext cx="5229317" cy="732508"/>
          </a:xfrm>
          <a:prstGeom prst="rect">
            <a:avLst/>
          </a:prstGeom>
        </p:spPr>
        <p:txBody>
          <a:bodyPr wrap="none">
            <a:spAutoFit/>
          </a:bodyPr>
          <a:lstStyle/>
          <a:p>
            <a:pPr algn="ctr">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16</a:t>
            </a:r>
            <a:r>
              <a:rPr lang="zh-CN" altLang="zh-CN" dirty="0">
                <a:solidFill>
                  <a:srgbClr val="000000"/>
                </a:solidFill>
                <a:ea typeface="楷体" panose="02010609060101010101" pitchFamily="49" charset="-122"/>
                <a:cs typeface="Times New Roman" panose="02020603050405020304" pitchFamily="18" charset="0"/>
              </a:rPr>
              <a:t>世纪英国圈地运动</a:t>
            </a:r>
            <a:r>
              <a:rPr lang="zh-CN" altLang="zh-CN" dirty="0" smtClean="0">
                <a:solidFill>
                  <a:srgbClr val="000000"/>
                </a:solidFill>
                <a:ea typeface="楷体" panose="02010609060101010101" pitchFamily="49" charset="-122"/>
                <a:cs typeface="Times New Roman" panose="02020603050405020304" pitchFamily="18" charset="0"/>
              </a:rPr>
              <a:t>示意图</a:t>
            </a:r>
            <a:r>
              <a:rPr lang="en-US" altLang="zh-CN" dirty="0" smtClean="0">
                <a:solidFill>
                  <a:srgbClr val="000000"/>
                </a:solidFill>
                <a:ea typeface="楷体" panose="02010609060101010101" pitchFamily="49" charset="-122"/>
                <a:cs typeface="Times New Roman" panose="02020603050405020304" pitchFamily="18" charset="0"/>
              </a:rPr>
              <a:t> </a:t>
            </a:r>
            <a:endParaRPr lang="zh-CN" altLang="zh-CN" dirty="0">
              <a:solidFill>
                <a:srgbClr val="000000"/>
              </a:solidFill>
              <a:effectLst/>
              <a:latin typeface="NEU-BZ-S92" panose="02020503000000020003"/>
              <a:ea typeface="方正书宋_GBK"/>
              <a:cs typeface="Times New Roman" panose="02020603050405020304" pitchFamily="18" charset="0"/>
            </a:endParaRPr>
          </a:p>
        </p:txBody>
      </p:sp>
      <p:sp>
        <p:nvSpPr>
          <p:cNvPr id="3" name="矩形 2"/>
          <p:cNvSpPr>
            <a:spLocks noChangeAspect="1"/>
          </p:cNvSpPr>
          <p:nvPr/>
        </p:nvSpPr>
        <p:spPr>
          <a:xfrm>
            <a:off x="361950" y="3069269"/>
            <a:ext cx="5290231" cy="683264"/>
          </a:xfrm>
          <a:prstGeom prst="rect">
            <a:avLst/>
          </a:prstGeom>
        </p:spPr>
        <p:txBody>
          <a:bodyPr wrap="none">
            <a:spAutoFit/>
          </a:bodyPr>
          <a:lstStyle/>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latin typeface="Arial" panose="020B0604020202020204" pitchFamily="34" charset="0"/>
                <a:cs typeface="Times New Roman" panose="02020603050405020304" pitchFamily="18" charset="0"/>
              </a:rPr>
              <a:t>注</a:t>
            </a:r>
            <a:r>
              <a:rPr lang="zh-CN" altLang="zh-CN" dirty="0">
                <a:solidFill>
                  <a:srgbClr val="000000"/>
                </a:solidFill>
                <a:latin typeface="NEU-BZ-S92" panose="02020503000000020003" pitchFamily="18" charset="-122"/>
                <a:ea typeface="Arial" panose="020B0604020202020204" pitchFamily="34" charset="0"/>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1914</a:t>
            </a:r>
            <a:r>
              <a:rPr lang="zh-CN" altLang="zh-CN" dirty="0">
                <a:solidFill>
                  <a:srgbClr val="000000"/>
                </a:solidFill>
                <a:ea typeface="楷体" panose="02010609060101010101" pitchFamily="49" charset="-122"/>
                <a:cs typeface="Times New Roman" panose="02020603050405020304" pitchFamily="18" charset="0"/>
              </a:rPr>
              <a:t>年公地仅存约</a:t>
            </a:r>
            <a:r>
              <a:rPr lang="en-US" altLang="zh-CN" dirty="0">
                <a:solidFill>
                  <a:srgbClr val="000000"/>
                </a:solidFill>
                <a:ea typeface="宋体" panose="02010600030101010101" pitchFamily="2" charset="-122"/>
                <a:cs typeface="Times New Roman" panose="02020603050405020304" pitchFamily="18" charset="0"/>
              </a:rPr>
              <a:t>4.6</a:t>
            </a:r>
            <a:r>
              <a:rPr lang="en-US" altLang="zh-CN" dirty="0" smtClean="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7710794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61950" y="575791"/>
            <a:ext cx="10807700" cy="186512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问题探究</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根据</a:t>
            </a:r>
            <a:r>
              <a:rPr lang="zh-CN" altLang="zh-CN" dirty="0" smtClean="0">
                <a:solidFill>
                  <a:srgbClr val="000000"/>
                </a:solidFill>
                <a:ea typeface="宋体" panose="02010600030101010101" pitchFamily="2" charset="-122"/>
                <a:cs typeface="Times New Roman" panose="02020603050405020304" pitchFamily="18" charset="0"/>
              </a:rPr>
              <a:t>材料图示</a:t>
            </a:r>
            <a:r>
              <a:rPr lang="zh-CN" altLang="zh-CN" dirty="0">
                <a:solidFill>
                  <a:srgbClr val="000000"/>
                </a:solidFill>
                <a:ea typeface="宋体" panose="02010600030101010101" pitchFamily="2" charset="-122"/>
                <a:cs typeface="Times New Roman" panose="02020603050405020304" pitchFamily="18" charset="0"/>
              </a:rPr>
              <a:t>并结合所学知识</a:t>
            </a:r>
            <a:r>
              <a:rPr lang="en-US" altLang="zh-CN" dirty="0" smtClean="0">
                <a:solidFill>
                  <a:srgbClr val="000000"/>
                </a:solidFill>
                <a:ea typeface="宋体" panose="02010600030101010101" pitchFamily="2" charset="-122"/>
                <a:cs typeface="Times New Roman" panose="02020603050405020304" pitchFamily="18" charset="0"/>
              </a:rPr>
              <a:t>,</a:t>
            </a:r>
            <a:r>
              <a:rPr lang="zh-CN" altLang="en-US" dirty="0" smtClean="0">
                <a:solidFill>
                  <a:srgbClr val="000000"/>
                </a:solidFill>
                <a:ea typeface="宋体" panose="02010600030101010101" pitchFamily="2" charset="-122"/>
                <a:cs typeface="Times New Roman" panose="02020603050405020304" pitchFamily="18" charset="0"/>
              </a:rPr>
              <a:t>概括</a:t>
            </a:r>
            <a:r>
              <a:rPr lang="zh-CN" altLang="zh-CN" dirty="0" smtClean="0">
                <a:solidFill>
                  <a:srgbClr val="000000"/>
                </a:solidFill>
                <a:ea typeface="宋体" panose="02010600030101010101" pitchFamily="2" charset="-122"/>
                <a:cs typeface="Times New Roman" panose="02020603050405020304" pitchFamily="18" charset="0"/>
              </a:rPr>
              <a:t>圈地</a:t>
            </a:r>
            <a:r>
              <a:rPr lang="zh-CN" altLang="zh-CN" dirty="0">
                <a:solidFill>
                  <a:srgbClr val="000000"/>
                </a:solidFill>
                <a:ea typeface="宋体" panose="02010600030101010101" pitchFamily="2" charset="-122"/>
                <a:cs typeface="Times New Roman" panose="02020603050405020304" pitchFamily="18" charset="0"/>
              </a:rPr>
              <a:t>运动与工业革命的关系。</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361950" y="2440917"/>
            <a:ext cx="10807700" cy="237757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关系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圈地运动迫使农民离开土地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为工业革命提供了大量自由劳动力</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客观上扩大了国内市场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土地集中使资本趋于集中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圈地运动是英国资本原始积累的重要手段之一</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为工业革命提供了资本。</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674406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719807"/>
            <a:ext cx="10807700" cy="363791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素养阐释</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材料说明英国在</a:t>
            </a:r>
            <a:r>
              <a:rPr lang="en-US" altLang="zh-CN" dirty="0">
                <a:solidFill>
                  <a:srgbClr val="000000"/>
                </a:solidFill>
                <a:ea typeface="宋体" panose="02010600030101010101" pitchFamily="2" charset="-122"/>
                <a:cs typeface="Times New Roman" panose="02020603050405020304" pitchFamily="18" charset="0"/>
              </a:rPr>
              <a:t>16</a:t>
            </a:r>
            <a:r>
              <a:rPr lang="zh-CN" altLang="zh-CN" dirty="0">
                <a:solidFill>
                  <a:srgbClr val="000000"/>
                </a:solidFill>
                <a:ea typeface="宋体" panose="02010600030101010101" pitchFamily="2" charset="-122"/>
                <a:cs typeface="Times New Roman" panose="02020603050405020304" pitchFamily="18" charset="0"/>
              </a:rPr>
              <a:t>世纪以后大量圈占土地养羊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一方面使得牧场和羊的数量增加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另一方面农民也脱离农业生产劳动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这样就为工业革命提供了大量的劳动力和原料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促进了资本主义经济的发展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助推了工业革命的开展。考查历史解释等核心素养。</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4160775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267815"/>
            <a:ext cx="10807700" cy="5410712"/>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核心归纳</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第一次工业革命首先发生在英国的原因</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1.17</a:t>
            </a:r>
            <a:r>
              <a:rPr lang="zh-CN" altLang="zh-CN" dirty="0">
                <a:solidFill>
                  <a:srgbClr val="000000"/>
                </a:solidFill>
                <a:ea typeface="宋体" panose="02010600030101010101" pitchFamily="2" charset="-122"/>
                <a:cs typeface="Times New Roman" panose="02020603050405020304" pitchFamily="18" charset="0"/>
              </a:rPr>
              <a:t>世纪英国发生资产阶级革命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光荣革命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逐渐建立了君主立宪制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国内政局稳定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为工业革命创造了重要的政治前提。</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英国拥有广阔的海外商品市场。到</a:t>
            </a:r>
            <a:r>
              <a:rPr lang="en-US" altLang="zh-CN" dirty="0">
                <a:solidFill>
                  <a:srgbClr val="000000"/>
                </a:solidFill>
                <a:ea typeface="宋体" panose="02010600030101010101" pitchFamily="2" charset="-122"/>
                <a:cs typeface="Times New Roman" panose="02020603050405020304" pitchFamily="18" charset="0"/>
              </a:rPr>
              <a:t>18</a:t>
            </a:r>
            <a:r>
              <a:rPr lang="zh-CN" altLang="zh-CN" dirty="0">
                <a:solidFill>
                  <a:srgbClr val="000000"/>
                </a:solidFill>
                <a:ea typeface="宋体" panose="02010600030101010101" pitchFamily="2" charset="-122"/>
                <a:cs typeface="Times New Roman" panose="02020603050405020304" pitchFamily="18" charset="0"/>
              </a:rPr>
              <a:t>世纪中叶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英国确立了世界殖民霸权</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广阔的殖民地成为其商品的倾销地。</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smtClean="0">
                <a:solidFill>
                  <a:srgbClr val="000000"/>
                </a:solidFill>
                <a:ea typeface="宋体" panose="02010600030101010101" pitchFamily="2" charset="-122"/>
                <a:cs typeface="Times New Roman" panose="02020603050405020304" pitchFamily="18" charset="0"/>
              </a:rPr>
              <a:t>3</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英国通过殖民扩张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促进了资本原始积累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获得了大量廉价的原材料和广阔的海外市场</a:t>
            </a:r>
            <a:r>
              <a:rPr lang="zh-CN" altLang="zh-CN" dirty="0" smtClean="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3075533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36664"/>
            <a:ext cx="10807700" cy="5962723"/>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ea typeface="宋体" panose="02010600030101010101" pitchFamily="2" charset="-122"/>
                <a:cs typeface="Times New Roman" panose="02020603050405020304" pitchFamily="18" charset="0"/>
              </a:rPr>
              <a:t>英国国内的圈地运动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一方面促进农业发展和农村资本主义兴起</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另一方面为资本主义大工业的发展提供了劳动力和国内市场</a:t>
            </a:r>
            <a:r>
              <a:rPr lang="zh-CN" altLang="zh-CN" dirty="0" smtClean="0">
                <a:solidFill>
                  <a:srgbClr val="000000"/>
                </a:solidFill>
                <a:ea typeface="宋体" panose="02010600030101010101" pitchFamily="2" charset="-122"/>
                <a:cs typeface="Times New Roman" panose="02020603050405020304" pitchFamily="18" charset="0"/>
              </a:rPr>
              <a:t>。</a:t>
            </a:r>
            <a:endParaRPr lang="en-US" altLang="zh-CN" dirty="0" smtClean="0">
              <a:solidFill>
                <a:srgbClr val="000000"/>
              </a:solidFill>
              <a:ea typeface="宋体" panose="02010600030101010101" pitchFamily="2"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5.</a:t>
            </a:r>
            <a:r>
              <a:rPr lang="zh-CN" altLang="zh-CN" dirty="0">
                <a:solidFill>
                  <a:srgbClr val="000000"/>
                </a:solidFill>
                <a:ea typeface="宋体" panose="02010600030101010101" pitchFamily="2" charset="-122"/>
                <a:cs typeface="Times New Roman" panose="02020603050405020304" pitchFamily="18" charset="0"/>
              </a:rPr>
              <a:t>英国国内煤铁资源丰富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为制造机器提供了原料。</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6.</a:t>
            </a:r>
            <a:r>
              <a:rPr lang="zh-CN" altLang="zh-CN" dirty="0">
                <a:solidFill>
                  <a:srgbClr val="000000"/>
                </a:solidFill>
                <a:ea typeface="宋体" panose="02010600030101010101" pitchFamily="2" charset="-122"/>
                <a:cs typeface="Times New Roman" panose="02020603050405020304" pitchFamily="18" charset="0"/>
              </a:rPr>
              <a:t>手工工场发展水平较高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劳动分工细致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生产工具日趋专门化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工人的生产技术日益纯熟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为技术改革和机器发明提供了条件。</a:t>
            </a:r>
            <a:r>
              <a:rPr lang="en-US" altLang="zh-CN" dirty="0">
                <a:solidFill>
                  <a:srgbClr val="000000"/>
                </a:solidFill>
                <a:ea typeface="宋体" panose="02010600030101010101" pitchFamily="2" charset="-122"/>
                <a:cs typeface="Times New Roman" panose="02020603050405020304" pitchFamily="18" charset="0"/>
              </a:rPr>
              <a:t>17</a:t>
            </a:r>
            <a:r>
              <a:rPr lang="zh-CN" altLang="zh-CN" dirty="0">
                <a:solidFill>
                  <a:srgbClr val="000000"/>
                </a:solidFill>
                <a:ea typeface="宋体" panose="02010600030101010101" pitchFamily="2" charset="-122"/>
                <a:cs typeface="Times New Roman" panose="02020603050405020304" pitchFamily="18" charset="0"/>
              </a:rPr>
              <a:t>世纪中期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英国已经成为欧洲的科学技术中心之一</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很多科学家关心社会对技术的需求</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热心于生产技术的改进。</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smtClean="0">
                <a:solidFill>
                  <a:srgbClr val="000000"/>
                </a:solidFill>
                <a:ea typeface="宋体" panose="02010600030101010101" pitchFamily="2" charset="-122"/>
                <a:cs typeface="Times New Roman" panose="02020603050405020304" pitchFamily="18" charset="0"/>
              </a:rPr>
              <a:t>7</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手工生产的产品已不能满足国内外市场的扩大和需求的增长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直接促进了生产技术的重大变革</a:t>
            </a:r>
            <a:r>
              <a:rPr lang="zh-CN" altLang="zh-CN" dirty="0" smtClean="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4147780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12213"/>
            <a:ext cx="10807700" cy="6001643"/>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学以致用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1.1624</a:t>
            </a:r>
            <a:r>
              <a:rPr lang="zh-CN" altLang="zh-CN" dirty="0">
                <a:solidFill>
                  <a:srgbClr val="000000"/>
                </a:solidFill>
                <a:ea typeface="宋体" panose="02010600030101010101" pitchFamily="2" charset="-122"/>
                <a:cs typeface="Times New Roman" panose="02020603050405020304" pitchFamily="18" charset="0"/>
              </a:rPr>
              <a:t>年英国制订专利法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当时称为《垄断法令》</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从</a:t>
            </a:r>
            <a:r>
              <a:rPr lang="en-US" altLang="zh-CN" dirty="0">
                <a:solidFill>
                  <a:srgbClr val="000000"/>
                </a:solidFill>
                <a:ea typeface="宋体" panose="02010600030101010101" pitchFamily="2" charset="-122"/>
                <a:cs typeface="Times New Roman" panose="02020603050405020304" pitchFamily="18" charset="0"/>
              </a:rPr>
              <a:t>1630</a:t>
            </a:r>
            <a:r>
              <a:rPr lang="zh-CN" altLang="zh-CN" dirty="0">
                <a:solidFill>
                  <a:srgbClr val="000000"/>
                </a:solidFill>
                <a:ea typeface="宋体" panose="02010600030101010101" pitchFamily="2" charset="-122"/>
                <a:cs typeface="Times New Roman" panose="02020603050405020304" pitchFamily="18" charset="0"/>
              </a:rPr>
              <a:t>年到</a:t>
            </a:r>
            <a:r>
              <a:rPr lang="en-US" altLang="zh-CN" dirty="0">
                <a:solidFill>
                  <a:srgbClr val="000000"/>
                </a:solidFill>
                <a:ea typeface="宋体" panose="02010600030101010101" pitchFamily="2" charset="-122"/>
                <a:cs typeface="Times New Roman" panose="02020603050405020304" pitchFamily="18" charset="0"/>
              </a:rPr>
              <a:t>1809</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英国总共批准了</a:t>
            </a:r>
            <a:r>
              <a:rPr lang="en-US" altLang="zh-CN" dirty="0">
                <a:solidFill>
                  <a:srgbClr val="000000"/>
                </a:solidFill>
                <a:ea typeface="宋体" panose="02010600030101010101" pitchFamily="2" charset="-122"/>
                <a:cs typeface="Times New Roman" panose="02020603050405020304" pitchFamily="18" charset="0"/>
              </a:rPr>
              <a:t>3 241</a:t>
            </a:r>
            <a:r>
              <a:rPr lang="zh-CN" altLang="zh-CN" dirty="0">
                <a:solidFill>
                  <a:srgbClr val="000000"/>
                </a:solidFill>
                <a:ea typeface="宋体" panose="02010600030101010101" pitchFamily="2" charset="-122"/>
                <a:cs typeface="Times New Roman" panose="02020603050405020304" pitchFamily="18" charset="0"/>
              </a:rPr>
              <a:t>项专利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其中</a:t>
            </a:r>
            <a:r>
              <a:rPr lang="en-US" altLang="zh-CN" dirty="0">
                <a:solidFill>
                  <a:srgbClr val="000000"/>
                </a:solidFill>
                <a:ea typeface="宋体" panose="02010600030101010101" pitchFamily="2" charset="-122"/>
                <a:cs typeface="Times New Roman" panose="02020603050405020304" pitchFamily="18" charset="0"/>
              </a:rPr>
              <a:t>1750</a:t>
            </a:r>
            <a:r>
              <a:rPr lang="zh-CN" altLang="zh-CN" dirty="0">
                <a:solidFill>
                  <a:srgbClr val="000000"/>
                </a:solidFill>
                <a:ea typeface="宋体" panose="02010600030101010101" pitchFamily="2" charset="-122"/>
                <a:cs typeface="Times New Roman" panose="02020603050405020304" pitchFamily="18" charset="0"/>
              </a:rPr>
              <a:t>年以后的占</a:t>
            </a:r>
            <a:r>
              <a:rPr lang="en-US" altLang="zh-CN" dirty="0">
                <a:solidFill>
                  <a:srgbClr val="000000"/>
                </a:solidFill>
                <a:ea typeface="宋体" panose="02010600030101010101" pitchFamily="2" charset="-122"/>
                <a:cs typeface="Times New Roman" panose="02020603050405020304" pitchFamily="18" charset="0"/>
              </a:rPr>
              <a:t>2 639</a:t>
            </a:r>
            <a:r>
              <a:rPr lang="zh-CN" altLang="zh-CN" dirty="0">
                <a:solidFill>
                  <a:srgbClr val="000000"/>
                </a:solidFill>
                <a:ea typeface="宋体" panose="02010600030101010101" pitchFamily="2" charset="-122"/>
                <a:cs typeface="Times New Roman" panose="02020603050405020304" pitchFamily="18" charset="0"/>
              </a:rPr>
              <a:t>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工业革命高峰期间的</a:t>
            </a:r>
            <a:r>
              <a:rPr lang="en-US" altLang="zh-CN" dirty="0">
                <a:solidFill>
                  <a:srgbClr val="000000"/>
                </a:solidFill>
                <a:ea typeface="宋体" panose="02010600030101010101" pitchFamily="2" charset="-122"/>
                <a:cs typeface="Times New Roman" panose="02020603050405020304" pitchFamily="18" charset="0"/>
              </a:rPr>
              <a:t>1800</a:t>
            </a:r>
            <a:r>
              <a:rPr lang="zh-CN" altLang="zh-CN" dirty="0">
                <a:solidFill>
                  <a:srgbClr val="000000"/>
                </a:solidFill>
                <a:ea typeface="宋体" panose="02010600030101010101" pitchFamily="2" charset="-122"/>
                <a:cs typeface="Times New Roman" panose="02020603050405020304" pitchFamily="18" charset="0"/>
              </a:rPr>
              <a:t>年到</a:t>
            </a:r>
            <a:r>
              <a:rPr lang="en-US" altLang="zh-CN" dirty="0">
                <a:solidFill>
                  <a:srgbClr val="000000"/>
                </a:solidFill>
                <a:ea typeface="宋体" panose="02010600030101010101" pitchFamily="2" charset="-122"/>
                <a:cs typeface="Times New Roman" panose="02020603050405020304" pitchFamily="18" charset="0"/>
              </a:rPr>
              <a:t>1809</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有</a:t>
            </a:r>
            <a:r>
              <a:rPr lang="en-US" altLang="zh-CN" dirty="0">
                <a:solidFill>
                  <a:srgbClr val="000000"/>
                </a:solidFill>
                <a:ea typeface="宋体" panose="02010600030101010101" pitchFamily="2" charset="-122"/>
                <a:cs typeface="Times New Roman" panose="02020603050405020304" pitchFamily="18" charset="0"/>
              </a:rPr>
              <a:t>924</a:t>
            </a:r>
            <a:r>
              <a:rPr lang="zh-CN" altLang="zh-CN" dirty="0">
                <a:solidFill>
                  <a:srgbClr val="000000"/>
                </a:solidFill>
                <a:ea typeface="宋体" panose="02010600030101010101" pitchFamily="2" charset="-122"/>
                <a:cs typeface="Times New Roman" panose="02020603050405020304" pitchFamily="18" charset="0"/>
              </a:rPr>
              <a:t>项发明获得专利。这反映了英国的专利法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为世界各国的专利法奠定基础　　</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阻碍了新工艺技术推广使用</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为英国工业革命提供了保障　</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标志着近代专利制度的</a:t>
            </a:r>
            <a:r>
              <a:rPr lang="zh-CN" altLang="zh-CN" dirty="0" smtClean="0">
                <a:solidFill>
                  <a:srgbClr val="000000"/>
                </a:solidFill>
                <a:ea typeface="宋体" panose="02010600030101010101" pitchFamily="2" charset="-122"/>
                <a:cs typeface="Times New Roman" panose="02020603050405020304" pitchFamily="18" charset="0"/>
              </a:rPr>
              <a:t>开始</a:t>
            </a:r>
            <a:endParaRPr lang="en-US" altLang="zh-CN" dirty="0" smtClean="0">
              <a:solidFill>
                <a:srgbClr val="000000"/>
              </a:solidFill>
              <a:ea typeface="宋体" panose="02010600030101010101" pitchFamily="2"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答案</a:t>
            </a:r>
            <a:r>
              <a:rPr lang="en-US" altLang="zh-CN" dirty="0">
                <a:latin typeface="Arial" panose="020B0604020202020204" pitchFamily="34" charset="0"/>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C </a:t>
            </a:r>
            <a:endParaRPr lang="zh-CN" altLang="en-US" dirty="0"/>
          </a:p>
        </p:txBody>
      </p:sp>
    </p:spTree>
    <p:extLst>
      <p:ext uri="{BB962C8B-B14F-4D97-AF65-F5344CB8AC3E}">
        <p14:creationId xmlns:p14="http://schemas.microsoft.com/office/powerpoint/2010/main" val="19841373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wipe(down)">
                                      <p:cBhvr>
                                        <p:cTn id="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素养</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目标定位</a:t>
            </a:r>
          </a:p>
        </p:txBody>
      </p:sp>
    </p:spTree>
    <p:extLst>
      <p:ext uri="{BB962C8B-B14F-4D97-AF65-F5344CB8AC3E}">
        <p14:creationId xmlns:p14="http://schemas.microsoft.com/office/powerpoint/2010/main" val="3305567882"/>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935831"/>
            <a:ext cx="10807700" cy="363791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解析</a:t>
            </a:r>
            <a:r>
              <a:rPr lang="en-US" altLang="zh-CN" dirty="0" smtClean="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从专利法的颁布可以看出个人的生产技术受到了法律保护</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这有利于</a:t>
            </a:r>
            <a:r>
              <a:rPr lang="zh-CN" altLang="zh-CN">
                <a:solidFill>
                  <a:srgbClr val="000000"/>
                </a:solidFill>
                <a:ea typeface="楷体" panose="02010609060101010101" pitchFamily="49" charset="-122"/>
                <a:cs typeface="Times New Roman" panose="02020603050405020304" pitchFamily="18" charset="0"/>
              </a:rPr>
              <a:t>人们</a:t>
            </a:r>
            <a:r>
              <a:rPr lang="zh-CN" altLang="zh-CN" smtClean="0">
                <a:solidFill>
                  <a:srgbClr val="000000"/>
                </a:solidFill>
                <a:ea typeface="楷体" panose="02010609060101010101" pitchFamily="49" charset="-122"/>
                <a:cs typeface="Times New Roman" panose="02020603050405020304" pitchFamily="18" charset="0"/>
              </a:rPr>
              <a:t>不断</a:t>
            </a:r>
            <a:r>
              <a:rPr lang="zh-CN" altLang="en-US" smtClean="0">
                <a:solidFill>
                  <a:srgbClr val="000000"/>
                </a:solidFill>
                <a:ea typeface="楷体" panose="02010609060101010101" pitchFamily="49" charset="-122"/>
                <a:cs typeface="Times New Roman" panose="02020603050405020304" pitchFamily="18" charset="0"/>
              </a:rPr>
              <a:t>地</a:t>
            </a:r>
            <a:r>
              <a:rPr lang="zh-CN" altLang="zh-CN" smtClean="0">
                <a:solidFill>
                  <a:srgbClr val="000000"/>
                </a:solidFill>
                <a:ea typeface="楷体" panose="02010609060101010101" pitchFamily="49" charset="-122"/>
                <a:cs typeface="Times New Roman" panose="02020603050405020304" pitchFamily="18" charset="0"/>
              </a:rPr>
              <a:t>发明创造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以获得利益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这为英国工业革命提供了有力的保障</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所以本题选择</a:t>
            </a: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楷体" panose="02010609060101010101" pitchFamily="49" charset="-122"/>
                <a:cs typeface="Times New Roman" panose="02020603050405020304" pitchFamily="18" charset="0"/>
              </a:rPr>
              <a:t>项。题干材料没有反映出对他国的影响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排除</a:t>
            </a: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楷体" panose="02010609060101010101" pitchFamily="49" charset="-122"/>
                <a:cs typeface="Times New Roman" panose="02020603050405020304" pitchFamily="18" charset="0"/>
              </a:rPr>
              <a:t>项</a:t>
            </a: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楷体" panose="02010609060101010101" pitchFamily="49" charset="-122"/>
                <a:cs typeface="Times New Roman" panose="02020603050405020304" pitchFamily="18" charset="0"/>
              </a:rPr>
              <a:t>项说法错误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专利法有助于新技术的产生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从题干材料中无法得出这是专利制度的开始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排除</a:t>
            </a: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楷体" panose="02010609060101010101" pitchFamily="49" charset="-122"/>
                <a:cs typeface="Times New Roman" panose="02020603050405020304" pitchFamily="18" charset="0"/>
              </a:rPr>
              <a:t>项。</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5549629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515838" y="40205"/>
            <a:ext cx="8706422" cy="504056"/>
          </a:xfrm>
          <a:prstGeom prst="roundRect">
            <a:avLst/>
          </a:prstGeom>
          <a:solidFill>
            <a:srgbClr val="C6A7DD"/>
          </a:solidFill>
          <a:ln>
            <a:solidFill>
              <a:srgbClr val="7030A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zh-CN"/>
              <a:t>二</a:t>
            </a:r>
            <a:r>
              <a:rPr lang="en-US" altLang="zh-CN"/>
              <a:t>  </a:t>
            </a:r>
            <a:r>
              <a:rPr lang="zh-CN" altLang="zh-CN"/>
              <a:t>两次工业革命的比较</a:t>
            </a:r>
            <a:endParaRPr lang="zh-CN" altLang="en-US"/>
          </a:p>
        </p:txBody>
      </p:sp>
      <p:sp>
        <p:nvSpPr>
          <p:cNvPr id="3" name="矩形 2"/>
          <p:cNvSpPr>
            <a:spLocks noChangeAspect="1"/>
          </p:cNvSpPr>
          <p:nvPr/>
        </p:nvSpPr>
        <p:spPr>
          <a:xfrm>
            <a:off x="349250" y="479378"/>
            <a:ext cx="10833100" cy="585391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材料一</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第一次工业革命发端于英国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在诸多富有发明创造精神的能工巧匠的努力下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生产工具的效率获得大幅提升。第一次工业革命的主要任务在于发展以纺织业为代表的轻工业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实现资本主义生产由手工工场制到近代工厂制的过渡。至第二次工业革命时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法、德、美等</a:t>
            </a:r>
            <a:r>
              <a:rPr lang="zh-CN" altLang="zh-CN" dirty="0" smtClean="0">
                <a:solidFill>
                  <a:srgbClr val="000000"/>
                </a:solidFill>
                <a:ea typeface="楷体" panose="02010609060101010101" pitchFamily="49" charset="-122"/>
                <a:cs typeface="Times New Roman" panose="02020603050405020304" pitchFamily="18" charset="0"/>
              </a:rPr>
              <a:t>国家踏</a:t>
            </a:r>
            <a:r>
              <a:rPr lang="zh-CN" altLang="zh-CN" dirty="0">
                <a:solidFill>
                  <a:srgbClr val="000000"/>
                </a:solidFill>
                <a:ea typeface="楷体" panose="02010609060101010101" pitchFamily="49" charset="-122"/>
                <a:cs typeface="Times New Roman" panose="02020603050405020304" pitchFamily="18" charset="0"/>
              </a:rPr>
              <a:t>上了工业化的道路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自然科学的蓬勃发展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促使各国的电力、电器、化学、石油、汽车和飞机制造等新工业部门得以建立和发展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并</a:t>
            </a:r>
            <a:r>
              <a:rPr lang="zh-CN" altLang="zh-CN" dirty="0" smtClean="0">
                <a:solidFill>
                  <a:srgbClr val="000000"/>
                </a:solidFill>
                <a:ea typeface="楷体" panose="02010609060101010101" pitchFamily="49" charset="-122"/>
                <a:cs typeface="Times New Roman" panose="02020603050405020304" pitchFamily="18" charset="0"/>
              </a:rPr>
              <a:t>最终</a:t>
            </a:r>
            <a:r>
              <a:rPr lang="zh-CN" altLang="en-US" dirty="0" smtClean="0">
                <a:solidFill>
                  <a:srgbClr val="000000"/>
                </a:solidFill>
                <a:ea typeface="楷体" panose="02010609060101010101" pitchFamily="49" charset="-122"/>
                <a:cs typeface="Times New Roman" panose="02020603050405020304" pitchFamily="18" charset="0"/>
              </a:rPr>
              <a:t>确立</a:t>
            </a:r>
            <a:r>
              <a:rPr lang="zh-CN" altLang="zh-CN" dirty="0" smtClean="0">
                <a:solidFill>
                  <a:srgbClr val="000000"/>
                </a:solidFill>
                <a:ea typeface="楷体" panose="02010609060101010101" pitchFamily="49" charset="-122"/>
                <a:cs typeface="Times New Roman" panose="02020603050405020304" pitchFamily="18" charset="0"/>
              </a:rPr>
              <a:t>了</a:t>
            </a:r>
            <a:r>
              <a:rPr lang="zh-CN" altLang="zh-CN" dirty="0">
                <a:solidFill>
                  <a:srgbClr val="000000"/>
                </a:solidFill>
                <a:ea typeface="楷体" panose="02010609060101010101" pitchFamily="49" charset="-122"/>
                <a:cs typeface="Times New Roman" panose="02020603050405020304" pitchFamily="18" charset="0"/>
              </a:rPr>
              <a:t>资本主义工业在全世界经济结构中的统治地位。</a:t>
            </a:r>
            <a:r>
              <a:rPr lang="zh-CN" altLang="zh-CN" dirty="0">
                <a:solidFill>
                  <a:srgbClr val="000000"/>
                </a:solidFill>
                <a:latin typeface="NEU-BZ-S92"/>
                <a:ea typeface="Times New Roman" panose="02020603050405020304" pitchFamily="18" charset="0"/>
                <a:cs typeface="Times New Roman" panose="02020603050405020304" pitchFamily="18" charset="0"/>
              </a:rPr>
              <a:t> </a:t>
            </a:r>
            <a:endParaRPr lang="zh-CN" altLang="zh-CN" dirty="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摘编自陈雄《论第二次工业革命的特点》</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5051752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61950" y="-101777"/>
            <a:ext cx="10807700" cy="655365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材料二</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19</a:t>
            </a:r>
            <a:r>
              <a:rPr lang="zh-CN" altLang="zh-CN" dirty="0">
                <a:solidFill>
                  <a:srgbClr val="000000"/>
                </a:solidFill>
                <a:ea typeface="楷体" panose="02010609060101010101" pitchFamily="49"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50</a:t>
            </a:r>
            <a:r>
              <a:rPr lang="zh-CN" altLang="zh-CN" dirty="0">
                <a:solidFill>
                  <a:srgbClr val="000000"/>
                </a:solidFill>
                <a:ea typeface="楷体" panose="02010609060101010101" pitchFamily="49" charset="-122"/>
                <a:cs typeface="Times New Roman" panose="02020603050405020304" pitchFamily="18" charset="0"/>
              </a:rPr>
              <a:t>年代</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英国家庭食物支出占总支出的比重已由</a:t>
            </a:r>
            <a:r>
              <a:rPr lang="en-US" altLang="zh-CN" dirty="0">
                <a:solidFill>
                  <a:srgbClr val="000000"/>
                </a:solidFill>
                <a:ea typeface="宋体" panose="02010600030101010101" pitchFamily="2" charset="-122"/>
                <a:cs typeface="Times New Roman" panose="02020603050405020304" pitchFamily="18" charset="0"/>
              </a:rPr>
              <a:t>73.5%</a:t>
            </a:r>
            <a:r>
              <a:rPr lang="zh-CN" altLang="zh-CN" dirty="0">
                <a:solidFill>
                  <a:srgbClr val="000000"/>
                </a:solidFill>
                <a:ea typeface="楷体" panose="02010609060101010101" pitchFamily="49" charset="-122"/>
                <a:cs typeface="Times New Roman" panose="02020603050405020304" pitchFamily="18" charset="0"/>
              </a:rPr>
              <a:t>降至</a:t>
            </a:r>
            <a:r>
              <a:rPr lang="en-US" altLang="zh-CN" dirty="0">
                <a:solidFill>
                  <a:srgbClr val="000000"/>
                </a:solidFill>
                <a:ea typeface="宋体" panose="02010600030101010101" pitchFamily="2" charset="-122"/>
                <a:cs typeface="Times New Roman" panose="02020603050405020304" pitchFamily="18" charset="0"/>
              </a:rPr>
              <a:t>61.5%,</a:t>
            </a:r>
            <a:r>
              <a:rPr lang="zh-CN" altLang="zh-CN" dirty="0">
                <a:solidFill>
                  <a:srgbClr val="000000"/>
                </a:solidFill>
                <a:ea typeface="楷体" panose="02010609060101010101" pitchFamily="49" charset="-122"/>
                <a:cs typeface="Times New Roman" panose="02020603050405020304" pitchFamily="18" charset="0"/>
              </a:rPr>
              <a:t>歌剧院、音乐会等不再是贵族的专属</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各阶级一直保持的物质和精神生活的严格界限逐渐被打破。金钱开始占据了人们心目中的神圣地位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人们更多的是以金钱而不是以家族出身来衡量周围的人和事物。工业革命为妇女提供了大量工作机会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妇女的经济和家庭地位不断上升</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男人也开始承担起家庭的家务。人口也在快速向城镇聚集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城乡差距的扩大使得人们开始疏远乡村</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甚至厌恶乡村。瓦特和史蒂芬孙等人的成功吸引了大批年轻人对技术研究的投入。</a:t>
            </a:r>
            <a:endParaRPr lang="zh-CN" altLang="zh-CN" dirty="0">
              <a:solidFill>
                <a:srgbClr val="000000"/>
              </a:solidFill>
              <a:latin typeface="NEU-BZ-S92" panose="02020503000000020003"/>
              <a:ea typeface="方正书宋_GBK"/>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摘编自《英国工业革命时期社会观念的变化》</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北京师范大学第九届研究生世界史冬季论坛</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058089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151855"/>
            <a:ext cx="10807700" cy="2603790"/>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问题探究</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根据材料一并结合所学知识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分析两次工业革命发展特点的变化。</a:t>
            </a:r>
            <a:endParaRPr lang="zh-CN" altLang="zh-CN" dirty="0">
              <a:solidFill>
                <a:srgbClr val="000000"/>
              </a:solidFill>
              <a:latin typeface="NEU-BZ-S92" panose="02020503000000020003"/>
              <a:ea typeface="方正书宋_GBK"/>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根据材料二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概述两次工业革命对社会观念的影响</a:t>
            </a:r>
            <a:r>
              <a:rPr lang="zh-CN" altLang="zh-CN" dirty="0" smtClean="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a:ea typeface="方正书宋_GBK"/>
              <a:cs typeface="Times New Roman" panose="02020603050405020304" pitchFamily="18" charset="0"/>
            </a:endParaRPr>
          </a:p>
        </p:txBody>
      </p:sp>
    </p:spTree>
    <p:extLst>
      <p:ext uri="{BB962C8B-B14F-4D97-AF65-F5344CB8AC3E}">
        <p14:creationId xmlns:p14="http://schemas.microsoft.com/office/powerpoint/2010/main" val="5278553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316567"/>
            <a:ext cx="10807700" cy="5173404"/>
          </a:xfrm>
          <a:prstGeom prst="rect">
            <a:avLst/>
          </a:prstGeom>
        </p:spPr>
        <p:txBody>
          <a:bodyPr>
            <a:spAutoFit/>
          </a:bodyPr>
          <a:lstStyle/>
          <a:p>
            <a:pPr indent="266700">
              <a:lnSpc>
                <a:spcPct val="130000"/>
              </a:lnSpc>
              <a:spcAft>
                <a:spcPts val="0"/>
              </a:spcAft>
              <a:tabLst>
                <a:tab pos="1188085" algn="l"/>
                <a:tab pos="2163445" algn="l"/>
                <a:tab pos="3142615" algn="l"/>
                <a:tab pos="4190365" algn="l"/>
              </a:tabLst>
            </a:pPr>
            <a:r>
              <a:rPr lang="zh-CN" altLang="zh-CN" dirty="0" smtClean="0">
                <a:latin typeface="Arial" panose="020B0604020202020204" pitchFamily="34" charset="0"/>
                <a:cs typeface="Times New Roman" panose="02020603050405020304" pitchFamily="18" charset="0"/>
              </a:rPr>
              <a:t>提示</a:t>
            </a:r>
            <a:r>
              <a:rPr lang="en-US" altLang="zh-CN" dirty="0" smtClean="0">
                <a:latin typeface="Arial" panose="020B0604020202020204" pitchFamily="34" charset="0"/>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楷体" panose="02010609060101010101" pitchFamily="49" charset="-122"/>
                <a:cs typeface="Times New Roman" panose="02020603050405020304" pitchFamily="18" charset="0"/>
              </a:rPr>
              <a:t>变化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由在一国发生到在多国开展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从注重技术到科学引领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从以发展轻工业为主到以发展重工业为主。</a:t>
            </a:r>
            <a:endParaRPr lang="zh-CN" altLang="zh-CN" dirty="0">
              <a:solidFill>
                <a:srgbClr val="000000"/>
              </a:solidFill>
              <a:latin typeface="NEU-BZ-S92" panose="02020503000000020003"/>
              <a:ea typeface="方正书宋_GBK"/>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楷体" panose="02010609060101010101" pitchFamily="49" charset="-122"/>
                <a:cs typeface="Times New Roman" panose="02020603050405020304" pitchFamily="18" charset="0"/>
              </a:rPr>
              <a:t>影响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普通家庭解决温饱问题后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注重提升精神生活品质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贵族与其他阶级的物质和精神生活界限逐渐被打破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金钱取代家族出身</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成为衡量人和事物的重要标准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妇女的社会地位提高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推动了男女平等观念的产生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城市化加快使得城乡差距扩大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人们疏远厌恶乡村</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科技精英的成功吸引年轻人投入技术研究</a:t>
            </a:r>
            <a:r>
              <a:rPr lang="zh-CN" altLang="zh-CN" dirty="0" smtClean="0">
                <a:solidFill>
                  <a:srgbClr val="000000"/>
                </a:solidFill>
                <a:ea typeface="楷体" panose="02010609060101010101" pitchFamily="49" charset="-122"/>
                <a:cs typeface="Times New Roman" panose="02020603050405020304" pitchFamily="18" charset="0"/>
              </a:rPr>
              <a:t>。</a:t>
            </a:r>
            <a:endParaRPr lang="zh-CN" altLang="zh-CN" dirty="0">
              <a:solidFill>
                <a:srgbClr val="000000"/>
              </a:solidFill>
              <a:latin typeface="NEU-BZ-S92" panose="02020503000000020003"/>
              <a:ea typeface="方正书宋_GBK"/>
              <a:cs typeface="Times New Roman" panose="02020603050405020304" pitchFamily="18" charset="0"/>
            </a:endParaRPr>
          </a:p>
        </p:txBody>
      </p:sp>
    </p:spTree>
    <p:extLst>
      <p:ext uri="{BB962C8B-B14F-4D97-AF65-F5344CB8AC3E}">
        <p14:creationId xmlns:p14="http://schemas.microsoft.com/office/powerpoint/2010/main" val="27936204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96183"/>
            <a:ext cx="10807700" cy="1195712"/>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核心归纳</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两次工业革命的比较</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noChangeAspect="1"/>
          </p:cNvGraphicFramePr>
          <p:nvPr>
            <p:extLst>
              <p:ext uri="{D42A27DB-BD31-4B8C-83A1-F6EECF244321}">
                <p14:modId xmlns:p14="http://schemas.microsoft.com/office/powerpoint/2010/main" val="2327128850"/>
              </p:ext>
            </p:extLst>
          </p:nvPr>
        </p:nvGraphicFramePr>
        <p:xfrm>
          <a:off x="361950" y="1361415"/>
          <a:ext cx="10807701" cy="4389120"/>
        </p:xfrm>
        <a:graphic>
          <a:graphicData uri="http://schemas.openxmlformats.org/drawingml/2006/table">
            <a:tbl>
              <a:tblPr firstRow="1" firstCol="1" bandRow="1"/>
              <a:tblGrid>
                <a:gridCol w="2014711"/>
                <a:gridCol w="4752528"/>
                <a:gridCol w="4040462"/>
              </a:tblGrid>
              <a:tr h="0">
                <a:tc>
                  <a:txBody>
                    <a:bodyPr/>
                    <a:lstStyle/>
                    <a:p>
                      <a:pPr algn="ctr">
                        <a:spcAft>
                          <a:spcPts val="0"/>
                        </a:spcAft>
                        <a:tabLst>
                          <a:tab pos="1188085" algn="l"/>
                          <a:tab pos="2163445" algn="l"/>
                          <a:tab pos="3142615" algn="l"/>
                          <a:tab pos="4190365" algn="l"/>
                        </a:tabLst>
                      </a:pPr>
                      <a:r>
                        <a:rPr lang="zh-CN" sz="3200" b="1"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项目</a:t>
                      </a:r>
                      <a:endParaRPr lang="zh-CN" sz="3200" b="1"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3200" b="1">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第一次工业革命</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3200" b="1">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第二次工业革命</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开始时间</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18</a:t>
                      </a:r>
                      <a:r>
                        <a:rPr 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世纪中期</a:t>
                      </a:r>
                      <a:endParaRPr lang="zh-CN" sz="3200" b="1"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19</a:t>
                      </a:r>
                      <a:r>
                        <a:rPr 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世纪中后期</a:t>
                      </a:r>
                      <a:endParaRPr lang="zh-CN" sz="3200" b="1"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标志</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蒸汽机的改进和广泛使用</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电力技术的广泛开发和应用</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主要特点</a:t>
                      </a:r>
                      <a:endParaRPr lang="zh-CN" sz="3200" b="1"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科学技术与生产尚未紧密结合</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科学技术与生产紧密结合</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时代</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蒸汽时代</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电气时代</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动力</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蒸汽动力</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电力</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能源</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煤</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电、石油</a:t>
                      </a:r>
                      <a:endParaRPr lang="zh-CN" sz="3200" b="1"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9220001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1043382713"/>
              </p:ext>
            </p:extLst>
          </p:nvPr>
        </p:nvGraphicFramePr>
        <p:xfrm>
          <a:off x="361950" y="134063"/>
          <a:ext cx="10807701" cy="5852160"/>
        </p:xfrm>
        <a:graphic>
          <a:graphicData uri="http://schemas.openxmlformats.org/drawingml/2006/table">
            <a:tbl>
              <a:tblPr firstRow="1" firstCol="1" bandRow="1"/>
              <a:tblGrid>
                <a:gridCol w="2374751"/>
                <a:gridCol w="4104456"/>
                <a:gridCol w="4328494"/>
              </a:tblGrid>
              <a:tr h="0">
                <a:tc>
                  <a:txBody>
                    <a:bodyPr/>
                    <a:lstStyle/>
                    <a:p>
                      <a:pPr algn="ctr">
                        <a:spcAft>
                          <a:spcPts val="0"/>
                        </a:spcAft>
                        <a:tabLst>
                          <a:tab pos="1188085" algn="l"/>
                          <a:tab pos="2163445" algn="l"/>
                          <a:tab pos="3142615" algn="l"/>
                          <a:tab pos="4190365" algn="l"/>
                        </a:tabLst>
                      </a:pPr>
                      <a:r>
                        <a:rPr lang="zh-CN" sz="3200" b="1"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项目</a:t>
                      </a:r>
                      <a:endParaRPr lang="zh-CN" sz="3200" b="1"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3200" b="1">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第一次工业革命</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3200" b="1"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第二次工业革命</a:t>
                      </a:r>
                      <a:endParaRPr lang="zh-CN" sz="3200" b="1"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新兴工</a:t>
                      </a:r>
                      <a:endParaRPr lang="zh-CN" sz="3200" b="1"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业部门</a:t>
                      </a:r>
                      <a:endParaRPr lang="zh-CN" sz="3200" b="1"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机器制造业、采煤业、纺织业、冶金业等</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石油开采业、化学工业等</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经济结构</a:t>
                      </a:r>
                      <a:endParaRPr lang="zh-CN" sz="3200" b="1"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由农业国转向工业国</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轻工业得到发展</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重工业得到发展</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交通工具</a:t>
                      </a:r>
                      <a:endParaRPr lang="zh-CN" sz="3200" b="1"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火车、汽船</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汽车、飞机</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生产</a:t>
                      </a:r>
                      <a:r>
                        <a:rPr 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组织形式</a:t>
                      </a:r>
                      <a:endParaRPr lang="zh-CN" sz="3200" b="1"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工厂制度</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垄断组织</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列强主要经济侵略</a:t>
                      </a:r>
                      <a:r>
                        <a:rPr 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方式</a:t>
                      </a:r>
                      <a:endParaRPr lang="zh-CN" sz="3200" b="1"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以商品输出为主</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以资本输出为主</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发明者</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发明创造者大多是工匠</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发明创造者大多为科学家或科技人员、工程师</a:t>
                      </a:r>
                      <a:endParaRPr lang="zh-CN" sz="3200" b="1"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23970666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686879440"/>
              </p:ext>
            </p:extLst>
          </p:nvPr>
        </p:nvGraphicFramePr>
        <p:xfrm>
          <a:off x="361950" y="209359"/>
          <a:ext cx="10807701" cy="5364480"/>
        </p:xfrm>
        <a:graphic>
          <a:graphicData uri="http://schemas.openxmlformats.org/drawingml/2006/table">
            <a:tbl>
              <a:tblPr firstRow="1" firstCol="1" bandRow="1"/>
              <a:tblGrid>
                <a:gridCol w="1798687"/>
                <a:gridCol w="4680520"/>
                <a:gridCol w="4328494"/>
              </a:tblGrid>
              <a:tr h="0">
                <a:tc>
                  <a:txBody>
                    <a:bodyPr/>
                    <a:lstStyle/>
                    <a:p>
                      <a:pPr algn="ctr">
                        <a:spcAft>
                          <a:spcPts val="0"/>
                        </a:spcAft>
                        <a:tabLst>
                          <a:tab pos="1188085" algn="l"/>
                          <a:tab pos="2163445" algn="l"/>
                          <a:tab pos="3142615" algn="l"/>
                          <a:tab pos="4190365" algn="l"/>
                        </a:tabLst>
                      </a:pPr>
                      <a:r>
                        <a:rPr lang="zh-CN" sz="3200" b="1"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项目</a:t>
                      </a:r>
                      <a:endParaRPr lang="zh-CN" sz="3200" b="1"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3200" b="1">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第一次工业革命</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3200" b="1"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第二次工业革命</a:t>
                      </a:r>
                      <a:endParaRPr lang="zh-CN" sz="3200" b="1"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成果</a:t>
                      </a:r>
                      <a:endParaRPr lang="zh-CN" sz="3200" b="1"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多数是生产经验的总结</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属于经验型</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多数是科学理论指导下的产物</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属于科研型</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且量多质高</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开展的</a:t>
                      </a:r>
                      <a:endParaRPr lang="zh-CN" sz="3200" b="1"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国家</a:t>
                      </a:r>
                      <a:endParaRPr lang="zh-CN" sz="3200" b="1"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起先只限于英国</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逐渐扩展到欧洲大陆和北美</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一开始就在几个国家齐头并进</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形成多元化</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产业</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部门</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始于棉纺织业</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后来在主要轻工业部门展开</a:t>
                      </a:r>
                      <a:endParaRPr lang="zh-CN" sz="3200" b="1"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以重工业和电力工业为主要领域</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对发展和改造国民经济具有更大的作用</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影响</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进入工业资本主义时期</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进入垄断资本主义时期</a:t>
                      </a:r>
                      <a:endParaRPr lang="zh-CN" sz="3200" b="1"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83014019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287759"/>
            <a:ext cx="10807700" cy="2456057"/>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学以致用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两次工业革命时期英国各类产品</a:t>
            </a:r>
            <a:r>
              <a:rPr lang="zh-CN" altLang="zh-CN" dirty="0" smtClean="0">
                <a:solidFill>
                  <a:srgbClr val="000000"/>
                </a:solidFill>
                <a:ea typeface="宋体" panose="02010600030101010101" pitchFamily="2" charset="-122"/>
                <a:cs typeface="Times New Roman" panose="02020603050405020304" pitchFamily="18" charset="0"/>
              </a:rPr>
              <a:t>产量</a:t>
            </a:r>
            <a:r>
              <a:rPr lang="zh-CN" altLang="en-US" dirty="0" smtClean="0">
                <a:solidFill>
                  <a:srgbClr val="000000"/>
                </a:solidFill>
                <a:ea typeface="宋体" panose="02010600030101010101" pitchFamily="2" charset="-122"/>
                <a:cs typeface="Times New Roman" panose="02020603050405020304" pitchFamily="18" charset="0"/>
              </a:rPr>
              <a:t>快速</a:t>
            </a:r>
            <a:r>
              <a:rPr lang="zh-CN" altLang="zh-CN" dirty="0" smtClean="0">
                <a:solidFill>
                  <a:srgbClr val="000000"/>
                </a:solidFill>
                <a:ea typeface="宋体" panose="02010600030101010101" pitchFamily="2" charset="-122"/>
                <a:cs typeface="Times New Roman" panose="02020603050405020304" pitchFamily="18" charset="0"/>
              </a:rPr>
              <a:t>增长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下表反映了</a:t>
            </a:r>
            <a:r>
              <a:rPr lang="en-US" altLang="zh-CN" dirty="0">
                <a:solidFill>
                  <a:srgbClr val="000000"/>
                </a:solidFill>
                <a:ea typeface="宋体" panose="02010600030101010101" pitchFamily="2" charset="-122"/>
                <a:cs typeface="Times New Roman" panose="02020603050405020304" pitchFamily="18" charset="0"/>
              </a:rPr>
              <a:t>1750—1900</a:t>
            </a:r>
            <a:r>
              <a:rPr lang="zh-CN" altLang="zh-CN" dirty="0">
                <a:solidFill>
                  <a:srgbClr val="000000"/>
                </a:solidFill>
                <a:ea typeface="宋体" panose="02010600030101010101" pitchFamily="2" charset="-122"/>
                <a:cs typeface="Times New Roman" panose="02020603050405020304" pitchFamily="18" charset="0"/>
              </a:rPr>
              <a:t>年各经济部门的产出指数。根据下表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可以推知</a:t>
            </a:r>
            <a:r>
              <a:rPr lang="en-US" altLang="zh-CN" dirty="0">
                <a:solidFill>
                  <a:srgbClr val="000000"/>
                </a:solidFill>
                <a:ea typeface="宋体" panose="02010600030101010101" pitchFamily="2" charset="-122"/>
                <a:cs typeface="Times New Roman" panose="02020603050405020304" pitchFamily="18" charset="0"/>
              </a:rPr>
              <a:t>1750</a:t>
            </a:r>
            <a:r>
              <a:rPr lang="zh-CN" altLang="zh-CN" dirty="0">
                <a:solidFill>
                  <a:srgbClr val="000000"/>
                </a:solidFill>
                <a:ea typeface="宋体" panose="02010600030101010101" pitchFamily="2" charset="-122"/>
                <a:cs typeface="Times New Roman" panose="02020603050405020304" pitchFamily="18" charset="0"/>
              </a:rPr>
              <a:t>年到</a:t>
            </a:r>
            <a:r>
              <a:rPr lang="en-US" altLang="zh-CN" dirty="0">
                <a:solidFill>
                  <a:srgbClr val="000000"/>
                </a:solidFill>
                <a:ea typeface="宋体" panose="02010600030101010101" pitchFamily="2" charset="-122"/>
                <a:cs typeface="Times New Roman" panose="02020603050405020304" pitchFamily="18" charset="0"/>
              </a:rPr>
              <a:t>1900</a:t>
            </a:r>
            <a:r>
              <a:rPr lang="zh-CN" altLang="zh-CN" dirty="0">
                <a:solidFill>
                  <a:srgbClr val="000000"/>
                </a:solidFill>
                <a:ea typeface="宋体" panose="02010600030101010101" pitchFamily="2" charset="-122"/>
                <a:cs typeface="Times New Roman" panose="02020603050405020304" pitchFamily="18" charset="0"/>
              </a:rPr>
              <a:t>年英国</a:t>
            </a: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654279575"/>
              </p:ext>
            </p:extLst>
          </p:nvPr>
        </p:nvGraphicFramePr>
        <p:xfrm>
          <a:off x="363735" y="2707365"/>
          <a:ext cx="10804128" cy="3341034"/>
        </p:xfrm>
        <a:graphic>
          <a:graphicData uri="http://schemas.openxmlformats.org/presentationml/2006/ole">
            <mc:AlternateContent xmlns:mc="http://schemas.openxmlformats.org/markup-compatibility/2006">
              <mc:Choice xmlns:v="urn:schemas-microsoft-com:vml" Requires="v">
                <p:oleObj spid="_x0000_s11279" name="文档" r:id="rId4" imgW="3896571" imgH="1204963" progId="Word.Document.12">
                  <p:embed/>
                </p:oleObj>
              </mc:Choice>
              <mc:Fallback>
                <p:oleObj name="文档" r:id="rId4" imgW="3896571" imgH="1204963" progId="Word.Document.12">
                  <p:embed/>
                  <p:pic>
                    <p:nvPicPr>
                      <p:cNvPr id="0" name=""/>
                      <p:cNvPicPr/>
                      <p:nvPr/>
                    </p:nvPicPr>
                    <p:blipFill>
                      <a:blip r:embed="rId5"/>
                      <a:stretch>
                        <a:fillRect/>
                      </a:stretch>
                    </p:blipFill>
                    <p:spPr>
                      <a:xfrm>
                        <a:off x="363735" y="2707365"/>
                        <a:ext cx="10804128" cy="3341034"/>
                      </a:xfrm>
                      <a:prstGeom prst="rect">
                        <a:avLst/>
                      </a:prstGeom>
                    </p:spPr>
                  </p:pic>
                </p:oleObj>
              </mc:Fallback>
            </mc:AlternateContent>
          </a:graphicData>
        </a:graphic>
      </p:graphicFrame>
    </p:spTree>
    <p:extLst>
      <p:ext uri="{BB962C8B-B14F-4D97-AF65-F5344CB8AC3E}">
        <p14:creationId xmlns:p14="http://schemas.microsoft.com/office/powerpoint/2010/main" val="13093723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223863"/>
            <a:ext cx="10807700" cy="299043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新的生产组织形式作用明显</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新兴工业是人均产出增加的主因</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科技转化为生产力的速度明显加快</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工业超过农业成为国民经济主导产业</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答案</a:t>
            </a:r>
            <a:r>
              <a:rPr lang="en-US" altLang="zh-CN" dirty="0">
                <a:latin typeface="Arial" panose="020B0604020202020204" pitchFamily="34" charset="0"/>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469965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randombar(horizontal)">
                                      <p:cBhvr>
                                        <p:cTn id="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079847"/>
            <a:ext cx="10807700" cy="3243965"/>
          </a:xfrm>
          <a:prstGeom prst="rect">
            <a:avLst/>
          </a:prstGeom>
          <a:ln>
            <a:solidFill>
              <a:schemeClr val="tx1"/>
            </a:solidFill>
          </a:ln>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chemeClr val="tx1"/>
                </a:solidFill>
              </a:rPr>
              <a:t>目 标 素 养</a:t>
            </a:r>
            <a:endParaRPr lang="zh-CN" altLang="en-US" dirty="0">
              <a:solidFill>
                <a:schemeClr val="tx1"/>
              </a:solidFill>
            </a:endParaRPr>
          </a:p>
          <a:p>
            <a:pPr>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了解工业革命带来的社会生产力的极大发展以及所引起的生产关系的深刻变化</a:t>
            </a:r>
            <a:endParaRPr lang="zh-CN" altLang="zh-CN" dirty="0">
              <a:solidFill>
                <a:srgbClr val="000000"/>
              </a:solidFill>
              <a:latin typeface="NEU-BZ-S92"/>
              <a:ea typeface="方正书宋_GBK"/>
              <a:cs typeface="Times New Roman" panose="02020603050405020304" pitchFamily="18" charset="0"/>
            </a:endParaRPr>
          </a:p>
          <a:p>
            <a:pPr>
              <a:lnSpc>
                <a:spcPct val="130000"/>
              </a:lnSpc>
            </a:pPr>
            <a:r>
              <a:rPr lang="en-US" altLang="zh-CN" dirty="0">
                <a:solidFill>
                  <a:srgbClr val="000000"/>
                </a:solidFill>
                <a:ea typeface="宋体" panose="02010600030101010101" pitchFamily="2" charset="-122"/>
              </a:rPr>
              <a:t>2.</a:t>
            </a:r>
            <a:r>
              <a:rPr lang="zh-CN" altLang="zh-CN" dirty="0">
                <a:solidFill>
                  <a:srgbClr val="000000"/>
                </a:solidFill>
                <a:ea typeface="宋体" panose="02010600030101010101" pitchFamily="2" charset="-122"/>
                <a:cs typeface="Times New Roman" panose="02020603050405020304" pitchFamily="18" charset="0"/>
              </a:rPr>
              <a:t>理解工业革命对资本主义世界体系的形成及对人类社会</a:t>
            </a:r>
            <a:r>
              <a:rPr lang="zh-CN" altLang="zh-CN" dirty="0" smtClean="0">
                <a:solidFill>
                  <a:srgbClr val="000000"/>
                </a:solidFill>
                <a:ea typeface="宋体" panose="02010600030101010101" pitchFamily="2" charset="-122"/>
                <a:cs typeface="Times New Roman" panose="02020603050405020304" pitchFamily="18" charset="0"/>
              </a:rPr>
              <a:t>生活</a:t>
            </a:r>
            <a:r>
              <a:rPr lang="zh-CN" altLang="en-US" dirty="0" smtClean="0">
                <a:solidFill>
                  <a:srgbClr val="000000"/>
                </a:solidFill>
                <a:ea typeface="宋体" panose="02010600030101010101" pitchFamily="2" charset="-122"/>
                <a:cs typeface="Times New Roman" panose="02020603050405020304" pitchFamily="18" charset="0"/>
              </a:rPr>
              <a:t>产生</a:t>
            </a:r>
            <a:r>
              <a:rPr lang="zh-CN" altLang="zh-CN" dirty="0" smtClean="0">
                <a:solidFill>
                  <a:srgbClr val="000000"/>
                </a:solidFill>
                <a:ea typeface="宋体" panose="02010600030101010101" pitchFamily="2" charset="-122"/>
                <a:cs typeface="Times New Roman" panose="02020603050405020304" pitchFamily="18" charset="0"/>
              </a:rPr>
              <a:t>的</a:t>
            </a:r>
            <a:r>
              <a:rPr lang="zh-CN" altLang="zh-CN" dirty="0">
                <a:solidFill>
                  <a:srgbClr val="000000"/>
                </a:solidFill>
                <a:ea typeface="宋体" panose="02010600030101010101" pitchFamily="2" charset="-122"/>
                <a:cs typeface="Times New Roman" panose="02020603050405020304" pitchFamily="18" charset="0"/>
              </a:rPr>
              <a:t>深远影响</a:t>
            </a:r>
            <a:endParaRPr lang="zh-CN" altLang="en-US" dirty="0"/>
          </a:p>
        </p:txBody>
      </p:sp>
    </p:spTree>
    <p:extLst>
      <p:ext uri="{BB962C8B-B14F-4D97-AF65-F5344CB8AC3E}">
        <p14:creationId xmlns:p14="http://schemas.microsoft.com/office/powerpoint/2010/main" val="34307408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791815"/>
            <a:ext cx="10807700" cy="363791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解析</a:t>
            </a:r>
            <a:r>
              <a:rPr lang="en-US" altLang="zh-CN" dirty="0" smtClean="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题</a:t>
            </a:r>
            <a:r>
              <a:rPr lang="zh-CN" altLang="zh-CN" dirty="0" smtClean="0">
                <a:solidFill>
                  <a:srgbClr val="000000"/>
                </a:solidFill>
                <a:ea typeface="楷体" panose="02010609060101010101" pitchFamily="49" charset="-122"/>
                <a:cs typeface="Times New Roman" panose="02020603050405020304" pitchFamily="18" charset="0"/>
              </a:rPr>
              <a:t>干</a:t>
            </a:r>
            <a:r>
              <a:rPr lang="zh-CN" altLang="en-US" dirty="0" smtClean="0">
                <a:solidFill>
                  <a:srgbClr val="000000"/>
                </a:solidFill>
                <a:ea typeface="楷体" panose="02010609060101010101" pitchFamily="49" charset="-122"/>
                <a:cs typeface="Times New Roman" panose="02020603050405020304" pitchFamily="18" charset="0"/>
              </a:rPr>
              <a:t>表格</a:t>
            </a:r>
            <a:r>
              <a:rPr lang="zh-CN" altLang="zh-CN" dirty="0" smtClean="0">
                <a:solidFill>
                  <a:srgbClr val="000000"/>
                </a:solidFill>
                <a:ea typeface="楷体" panose="02010609060101010101" pitchFamily="49" charset="-122"/>
                <a:cs typeface="Times New Roman" panose="02020603050405020304" pitchFamily="18" charset="0"/>
              </a:rPr>
              <a:t>中</a:t>
            </a:r>
            <a:r>
              <a:rPr lang="zh-CN" altLang="zh-CN" dirty="0">
                <a:solidFill>
                  <a:srgbClr val="000000"/>
                </a:solidFill>
                <a:ea typeface="楷体" panose="02010609060101010101" pitchFamily="49" charset="-122"/>
                <a:cs typeface="Times New Roman" panose="02020603050405020304" pitchFamily="18" charset="0"/>
              </a:rPr>
              <a:t>未提及工厂制和垄断组织</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故排除</a:t>
            </a: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楷体" panose="02010609060101010101" pitchFamily="49" charset="-122"/>
                <a:cs typeface="Times New Roman" panose="02020603050405020304" pitchFamily="18" charset="0"/>
              </a:rPr>
              <a:t>项</a:t>
            </a: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楷体" panose="02010609060101010101" pitchFamily="49" charset="-122"/>
                <a:cs typeface="Times New Roman" panose="02020603050405020304" pitchFamily="18" charset="0"/>
              </a:rPr>
              <a:t>项是第二次工业革命的特点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与</a:t>
            </a:r>
            <a:r>
              <a:rPr lang="en-US" altLang="zh-CN" dirty="0">
                <a:solidFill>
                  <a:srgbClr val="000000"/>
                </a:solidFill>
                <a:ea typeface="宋体" panose="02010600030101010101" pitchFamily="2" charset="-122"/>
                <a:cs typeface="Times New Roman" panose="02020603050405020304" pitchFamily="18" charset="0"/>
              </a:rPr>
              <a:t>1750</a:t>
            </a:r>
            <a:r>
              <a:rPr lang="zh-CN" altLang="zh-CN" dirty="0">
                <a:solidFill>
                  <a:srgbClr val="000000"/>
                </a:solidFill>
                <a:ea typeface="楷体" panose="02010609060101010101" pitchFamily="49" charset="-122"/>
                <a:cs typeface="Times New Roman" panose="02020603050405020304" pitchFamily="18" charset="0"/>
              </a:rPr>
              <a:t>年到</a:t>
            </a:r>
            <a:r>
              <a:rPr lang="en-US" altLang="zh-CN" dirty="0">
                <a:solidFill>
                  <a:srgbClr val="000000"/>
                </a:solidFill>
                <a:ea typeface="宋体" panose="02010600030101010101" pitchFamily="2" charset="-122"/>
                <a:cs typeface="Times New Roman" panose="02020603050405020304" pitchFamily="18" charset="0"/>
              </a:rPr>
              <a:t>1850</a:t>
            </a:r>
            <a:r>
              <a:rPr lang="zh-CN" altLang="zh-CN" dirty="0">
                <a:solidFill>
                  <a:srgbClr val="000000"/>
                </a:solidFill>
                <a:ea typeface="楷体" panose="02010609060101010101" pitchFamily="49" charset="-122"/>
                <a:cs typeface="Times New Roman" panose="02020603050405020304" pitchFamily="18" charset="0"/>
              </a:rPr>
              <a:t>年不符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故排除</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材料主要涉及工业制成品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未体现农业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故排除</a:t>
            </a: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楷体" panose="02010609060101010101" pitchFamily="49" charset="-122"/>
                <a:cs typeface="Times New Roman" panose="02020603050405020304" pitchFamily="18" charset="0"/>
              </a:rPr>
              <a:t>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根据题干信息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棉织品、煤、生铁和汽船等产品产量在</a:t>
            </a:r>
            <a:r>
              <a:rPr lang="en-US" altLang="zh-CN" dirty="0">
                <a:solidFill>
                  <a:srgbClr val="000000"/>
                </a:solidFill>
                <a:ea typeface="宋体" panose="02010600030101010101" pitchFamily="2" charset="-122"/>
                <a:cs typeface="Times New Roman" panose="02020603050405020304" pitchFamily="18" charset="0"/>
              </a:rPr>
              <a:t>1750</a:t>
            </a:r>
            <a:r>
              <a:rPr lang="zh-CN" altLang="zh-CN" dirty="0">
                <a:solidFill>
                  <a:srgbClr val="000000"/>
                </a:solidFill>
                <a:ea typeface="楷体" panose="02010609060101010101" pitchFamily="49" charset="-122"/>
                <a:cs typeface="Times New Roman" panose="02020603050405020304" pitchFamily="18" charset="0"/>
              </a:rPr>
              <a:t>年到</a:t>
            </a:r>
            <a:r>
              <a:rPr lang="en-US" altLang="zh-CN" dirty="0">
                <a:solidFill>
                  <a:srgbClr val="000000"/>
                </a:solidFill>
                <a:ea typeface="宋体" panose="02010600030101010101" pitchFamily="2" charset="-122"/>
                <a:cs typeface="Times New Roman" panose="02020603050405020304" pitchFamily="18" charset="0"/>
              </a:rPr>
              <a:t>1900</a:t>
            </a:r>
            <a:r>
              <a:rPr lang="zh-CN" altLang="zh-CN" dirty="0">
                <a:solidFill>
                  <a:srgbClr val="000000"/>
                </a:solidFill>
                <a:ea typeface="楷体" panose="02010609060101010101" pitchFamily="49" charset="-122"/>
                <a:cs typeface="Times New Roman" panose="02020603050405020304" pitchFamily="18" charset="0"/>
              </a:rPr>
              <a:t>年均大幅度增长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而人口增长速度较慢</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这表明新兴工业是人均产出增加的主要原因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故选</a:t>
            </a: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楷体" panose="02010609060101010101" pitchFamily="49" charset="-122"/>
                <a:cs typeface="Times New Roman" panose="02020603050405020304" pitchFamily="18" charset="0"/>
              </a:rPr>
              <a:t>项。</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1720617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98349957"/>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spect="1"/>
          </p:cNvSpPr>
          <p:nvPr/>
        </p:nvSpPr>
        <p:spPr>
          <a:xfrm>
            <a:off x="361950" y="122887"/>
            <a:ext cx="10807700" cy="5903154"/>
          </a:xfrm>
          <a:prstGeom prst="rect">
            <a:avLst/>
          </a:prstGeom>
          <a:ln>
            <a:solidFill>
              <a:schemeClr val="tx1"/>
            </a:solidFill>
          </a:ln>
        </p:spPr>
        <p:txBody>
          <a:bodyPr>
            <a:spAutoFit/>
          </a:bodyPr>
          <a:lstStyle/>
          <a:p>
            <a:pPr algn="ctr"/>
            <a:r>
              <a:rPr lang="zh-CN" altLang="zh-CN" dirty="0">
                <a:solidFill>
                  <a:schemeClr val="tx1"/>
                </a:solidFill>
              </a:rPr>
              <a:t>知 识 概 览</a:t>
            </a:r>
            <a:endParaRPr lang="zh-CN" altLang="en-US" dirty="0">
              <a:solidFill>
                <a:schemeClr val="tx1"/>
              </a:solidFill>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p:txBody>
      </p:sp>
      <p:pic>
        <p:nvPicPr>
          <p:cNvPr id="9" name="HLGXQCRG44X.eps"/>
          <p:cNvPicPr/>
          <p:nvPr/>
        </p:nvPicPr>
        <p:blipFill>
          <a:blip r:embed="rId2"/>
          <a:stretch>
            <a:fillRect/>
          </a:stretch>
        </p:blipFill>
        <p:spPr>
          <a:xfrm>
            <a:off x="2952725" y="658309"/>
            <a:ext cx="5686709" cy="5289166"/>
          </a:xfrm>
          <a:prstGeom prst="rect">
            <a:avLst/>
          </a:prstGeom>
        </p:spPr>
      </p:pic>
    </p:spTree>
    <p:extLst>
      <p:ext uri="{BB962C8B-B14F-4D97-AF65-F5344CB8AC3E}">
        <p14:creationId xmlns:p14="http://schemas.microsoft.com/office/powerpoint/2010/main" val="7849395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课前</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基础认知</a:t>
            </a:r>
          </a:p>
        </p:txBody>
      </p:sp>
    </p:spTree>
    <p:extLst>
      <p:ext uri="{BB962C8B-B14F-4D97-AF65-F5344CB8AC3E}">
        <p14:creationId xmlns:p14="http://schemas.microsoft.com/office/powerpoint/2010/main" val="3753484724"/>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0"/>
            <a:ext cx="4006225" cy="683264"/>
          </a:xfrm>
          <a:prstGeom prst="rect">
            <a:avLst/>
          </a:prstGeom>
        </p:spPr>
        <p:txBody>
          <a:bodyPr wrap="none">
            <a:spAutoFit/>
          </a:bodyPr>
          <a:lstStyle/>
          <a:p>
            <a:pPr>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一、工业革命的</a:t>
            </a:r>
            <a:r>
              <a:rPr lang="zh-CN" altLang="zh-CN" dirty="0" smtClean="0">
                <a:solidFill>
                  <a:srgbClr val="000000"/>
                </a:solidFill>
                <a:latin typeface="Arial" panose="020B0604020202020204" pitchFamily="34" charset="0"/>
                <a:cs typeface="Times New Roman" panose="02020603050405020304" pitchFamily="18" charset="0"/>
              </a:rPr>
              <a:t>背景</a:t>
            </a:r>
            <a:r>
              <a:rPr lang="en-US" altLang="zh-CN" dirty="0" smtClean="0">
                <a:solidFill>
                  <a:srgbClr val="000000"/>
                </a:solidFill>
                <a:latin typeface="Arial" panose="020B0604020202020204" pitchFamily="34" charset="0"/>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22mqc12j.eps" descr="id:2147500903;FounderCES"/>
          <p:cNvPicPr/>
          <p:nvPr/>
        </p:nvPicPr>
        <p:blipFill>
          <a:blip r:embed="rId2"/>
          <a:stretch>
            <a:fillRect/>
          </a:stretch>
        </p:blipFill>
        <p:spPr>
          <a:xfrm>
            <a:off x="4176861" y="47785"/>
            <a:ext cx="4320480" cy="6155140"/>
          </a:xfrm>
          <a:prstGeom prst="rect">
            <a:avLst/>
          </a:prstGeom>
        </p:spPr>
      </p:pic>
      <p:sp>
        <p:nvSpPr>
          <p:cNvPr id="8" name="矩形 7"/>
          <p:cNvSpPr/>
          <p:nvPr/>
        </p:nvSpPr>
        <p:spPr>
          <a:xfrm>
            <a:off x="6868600" y="98639"/>
            <a:ext cx="781031" cy="1622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6654314" y="863823"/>
            <a:ext cx="1143507" cy="1622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7085312" y="1863155"/>
            <a:ext cx="781031" cy="1622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385273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61950" y="215751"/>
            <a:ext cx="10807700" cy="5410712"/>
          </a:xfrm>
          <a:prstGeom prst="rect">
            <a:avLst/>
          </a:prstGeom>
        </p:spPr>
        <p:txBody>
          <a:bodyPr>
            <a:spAutoFit/>
          </a:bodyPr>
          <a:lstStyle/>
          <a:p>
            <a:pPr indent="355600">
              <a:lnSpc>
                <a:spcPct val="120000"/>
              </a:lnSpc>
              <a:spcAft>
                <a:spcPts val="0"/>
              </a:spcAft>
              <a:tabLst>
                <a:tab pos="1188085" algn="l"/>
                <a:tab pos="2163445" algn="l"/>
                <a:tab pos="3142615" algn="l"/>
                <a:tab pos="4190365" algn="l"/>
              </a:tabLst>
            </a:pPr>
            <a:r>
              <a:rPr lang="zh-CN" altLang="zh-CN" dirty="0">
                <a:solidFill>
                  <a:srgbClr val="000000"/>
                </a:solidFill>
                <a:latin typeface="NEU-BZ-S92" panose="02020503000000020003" pitchFamily="18" charset="-122"/>
                <a:ea typeface="苏新诗柳楷简"/>
                <a:cs typeface="Times New Roman" panose="02020603050405020304" pitchFamily="18" charset="0"/>
              </a:rPr>
              <a:t>微思考</a:t>
            </a: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楷体" panose="02010609060101010101" pitchFamily="49" charset="-122"/>
                <a:cs typeface="Times New Roman" panose="02020603050405020304" pitchFamily="18" charset="0"/>
              </a:rPr>
              <a:t>市场总是在扩大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需求总是在增加。甚至工场手工业也不再能满足需要了。于是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蒸汽和机器引起了工业生产的革命。</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德</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马克思、</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德</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恩格斯《共产党宣言》</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《马克思恩格斯文集》第二卷</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根据材料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分析工业革命爆发的主要原因。</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smtClean="0">
                <a:latin typeface="Arial" panose="020B0604020202020204" pitchFamily="34" charset="0"/>
                <a:cs typeface="Times New Roman" panose="02020603050405020304" pitchFamily="18" charset="0"/>
              </a:rPr>
              <a:t>提示</a:t>
            </a:r>
            <a:r>
              <a:rPr lang="en-US" altLang="zh-CN" dirty="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原因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国内外市场的扩大和需求的增长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手工生产的产品已不能满足需要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机器生产代替手工劳动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提高生产力成为当务之急。</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476559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Effect transition="in" filter="randombar(horizontal)">
                                      <p:cBhvr>
                                        <p:cTn id="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439887"/>
            <a:ext cx="10807700" cy="2399503"/>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二、工业革命的进程</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第一次工业革命</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概况</a:t>
            </a:r>
            <a:r>
              <a:rPr lang="en-US" altLang="zh-CN" dirty="0">
                <a:solidFill>
                  <a:srgbClr val="000000"/>
                </a:solidFill>
                <a:ea typeface="宋体" panose="02010600030101010101" pitchFamily="2" charset="-122"/>
                <a:cs typeface="Times New Roman" panose="02020603050405020304" pitchFamily="18" charset="0"/>
              </a:rPr>
              <a:t>:18</a:t>
            </a:r>
            <a:r>
              <a:rPr lang="zh-CN" altLang="zh-CN" dirty="0">
                <a:solidFill>
                  <a:srgbClr val="000000"/>
                </a:solidFill>
                <a:ea typeface="宋体" panose="02010600030101010101" pitchFamily="2"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60</a:t>
            </a:r>
            <a:r>
              <a:rPr lang="zh-CN" altLang="zh-CN" dirty="0">
                <a:solidFill>
                  <a:srgbClr val="000000"/>
                </a:solidFill>
                <a:ea typeface="宋体" panose="02010600030101010101" pitchFamily="2" charset="-122"/>
                <a:cs typeface="Times New Roman" panose="02020603050405020304" pitchFamily="18" charset="0"/>
              </a:rPr>
              <a:t>年代至</a:t>
            </a:r>
            <a:r>
              <a:rPr lang="en-US" altLang="zh-CN" dirty="0">
                <a:solidFill>
                  <a:srgbClr val="000000"/>
                </a:solidFill>
                <a:ea typeface="宋体" panose="02010600030101010101" pitchFamily="2" charset="-122"/>
                <a:cs typeface="Times New Roman" panose="02020603050405020304" pitchFamily="18" charset="0"/>
              </a:rPr>
              <a:t>20</a:t>
            </a:r>
            <a:r>
              <a:rPr lang="zh-CN" altLang="zh-CN" dirty="0">
                <a:solidFill>
                  <a:srgbClr val="000000"/>
                </a:solidFill>
                <a:ea typeface="宋体" panose="02010600030101010101" pitchFamily="2" charset="-122"/>
                <a:cs typeface="Times New Roman" panose="02020603050405020304" pitchFamily="18" charset="0"/>
              </a:rPr>
              <a:t>世纪初</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先后发生了</a:t>
            </a:r>
            <a:r>
              <a:rPr lang="zh-CN" altLang="zh-CN" dirty="0">
                <a:ea typeface="楷体" panose="02010609060101010101" pitchFamily="49" charset="-122"/>
                <a:cs typeface="Times New Roman" panose="02020603050405020304" pitchFamily="18" charset="0"/>
              </a:rPr>
              <a:t>第一次工业革命</a:t>
            </a:r>
            <a:r>
              <a:rPr lang="zh-CN" altLang="zh-CN" dirty="0">
                <a:solidFill>
                  <a:srgbClr val="000000"/>
                </a:solidFill>
                <a:ea typeface="宋体" panose="02010600030101010101" pitchFamily="2" charset="-122"/>
                <a:cs typeface="Times New Roman" panose="02020603050405020304" pitchFamily="18" charset="0"/>
              </a:rPr>
              <a:t>和第二次工业革命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后者可视为前者的深入发展。</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8753099" y="2687262"/>
            <a:ext cx="2026982"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8748553" y="3151360"/>
            <a:ext cx="2024689" cy="0"/>
          </a:xfrm>
          <a:prstGeom prst="line">
            <a:avLst/>
          </a:prstGeom>
        </p:spPr>
        <p:style>
          <a:lnRef idx="2">
            <a:schemeClr val="dk1"/>
          </a:lnRef>
          <a:fillRef idx="0">
            <a:schemeClr val="dk1"/>
          </a:fillRef>
          <a:effectRef idx="1">
            <a:schemeClr val="dk1"/>
          </a:effectRef>
          <a:fontRef idx="minor">
            <a:schemeClr val="tx1"/>
          </a:fontRef>
        </p:style>
      </p:cxnSp>
      <p:sp>
        <p:nvSpPr>
          <p:cNvPr id="5" name="矩形 4"/>
          <p:cNvSpPr/>
          <p:nvPr/>
        </p:nvSpPr>
        <p:spPr>
          <a:xfrm>
            <a:off x="479663" y="3263550"/>
            <a:ext cx="77714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475073" y="3727648"/>
            <a:ext cx="776265"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5921595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4" presetClass="exit" presetSubtype="10" fill="hold" grpId="0" nodeType="withEffect">
                                  <p:stCondLst>
                                    <p:cond delay="0"/>
                                  </p:stCondLst>
                                  <p:childTnLst>
                                    <p:animEffect transition="out" filter="randombar(horizontal)">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theme/theme1.xml><?xml version="1.0" encoding="utf-8"?>
<a:theme xmlns:a="http://schemas.openxmlformats.org/drawingml/2006/main" name="1_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2" id="{73BAEC52-59F7-4328-AB73-0F916ADBF193}" vid="{58DBEABC-D800-4B69-8CEC-6F66A7DFD12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707</TotalTime>
  <Words>1991</Words>
  <Application>Microsoft Office PowerPoint</Application>
  <PresentationFormat>自定义</PresentationFormat>
  <Paragraphs>166</Paragraphs>
  <Slides>41</Slides>
  <Notes>1</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41</vt:i4>
      </vt:variant>
    </vt:vector>
  </HeadingPairs>
  <TitlesOfParts>
    <vt:vector size="55" baseType="lpstr">
      <vt:lpstr>CTZhongYuanSJ</vt:lpstr>
      <vt:lpstr>NEU-BZ-S92</vt:lpstr>
      <vt:lpstr>方正书宋_GBK</vt:lpstr>
      <vt:lpstr>黑体</vt:lpstr>
      <vt:lpstr>楷体</vt:lpstr>
      <vt:lpstr>隶书</vt:lpstr>
      <vt:lpstr>宋体</vt:lpstr>
      <vt:lpstr>苏新诗柳楷简</vt:lpstr>
      <vt:lpstr>微软雅黑</vt:lpstr>
      <vt:lpstr>Arial</vt:lpstr>
      <vt:lpstr>Calibri</vt:lpstr>
      <vt:lpstr>Times New Roman</vt:lpstr>
      <vt:lpstr>1_专业教辅课件Q:251490010</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91</cp:revision>
  <dcterms:created xsi:type="dcterms:W3CDTF">2020-07-20T09:37:23Z</dcterms:created>
  <dcterms:modified xsi:type="dcterms:W3CDTF">2026-03-13T01:26:39Z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0008007650000000000001024140</vt:lpwstr>
  </property>
  <property fmtid="{D5CDD505-2E9C-101B-9397-08002B2CF9AE}" pid="3" name="KSOProductBuildVer">
    <vt:lpwstr>2052-10.1.0.7698</vt:lpwstr>
  </property>
</Properties>
</file>