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notesMasterIdLst>
    <p:notesMasterId r:id="rId44"/>
  </p:notesMasterIdLst>
  <p:sldIdLst>
    <p:sldId id="791" r:id="rId2"/>
    <p:sldId id="737" r:id="rId3"/>
    <p:sldId id="786" r:id="rId4"/>
    <p:sldId id="736" r:id="rId5"/>
    <p:sldId id="750" r:id="rId6"/>
    <p:sldId id="787" r:id="rId7"/>
    <p:sldId id="738" r:id="rId8"/>
    <p:sldId id="752" r:id="rId9"/>
    <p:sldId id="753" r:id="rId10"/>
    <p:sldId id="754" r:id="rId11"/>
    <p:sldId id="756" r:id="rId12"/>
    <p:sldId id="757" r:id="rId13"/>
    <p:sldId id="758" r:id="rId14"/>
    <p:sldId id="759" r:id="rId15"/>
    <p:sldId id="760" r:id="rId16"/>
    <p:sldId id="790" r:id="rId17"/>
    <p:sldId id="762" r:id="rId18"/>
    <p:sldId id="763" r:id="rId19"/>
    <p:sldId id="764" r:id="rId20"/>
    <p:sldId id="765" r:id="rId21"/>
    <p:sldId id="788" r:id="rId22"/>
    <p:sldId id="740" r:id="rId23"/>
    <p:sldId id="766" r:id="rId24"/>
    <p:sldId id="767" r:id="rId25"/>
    <p:sldId id="768" r:id="rId26"/>
    <p:sldId id="769" r:id="rId27"/>
    <p:sldId id="770" r:id="rId28"/>
    <p:sldId id="771" r:id="rId29"/>
    <p:sldId id="772" r:id="rId30"/>
    <p:sldId id="773" r:id="rId31"/>
    <p:sldId id="774" r:id="rId32"/>
    <p:sldId id="751" r:id="rId33"/>
    <p:sldId id="776" r:id="rId34"/>
    <p:sldId id="777" r:id="rId35"/>
    <p:sldId id="778" r:id="rId36"/>
    <p:sldId id="779" r:id="rId37"/>
    <p:sldId id="780" r:id="rId38"/>
    <p:sldId id="781" r:id="rId39"/>
    <p:sldId id="782" r:id="rId40"/>
    <p:sldId id="784" r:id="rId41"/>
    <p:sldId id="792" r:id="rId42"/>
    <p:sldId id="789" r:id="rId43"/>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A7DD"/>
    <a:srgbClr val="FF6600"/>
    <a:srgbClr val="D85C00"/>
    <a:srgbClr val="34AC8B"/>
    <a:srgbClr val="009A46"/>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5488" autoAdjust="0"/>
  </p:normalViewPr>
  <p:slideViewPr>
    <p:cSldViewPr>
      <p:cViewPr varScale="1">
        <p:scale>
          <a:sx n="97" d="100"/>
          <a:sy n="97" d="100"/>
        </p:scale>
        <p:origin x="504" y="78"/>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3</a:t>
            </a:fld>
            <a:endParaRPr lang="zh-CN" altLang="en-US">
              <a:ea typeface="黑体" panose="02010609060101010101" pitchFamily="49" charset="-122"/>
            </a:endParaRPr>
          </a:p>
        </p:txBody>
      </p:sp>
    </p:spTree>
    <p:extLst>
      <p:ext uri="{BB962C8B-B14F-4D97-AF65-F5344CB8AC3E}">
        <p14:creationId xmlns:p14="http://schemas.microsoft.com/office/powerpoint/2010/main" val="22909735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1443610619"/>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2289951563"/>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305729036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4908340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234888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389662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2706749413"/>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21.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10.emf"/><Relationship Id="rId4" Type="http://schemas.openxmlformats.org/officeDocument/2006/relationships/package" Target="../embeddings/Microsoft_Word___3.docx"/></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package" Target="../embeddings/Microsoft_Word___1.docx"/></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6.emf"/><Relationship Id="rId4" Type="http://schemas.openxmlformats.org/officeDocument/2006/relationships/package" Target="../embeddings/Microsoft_Word___2.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1425510" y="3456111"/>
            <a:ext cx="8680581" cy="2235292"/>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6000" dirty="0">
                <a:solidFill>
                  <a:srgbClr val="000000"/>
                </a:solidFill>
                <a:ea typeface="宋体" panose="02010600030101010101" pitchFamily="2" charset="-122"/>
                <a:cs typeface="Times New Roman" panose="02020603050405020304" pitchFamily="18" charset="0"/>
              </a:rPr>
              <a:t>第</a:t>
            </a:r>
            <a:r>
              <a:rPr lang="en-US" altLang="zh-CN" sz="6000" dirty="0">
                <a:solidFill>
                  <a:srgbClr val="000000"/>
                </a:solidFill>
                <a:ea typeface="宋体" panose="02010600030101010101" pitchFamily="2" charset="-122"/>
                <a:cs typeface="Times New Roman" panose="02020603050405020304" pitchFamily="18" charset="0"/>
              </a:rPr>
              <a:t>14</a:t>
            </a:r>
            <a:r>
              <a:rPr lang="zh-CN" altLang="zh-CN" sz="6000" dirty="0">
                <a:solidFill>
                  <a:srgbClr val="000000"/>
                </a:solidFill>
                <a:ea typeface="宋体" panose="02010600030101010101" pitchFamily="2" charset="-122"/>
                <a:cs typeface="Times New Roman" panose="02020603050405020304" pitchFamily="18" charset="0"/>
              </a:rPr>
              <a:t>课　</a:t>
            </a:r>
            <a:r>
              <a:rPr lang="zh-CN" altLang="zh-CN" sz="6000" dirty="0" smtClean="0">
                <a:solidFill>
                  <a:srgbClr val="000000"/>
                </a:solidFill>
                <a:ea typeface="宋体" panose="02010600030101010101" pitchFamily="2" charset="-122"/>
                <a:cs typeface="Times New Roman" panose="02020603050405020304" pitchFamily="18" charset="0"/>
              </a:rPr>
              <a:t>第一次世界大战</a:t>
            </a:r>
            <a:endParaRPr lang="en-US" altLang="zh-CN" sz="6000" dirty="0" smtClean="0">
              <a:solidFill>
                <a:srgbClr val="000000"/>
              </a:solidFill>
              <a:ea typeface="宋体" panose="02010600030101010101" pitchFamily="2"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zh-CN" altLang="zh-CN" sz="6000" dirty="0" smtClean="0">
                <a:solidFill>
                  <a:srgbClr val="000000"/>
                </a:solidFill>
                <a:ea typeface="宋体" panose="02010600030101010101" pitchFamily="2" charset="-122"/>
                <a:cs typeface="Times New Roman" panose="02020603050405020304" pitchFamily="18" charset="0"/>
              </a:rPr>
              <a:t>与</a:t>
            </a:r>
            <a:r>
              <a:rPr lang="zh-CN" altLang="zh-CN" sz="6000" dirty="0">
                <a:solidFill>
                  <a:srgbClr val="000000"/>
                </a:solidFill>
                <a:ea typeface="宋体" panose="02010600030101010101" pitchFamily="2" charset="-122"/>
                <a:cs typeface="Times New Roman" panose="02020603050405020304" pitchFamily="18" charset="0"/>
              </a:rPr>
              <a:t>战后国际秩序</a:t>
            </a:r>
            <a:endParaRPr lang="zh-CN" altLang="zh-CN" sz="6000"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42511303"/>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60401"/>
            <a:ext cx="10807700" cy="4150367"/>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latin typeface="Arial" panose="020B0604020202020204" pitchFamily="34" charset="0"/>
                <a:cs typeface="Times New Roman" panose="02020603050405020304" pitchFamily="18" charset="0"/>
              </a:rPr>
              <a:t>导火线</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1914 </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6 </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28 </a:t>
            </a:r>
            <a:r>
              <a:rPr lang="zh-CN" altLang="zh-CN" dirty="0">
                <a:solidFill>
                  <a:srgbClr val="000000"/>
                </a:solidFill>
                <a:ea typeface="宋体" panose="02010600030101010101" pitchFamily="2" charset="-122"/>
                <a:cs typeface="Times New Roman" panose="02020603050405020304" pitchFamily="18" charset="0"/>
              </a:rPr>
              <a:t>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奥匈帝国皇储斐迪南大公及夫人在萨拉热窝被塞尔维亚青年普林西普枪杀。两大集团利用这一突发事件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推波助澜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导致国际局势迅速恶化。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latin typeface="Arial" panose="020B0604020202020204" pitchFamily="34" charset="0"/>
                <a:cs typeface="Times New Roman" panose="02020603050405020304" pitchFamily="18" charset="0"/>
              </a:rPr>
              <a:t>战争全面爆发</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1914</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7</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28 </a:t>
            </a:r>
            <a:r>
              <a:rPr lang="zh-CN" altLang="zh-CN" dirty="0">
                <a:solidFill>
                  <a:srgbClr val="000000"/>
                </a:solidFill>
                <a:ea typeface="宋体" panose="02010600030101010101" pitchFamily="2" charset="-122"/>
                <a:cs typeface="Times New Roman" panose="02020603050405020304" pitchFamily="18" charset="0"/>
              </a:rPr>
              <a:t>日</a:t>
            </a:r>
            <a:r>
              <a:rPr lang="en-US"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宋体" panose="02010600030101010101" pitchFamily="2" charset="-122"/>
                <a:cs typeface="Times New Roman" panose="02020603050405020304" pitchFamily="18" charset="0"/>
              </a:rPr>
              <a:t>德国支持奥匈帝国对塞尔维亚宣战。此后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德、俄、法、英相继参战。第一次世界大战全面爆发</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61950" y="4210768"/>
            <a:ext cx="10807700" cy="1786643"/>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6.</a:t>
            </a:r>
            <a:r>
              <a:rPr lang="zh-CN" altLang="zh-CN" dirty="0">
                <a:solidFill>
                  <a:srgbClr val="000000"/>
                </a:solidFill>
                <a:latin typeface="Arial" panose="020B0604020202020204" pitchFamily="34" charset="0"/>
                <a:cs typeface="Times New Roman" panose="02020603050405020304" pitchFamily="18" charset="0"/>
              </a:rPr>
              <a:t>战争性质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这场战争是列强重新瓜分世界、争夺世界霸权的</a:t>
            </a:r>
            <a:r>
              <a:rPr lang="zh-CN" altLang="zh-CN" dirty="0">
                <a:ea typeface="楷体" panose="02010609060101010101" pitchFamily="49" charset="-122"/>
                <a:cs typeface="Times New Roman" panose="02020603050405020304" pitchFamily="18" charset="0"/>
              </a:rPr>
              <a:t>帝国主义</a:t>
            </a:r>
            <a:r>
              <a:rPr lang="zh-CN" altLang="zh-CN" dirty="0">
                <a:solidFill>
                  <a:srgbClr val="000000"/>
                </a:solidFill>
                <a:ea typeface="宋体" panose="02010600030101010101" pitchFamily="2" charset="-122"/>
                <a:cs typeface="Times New Roman" panose="02020603050405020304" pitchFamily="18" charset="0"/>
              </a:rPr>
              <a:t>之战。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9278671" y="4869822"/>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9274125" y="5333920"/>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9965525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36771"/>
            <a:ext cx="10807700" cy="5434949"/>
          </a:xfrm>
          <a:prstGeom prst="rect">
            <a:avLst/>
          </a:prstGeom>
        </p:spPr>
        <p:txBody>
          <a:bodyPr>
            <a:spAutoFit/>
          </a:bodyPr>
          <a:lstStyle/>
          <a:p>
            <a:pPr indent="355600">
              <a:lnSpc>
                <a:spcPts val="42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微思考</a:t>
            </a:r>
            <a:r>
              <a:rPr lang="en-US" altLang="zh-CN" dirty="0" smtClean="0">
                <a:solidFill>
                  <a:srgbClr val="000000"/>
                </a:solidFill>
                <a:ea typeface="宋体" panose="02010600030101010101" pitchFamily="2" charset="-122"/>
                <a:cs typeface="Times New Roman" panose="02020603050405020304" pitchFamily="18" charset="0"/>
              </a:rPr>
              <a:t>1  1897</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英国杂志《星期六评论》谈到英德矛盾的尖锐化时说</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42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德国的商贩和英国的行商</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在地球上每个角落里都彼此竞争。无数小冲突会成为大战的借口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总有一天世界上会发生这种大战。假使德国明天从地面上被消灭掉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那么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后天在世界上就找不到一个不因此而更富的英国人。过去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各国为争夺某一城市或某种遗产而厮杀若干年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难道现在它们不应该为每年五十亿英镑的商业收入而从事战争吗</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ts val="42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周一良、吴于廑总主编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蒋相泽主编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r">
              <a:lnSpc>
                <a:spcPts val="42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《世界通史资料选辑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近代部分》</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315657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799927"/>
            <a:ext cx="10807700" cy="186512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材料说明了什么问题</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问题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因经济利益冲突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英德之间矛盾十分尖锐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二者之间的矛盾缘于争夺世界霸权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性质都是非正义的。</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8089849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91815"/>
            <a:ext cx="10807700" cy="1217641"/>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二、第一次世界大战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欧洲的三条战线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latin typeface="Arial" panose="020B0604020202020204" pitchFamily="34" charset="0"/>
                <a:cs typeface="Times New Roman" panose="02020603050405020304" pitchFamily="18" charset="0"/>
              </a:rPr>
              <a:t>请连线</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QLGXQRX21.eps" descr="id:2147501749;FounderCES"/>
          <p:cNvPicPr/>
          <p:nvPr/>
        </p:nvPicPr>
        <p:blipFill>
          <a:blip r:embed="rId2"/>
          <a:stretch>
            <a:fillRect/>
          </a:stretch>
        </p:blipFill>
        <p:spPr>
          <a:xfrm>
            <a:off x="936501" y="2136307"/>
            <a:ext cx="9361040" cy="2249413"/>
          </a:xfrm>
          <a:prstGeom prst="rect">
            <a:avLst/>
          </a:prstGeom>
        </p:spPr>
      </p:pic>
      <p:cxnSp>
        <p:nvCxnSpPr>
          <p:cNvPr id="6" name="直接连接符 5"/>
          <p:cNvCxnSpPr/>
          <p:nvPr/>
        </p:nvCxnSpPr>
        <p:spPr>
          <a:xfrm>
            <a:off x="1944613" y="2276468"/>
            <a:ext cx="2592288" cy="1872208"/>
          </a:xfrm>
          <a:prstGeom prst="line">
            <a:avLst/>
          </a:prstGeom>
        </p:spPr>
        <p:style>
          <a:lnRef idx="3">
            <a:schemeClr val="accent2"/>
          </a:lnRef>
          <a:fillRef idx="0">
            <a:schemeClr val="accent2"/>
          </a:fillRef>
          <a:effectRef idx="2">
            <a:schemeClr val="accent2"/>
          </a:effectRef>
          <a:fontRef idx="minor">
            <a:schemeClr val="tx1"/>
          </a:fontRef>
        </p:style>
      </p:cxnSp>
      <p:cxnSp>
        <p:nvCxnSpPr>
          <p:cNvPr id="8" name="直接连接符 7"/>
          <p:cNvCxnSpPr/>
          <p:nvPr/>
        </p:nvCxnSpPr>
        <p:spPr>
          <a:xfrm flipV="1">
            <a:off x="1872605" y="2348476"/>
            <a:ext cx="2592288" cy="864096"/>
          </a:xfrm>
          <a:prstGeom prst="line">
            <a:avLst/>
          </a:prstGeom>
        </p:spPr>
        <p:style>
          <a:lnRef idx="3">
            <a:schemeClr val="accent2"/>
          </a:lnRef>
          <a:fillRef idx="0">
            <a:schemeClr val="accent2"/>
          </a:fillRef>
          <a:effectRef idx="2">
            <a:schemeClr val="accent2"/>
          </a:effectRef>
          <a:fontRef idx="minor">
            <a:schemeClr val="tx1"/>
          </a:fontRef>
        </p:style>
      </p:cxnSp>
      <p:cxnSp>
        <p:nvCxnSpPr>
          <p:cNvPr id="10" name="直接连接符 9"/>
          <p:cNvCxnSpPr/>
          <p:nvPr/>
        </p:nvCxnSpPr>
        <p:spPr>
          <a:xfrm flipV="1">
            <a:off x="1872605" y="3212572"/>
            <a:ext cx="2664296" cy="936104"/>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4045889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randombar(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2281"/>
            <a:ext cx="2524730" cy="68326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战争</a:t>
            </a:r>
            <a:r>
              <a:rPr lang="zh-CN" altLang="zh-CN" dirty="0" smtClean="0">
                <a:solidFill>
                  <a:srgbClr val="000000"/>
                </a:solidFill>
                <a:latin typeface="Arial" panose="020B0604020202020204" pitchFamily="34" charset="0"/>
                <a:cs typeface="Times New Roman" panose="02020603050405020304" pitchFamily="18" charset="0"/>
              </a:rPr>
              <a:t>过程</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NLGXQCRG12Xj.eps" descr="id:2147501813;FounderCES"/>
          <p:cNvPicPr/>
          <p:nvPr/>
        </p:nvPicPr>
        <p:blipFill>
          <a:blip r:embed="rId2"/>
          <a:stretch>
            <a:fillRect/>
          </a:stretch>
        </p:blipFill>
        <p:spPr>
          <a:xfrm>
            <a:off x="3312765" y="21019"/>
            <a:ext cx="4464496" cy="6209473"/>
          </a:xfrm>
          <a:prstGeom prst="rect">
            <a:avLst/>
          </a:prstGeom>
        </p:spPr>
      </p:pic>
      <p:sp>
        <p:nvSpPr>
          <p:cNvPr id="11" name="矩形 10"/>
          <p:cNvSpPr/>
          <p:nvPr/>
        </p:nvSpPr>
        <p:spPr>
          <a:xfrm>
            <a:off x="5766517" y="521733"/>
            <a:ext cx="766659" cy="1785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5875541" y="1132717"/>
            <a:ext cx="927658" cy="1785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6248143" y="3513613"/>
            <a:ext cx="1122466" cy="1785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5728184" y="4090718"/>
            <a:ext cx="843325" cy="1785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6331939" y="4935379"/>
            <a:ext cx="576003" cy="1963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2374256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49250" y="225583"/>
            <a:ext cx="10833100" cy="5164491"/>
          </a:xfrm>
          <a:prstGeom prst="rect">
            <a:avLst/>
          </a:prstGeom>
        </p:spPr>
        <p:txBody>
          <a:bodyPr>
            <a:spAutoFit/>
          </a:bodyPr>
          <a:lstStyle/>
          <a:p>
            <a:pPr indent="355600">
              <a:lnSpc>
                <a:spcPct val="130000"/>
              </a:lnSpc>
              <a:spcAft>
                <a:spcPts val="0"/>
              </a:spcAft>
              <a:tabLst>
                <a:tab pos="1188085" algn="l"/>
                <a:tab pos="2163445" algn="l"/>
                <a:tab pos="3142615" algn="l"/>
                <a:tab pos="4190365" algn="l"/>
              </a:tabLst>
            </a:pPr>
            <a:r>
              <a:rPr lang="zh-CN" altLang="zh-CN" dirty="0">
                <a:solidFill>
                  <a:srgbClr val="000000"/>
                </a:solidFill>
                <a:latin typeface="NEU-BZ-S92" panose="02020503000000020003"/>
                <a:ea typeface="苏新诗柳楷简"/>
                <a:cs typeface="Times New Roman" panose="02020603050405020304" pitchFamily="18" charset="0"/>
              </a:rPr>
              <a:t>微思考</a:t>
            </a:r>
            <a:r>
              <a:rPr lang="en-US" altLang="zh-CN" dirty="0" smtClean="0">
                <a:solidFill>
                  <a:srgbClr val="000000"/>
                </a:solidFill>
                <a:ea typeface="宋体" panose="02010600030101010101" pitchFamily="2" charset="-122"/>
                <a:cs typeface="Times New Roman" panose="02020603050405020304" pitchFamily="18" charset="0"/>
              </a:rPr>
              <a:t>2  1917</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中国用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以工代兵</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的形式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站在协约国一方参加战争。中国参战的意图在于战后收回日本攫取的山东主权。十几万中国劳工在欧洲战场从事各种艰苦工作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有</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万多名华工在这次战争中献出了生命。在法国南部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有一个华工墓地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墓碑上大都有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勇往直前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鞠躬尽瘁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虽死犹生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流芳百世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等字样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默默记录着华工在第一次世界大战中的牺牲。</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gn="r">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摘编自徐国琦《一战中的华工》</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smtClean="0">
                <a:solidFill>
                  <a:srgbClr val="000000"/>
                </a:solidFill>
                <a:ea typeface="宋体" panose="02010600030101010101" pitchFamily="2" charset="-122"/>
                <a:cs typeface="Times New Roman" panose="02020603050405020304" pitchFamily="18" charset="0"/>
              </a:rPr>
              <a:t>根据</a:t>
            </a:r>
            <a:r>
              <a:rPr lang="zh-CN" altLang="zh-CN" dirty="0">
                <a:solidFill>
                  <a:srgbClr val="000000"/>
                </a:solidFill>
                <a:ea typeface="宋体" panose="02010600030101010101" pitchFamily="2" charset="-122"/>
                <a:cs typeface="Times New Roman" panose="02020603050405020304" pitchFamily="18" charset="0"/>
              </a:rPr>
              <a:t>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分析华工在第一次世界大战中发挥的作用。</a:t>
            </a:r>
            <a:endParaRPr lang="zh-CN" altLang="zh-CN" dirty="0">
              <a:solidFill>
                <a:srgbClr val="000000"/>
              </a:solidFill>
              <a:effectLst/>
              <a:latin typeface="NEU-BZ-S92" panose="02020503000000020003"/>
              <a:ea typeface="方正书宋_GBK"/>
              <a:cs typeface="Times New Roman" panose="02020603050405020304" pitchFamily="18" charset="0"/>
            </a:endParaRPr>
          </a:p>
        </p:txBody>
      </p:sp>
    </p:spTree>
    <p:extLst>
      <p:ext uri="{BB962C8B-B14F-4D97-AF65-F5344CB8AC3E}">
        <p14:creationId xmlns:p14="http://schemas.microsoft.com/office/powerpoint/2010/main" val="8973640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49250" y="1871935"/>
            <a:ext cx="10833100" cy="18262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作用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一定程度上解决了英、法等国人力不足的问题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为协约国的胜利作出了贡献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推动国家收回帝国主义在华特权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有利于中国国际地位的提高。</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9391638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87759"/>
            <a:ext cx="10807700" cy="5332229"/>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三、一战后的国际秩序</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凡尔赛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latin typeface="Arial" panose="020B0604020202020204" pitchFamily="34" charset="0"/>
                <a:cs typeface="Times New Roman" panose="02020603050405020304" pitchFamily="18" charset="0"/>
              </a:rPr>
              <a:t>华盛顿体系</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形成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战争结束后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战胜国召开了巴黎和会与华盛顿会议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与会各国缔结了以《</a:t>
            </a:r>
            <a:r>
              <a:rPr lang="zh-CN" altLang="zh-CN" dirty="0">
                <a:ea typeface="楷体" panose="02010609060101010101" pitchFamily="49" charset="-122"/>
                <a:cs typeface="Times New Roman" panose="02020603050405020304" pitchFamily="18" charset="0"/>
              </a:rPr>
              <a:t>凡尔赛条约</a:t>
            </a:r>
            <a:r>
              <a:rPr lang="zh-CN" altLang="zh-CN" dirty="0">
                <a:solidFill>
                  <a:srgbClr val="000000"/>
                </a:solidFill>
                <a:ea typeface="宋体" panose="02010600030101010101" pitchFamily="2" charset="-122"/>
                <a:cs typeface="Times New Roman" panose="02020603050405020304" pitchFamily="18" charset="0"/>
              </a:rPr>
              <a:t>》和《</a:t>
            </a:r>
            <a:r>
              <a:rPr lang="zh-CN" altLang="zh-CN" dirty="0">
                <a:ea typeface="楷体" panose="02010609060101010101" pitchFamily="49" charset="-122"/>
                <a:cs typeface="Times New Roman" panose="02020603050405020304" pitchFamily="18" charset="0"/>
              </a:rPr>
              <a:t>九国公约</a:t>
            </a:r>
            <a:r>
              <a:rPr lang="zh-CN" altLang="zh-CN" dirty="0">
                <a:solidFill>
                  <a:srgbClr val="000000"/>
                </a:solidFill>
                <a:ea typeface="宋体" panose="02010600030101010101" pitchFamily="2" charset="-122"/>
                <a:cs typeface="Times New Roman" panose="02020603050405020304" pitchFamily="18" charset="0"/>
              </a:rPr>
              <a:t>》为代表的一系列国际条约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在全球范围内建立了帝国主义的国际新秩序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凡尔赛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华盛顿体系。</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3556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微思考</a:t>
            </a: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《九国公约》的影响有哪些</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打破了日本独霸中国的局面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使中国又回复到几个帝国主义国家共同支配的局面。</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130915" y="2109723"/>
            <a:ext cx="2026982"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4126369" y="2573821"/>
            <a:ext cx="2024689"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7406463" y="2109723"/>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7401917" y="2573821"/>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5032515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0"/>
            <a:ext cx="3094117" cy="683264"/>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主要内容</a:t>
            </a:r>
            <a:r>
              <a:rPr lang="zh-CN" altLang="zh-CN" dirty="0" smtClean="0">
                <a:solidFill>
                  <a:srgbClr val="000000"/>
                </a:solidFill>
                <a:ea typeface="宋体" panose="02010600030101010101" pitchFamily="2" charset="-122"/>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NLGXQCRG13Xj.eps" descr="id:2147501834;FounderCES"/>
          <p:cNvPicPr/>
          <p:nvPr/>
        </p:nvPicPr>
        <p:blipFill>
          <a:blip r:embed="rId2"/>
          <a:stretch>
            <a:fillRect/>
          </a:stretch>
        </p:blipFill>
        <p:spPr>
          <a:xfrm>
            <a:off x="1872605" y="653068"/>
            <a:ext cx="7992888" cy="5500519"/>
          </a:xfrm>
          <a:prstGeom prst="rect">
            <a:avLst/>
          </a:prstGeom>
        </p:spPr>
      </p:pic>
      <p:sp>
        <p:nvSpPr>
          <p:cNvPr id="11" name="矩形 10"/>
          <p:cNvSpPr/>
          <p:nvPr/>
        </p:nvSpPr>
        <p:spPr>
          <a:xfrm>
            <a:off x="4679746" y="1617960"/>
            <a:ext cx="1358183"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4088665" y="2326237"/>
            <a:ext cx="1122465"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3683315" y="2751475"/>
            <a:ext cx="1807741"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4797604" y="4136499"/>
            <a:ext cx="1122465"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5850447" y="5229990"/>
            <a:ext cx="180774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5321636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575791"/>
            <a:ext cx="10807700" cy="4150367"/>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国际联盟</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国联是第一个由主权国家组成的世界性国际组织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成立的宗旨是促进</a:t>
            </a:r>
            <a:r>
              <a:rPr lang="zh-CN" altLang="zh-CN" dirty="0">
                <a:ea typeface="楷体" panose="02010609060101010101" pitchFamily="49" charset="-122"/>
                <a:cs typeface="Times New Roman" panose="02020603050405020304" pitchFamily="18" charset="0"/>
              </a:rPr>
              <a:t>国际合作</a:t>
            </a:r>
            <a:r>
              <a:rPr lang="zh-CN" altLang="zh-CN" dirty="0">
                <a:solidFill>
                  <a:srgbClr val="000000"/>
                </a:solidFill>
                <a:ea typeface="宋体" panose="02010600030101010101" pitchFamily="2" charset="-122"/>
                <a:cs typeface="Times New Roman" panose="02020603050405020304" pitchFamily="18" charset="0"/>
              </a:rPr>
              <a:t>和实现世界和平与安全。但是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国联形成决议的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全体一致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原则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使其失去了对侵略行为采取任何有效行动的可能性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无法制止战争发生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英法则将国联作为维护自己既得利益、操纵国际事务的工具。因此</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国联在制裁侵略、保卫世界和平方面没有发挥应有的作用。</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099387" y="1800151"/>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2094841" y="2264249"/>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2527209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横卷形 2">
            <a:hlinkClick r:id="rId2" action="ppaction://hlinksldjump" highlightClick="1">
              <a:snd r:embed="rId3" name="chimes.wav"/>
            </a:hlinkClick>
          </p:cNvPr>
          <p:cNvSpPr/>
          <p:nvPr/>
        </p:nvSpPr>
        <p:spPr>
          <a:xfrm>
            <a:off x="2592685" y="791815"/>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t>素养</a:t>
            </a:r>
            <a:r>
              <a:rPr lang="en-US" altLang="zh-CN" sz="4000" dirty="0"/>
              <a:t>•</a:t>
            </a:r>
            <a:r>
              <a:rPr lang="zh-CN" altLang="en-US" sz="4000" dirty="0" smtClean="0"/>
              <a:t>目标</a:t>
            </a:r>
            <a:r>
              <a:rPr lang="zh-CN" altLang="en-US" sz="4000" dirty="0"/>
              <a:t>定位</a:t>
            </a:r>
          </a:p>
        </p:txBody>
      </p:sp>
      <p:sp>
        <p:nvSpPr>
          <p:cNvPr id="4" name="横卷形 3">
            <a:hlinkClick r:id="rId4" action="ppaction://hlinksldjump" highlightClick="1">
              <a:snd r:embed="rId3" name="chimes.wav"/>
            </a:hlinkClick>
          </p:cNvPr>
          <p:cNvSpPr/>
          <p:nvPr/>
        </p:nvSpPr>
        <p:spPr>
          <a:xfrm>
            <a:off x="2583785" y="230398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a:t>
            </a:r>
            <a:r>
              <a:rPr lang="zh-CN" altLang="zh-CN" sz="4000" dirty="0" smtClean="0"/>
              <a:t>前</a:t>
            </a:r>
            <a:r>
              <a:rPr lang="en-US" altLang="zh-CN" sz="4000" dirty="0" smtClean="0"/>
              <a:t>•</a:t>
            </a:r>
            <a:r>
              <a:rPr lang="zh-CN" altLang="zh-CN" sz="4000" dirty="0" smtClean="0"/>
              <a:t>基础</a:t>
            </a:r>
            <a:r>
              <a:rPr lang="zh-CN" altLang="zh-CN" sz="4000" dirty="0"/>
              <a:t>认知</a:t>
            </a:r>
          </a:p>
        </p:txBody>
      </p:sp>
      <p:sp>
        <p:nvSpPr>
          <p:cNvPr id="5" name="横卷形 4">
            <a:hlinkClick r:id="rId5" action="ppaction://hlinksldjump" highlightClick="1">
              <a:snd r:embed="rId3" name="chimes.wav"/>
            </a:hlinkClick>
          </p:cNvPr>
          <p:cNvSpPr/>
          <p:nvPr/>
        </p:nvSpPr>
        <p:spPr>
          <a:xfrm>
            <a:off x="2583785" y="3816151"/>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smtClean="0"/>
              <a:t>课堂</a:t>
            </a:r>
            <a:r>
              <a:rPr lang="en-US" altLang="zh-CN" sz="4000" dirty="0" smtClean="0"/>
              <a:t>•</a:t>
            </a:r>
            <a:r>
              <a:rPr lang="zh-CN" altLang="zh-CN" sz="4000" dirty="0" smtClean="0"/>
              <a:t>重</a:t>
            </a:r>
            <a:r>
              <a:rPr lang="zh-CN" altLang="zh-CN" sz="4000" dirty="0"/>
              <a:t>难突破</a:t>
            </a:r>
          </a:p>
        </p:txBody>
      </p:sp>
    </p:spTree>
    <p:extLst>
      <p:ext uri="{BB962C8B-B14F-4D97-AF65-F5344CB8AC3E}">
        <p14:creationId xmlns:p14="http://schemas.microsoft.com/office/powerpoint/2010/main" val="9169604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21265"/>
            <a:ext cx="10807700" cy="4889031"/>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四、第一次世界大战的影响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第一次世界大战给人类造成了巨大的灾难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但也削弱了帝国主义和殖民主义力量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动摇了欧洲的世界优势地位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促进了殖民地半殖民地国家的民族觉醒。</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2</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ea typeface="楷体" panose="02010609060101010101" pitchFamily="49" charset="-122"/>
                <a:cs typeface="Times New Roman" panose="02020603050405020304" pitchFamily="18" charset="0"/>
              </a:rPr>
              <a:t>美国</a:t>
            </a:r>
            <a:r>
              <a:rPr lang="zh-CN" altLang="zh-CN" dirty="0">
                <a:solidFill>
                  <a:srgbClr val="000000"/>
                </a:solidFill>
                <a:ea typeface="宋体" panose="02010600030101010101" pitchFamily="2" charset="-122"/>
                <a:cs typeface="Times New Roman" panose="02020603050405020304" pitchFamily="18" charset="0"/>
              </a:rPr>
              <a:t>的参战和俄国十月革命的胜利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开始改变以欧洲为中心的国际格局。</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这场空前惨烈的战争改变了人们的观念</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ea typeface="楷体" panose="02010609060101010101" pitchFamily="49" charset="-122"/>
                <a:cs typeface="Times New Roman" panose="02020603050405020304" pitchFamily="18" charset="0"/>
              </a:rPr>
              <a:t>反对战争</a:t>
            </a:r>
            <a:r>
              <a:rPr lang="zh-CN" altLang="zh-CN" dirty="0">
                <a:solidFill>
                  <a:srgbClr val="000000"/>
                </a:solidFill>
                <a:ea typeface="宋体" panose="02010600030101010101" pitchFamily="2" charset="-122"/>
                <a:cs typeface="Times New Roman" panose="02020603050405020304" pitchFamily="18" charset="0"/>
              </a:rPr>
              <a:t>、</a:t>
            </a:r>
            <a:r>
              <a:rPr lang="zh-CN" altLang="zh-CN" dirty="0">
                <a:ea typeface="楷体" panose="02010609060101010101" pitchFamily="49" charset="-122"/>
                <a:cs typeface="Times New Roman" panose="02020603050405020304" pitchFamily="18" charset="0"/>
              </a:rPr>
              <a:t>要求和平</a:t>
            </a:r>
            <a:r>
              <a:rPr lang="zh-CN" altLang="zh-CN" dirty="0">
                <a:solidFill>
                  <a:srgbClr val="000000"/>
                </a:solidFill>
                <a:ea typeface="宋体" panose="02010600030101010101" pitchFamily="2" charset="-122"/>
                <a:cs typeface="Times New Roman" panose="02020603050405020304" pitchFamily="18" charset="0"/>
              </a:rPr>
              <a:t>的运动日益高涨。</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056131" y="2822538"/>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1051541" y="3286636"/>
            <a:ext cx="776265" cy="0"/>
          </a:xfrm>
          <a:prstGeom prst="line">
            <a:avLst/>
          </a:prstGeom>
        </p:spPr>
        <p:style>
          <a:lnRef idx="2">
            <a:schemeClr val="dk1"/>
          </a:lnRef>
          <a:fillRef idx="0">
            <a:schemeClr val="dk1"/>
          </a:fillRef>
          <a:effectRef idx="1">
            <a:schemeClr val="dk1"/>
          </a:effectRef>
          <a:fontRef idx="minor">
            <a:schemeClr val="tx1"/>
          </a:fontRef>
        </p:style>
      </p:cxnSp>
      <p:sp>
        <p:nvSpPr>
          <p:cNvPr id="5" name="矩形 4"/>
          <p:cNvSpPr/>
          <p:nvPr/>
        </p:nvSpPr>
        <p:spPr>
          <a:xfrm>
            <a:off x="8065293" y="3982126"/>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060747" y="4446224"/>
            <a:ext cx="1593130" cy="0"/>
          </a:xfrm>
          <a:prstGeom prst="line">
            <a:avLst/>
          </a:prstGeom>
        </p:spPr>
        <p:style>
          <a:lnRef idx="2">
            <a:schemeClr val="dk1"/>
          </a:lnRef>
          <a:fillRef idx="0">
            <a:schemeClr val="dk1"/>
          </a:fillRef>
          <a:effectRef idx="1">
            <a:schemeClr val="dk1"/>
          </a:effectRef>
          <a:fontRef idx="minor">
            <a:schemeClr val="tx1"/>
          </a:fontRef>
        </p:style>
      </p:cxnSp>
      <p:sp>
        <p:nvSpPr>
          <p:cNvPr id="7" name="矩形 6"/>
          <p:cNvSpPr/>
          <p:nvPr/>
        </p:nvSpPr>
        <p:spPr>
          <a:xfrm>
            <a:off x="10003196" y="3982126"/>
            <a:ext cx="1034378"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9998751" y="4446224"/>
            <a:ext cx="1033209" cy="0"/>
          </a:xfrm>
          <a:prstGeom prst="line">
            <a:avLst/>
          </a:prstGeom>
        </p:spPr>
        <p:style>
          <a:lnRef idx="2">
            <a:schemeClr val="dk1"/>
          </a:lnRef>
          <a:fillRef idx="0">
            <a:schemeClr val="dk1"/>
          </a:fillRef>
          <a:effectRef idx="1">
            <a:schemeClr val="dk1"/>
          </a:effectRef>
          <a:fontRef idx="minor">
            <a:schemeClr val="tx1"/>
          </a:fontRef>
        </p:style>
      </p:cxnSp>
      <p:sp>
        <p:nvSpPr>
          <p:cNvPr id="11" name="矩形 10"/>
          <p:cNvSpPr/>
          <p:nvPr/>
        </p:nvSpPr>
        <p:spPr>
          <a:xfrm>
            <a:off x="490421" y="4579706"/>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485831" y="5043804"/>
            <a:ext cx="776265"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2166941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par>
                                <p:cTn id="18" presetID="14" presetClass="exit" presetSubtype="10" fill="hold" grpId="0" nodeType="withEffect">
                                  <p:stCondLst>
                                    <p:cond delay="0"/>
                                  </p:stCondLst>
                                  <p:childTnLst>
                                    <p:animEffect transition="out" filter="randombar(horizontal)">
                                      <p:cBhvr>
                                        <p:cTn id="19" dur="500"/>
                                        <p:tgtEl>
                                          <p:spTgt spid="11"/>
                                        </p:tgtEl>
                                      </p:cBhvr>
                                    </p:animEffect>
                                    <p:set>
                                      <p:cBhvr>
                                        <p:cTn id="20"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课堂</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重难突破</a:t>
            </a:r>
          </a:p>
        </p:txBody>
      </p:sp>
    </p:spTree>
    <p:extLst>
      <p:ext uri="{BB962C8B-B14F-4D97-AF65-F5344CB8AC3E}">
        <p14:creationId xmlns:p14="http://schemas.microsoft.com/office/powerpoint/2010/main" val="91573039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320439"/>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a:t>一</a:t>
            </a:r>
            <a:r>
              <a:rPr lang="en-US" altLang="zh-CN"/>
              <a:t>  </a:t>
            </a:r>
            <a:r>
              <a:rPr lang="zh-CN" altLang="zh-CN"/>
              <a:t>第一次世界大战爆发的原因和条件</a:t>
            </a:r>
            <a:endParaRPr lang="zh-CN" altLang="en-US"/>
          </a:p>
        </p:txBody>
      </p:sp>
      <p:sp>
        <p:nvSpPr>
          <p:cNvPr id="5" name="矩形 4"/>
          <p:cNvSpPr>
            <a:spLocks noChangeAspect="1"/>
          </p:cNvSpPr>
          <p:nvPr/>
        </p:nvSpPr>
        <p:spPr>
          <a:xfrm>
            <a:off x="349250" y="934515"/>
            <a:ext cx="10833100" cy="128188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1870</a:t>
            </a:r>
            <a:r>
              <a:rPr lang="zh-CN" altLang="zh-CN" dirty="0">
                <a:solidFill>
                  <a:srgbClr val="000000"/>
                </a:solidFill>
                <a:ea typeface="楷体" panose="02010609060101010101" pitchFamily="49" charset="-122"/>
                <a:cs typeface="Times New Roman" panose="02020603050405020304" pitchFamily="18" charset="0"/>
              </a:rPr>
              <a:t>年和</a:t>
            </a:r>
            <a:r>
              <a:rPr lang="en-US" altLang="zh-CN" dirty="0">
                <a:solidFill>
                  <a:srgbClr val="000000"/>
                </a:solidFill>
                <a:ea typeface="宋体" panose="02010600030101010101" pitchFamily="2" charset="-122"/>
                <a:cs typeface="Times New Roman" panose="02020603050405020304" pitchFamily="18" charset="0"/>
              </a:rPr>
              <a:t>1900</a:t>
            </a:r>
            <a:r>
              <a:rPr lang="zh-CN" altLang="zh-CN" dirty="0">
                <a:solidFill>
                  <a:srgbClr val="000000"/>
                </a:solidFill>
                <a:ea typeface="楷体" panose="02010609060101010101" pitchFamily="49" charset="-122"/>
                <a:cs typeface="Times New Roman" panose="02020603050405020304" pitchFamily="18" charset="0"/>
              </a:rPr>
              <a:t>年主要资本主义国家工业产量占世界总额比例变化表</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6" name="表格 5"/>
          <p:cNvGraphicFramePr>
            <a:graphicFrameLocks noGrp="1" noChangeAspect="1"/>
          </p:cNvGraphicFramePr>
          <p:nvPr>
            <p:extLst>
              <p:ext uri="{D42A27DB-BD31-4B8C-83A1-F6EECF244321}">
                <p14:modId xmlns:p14="http://schemas.microsoft.com/office/powerpoint/2010/main" val="1028346600"/>
              </p:ext>
            </p:extLst>
          </p:nvPr>
        </p:nvGraphicFramePr>
        <p:xfrm>
          <a:off x="1368549" y="2216404"/>
          <a:ext cx="8508132" cy="2438400"/>
        </p:xfrm>
        <a:graphic>
          <a:graphicData uri="http://schemas.openxmlformats.org/drawingml/2006/table">
            <a:tbl>
              <a:tblPr firstRow="1" firstCol="1" bandRow="1"/>
              <a:tblGrid>
                <a:gridCol w="2836044"/>
                <a:gridCol w="2836044"/>
                <a:gridCol w="2836044"/>
              </a:tblGrid>
              <a:tr h="0">
                <a:tc>
                  <a:txBody>
                    <a:bodyPr/>
                    <a:lstStyle/>
                    <a:p>
                      <a:pPr>
                        <a:spcAft>
                          <a:spcPts val="0"/>
                        </a:spcAft>
                        <a:tabLst>
                          <a:tab pos="1188085" algn="l"/>
                          <a:tab pos="2163445" algn="l"/>
                          <a:tab pos="3142615" algn="l"/>
                          <a:tab pos="4190365" algn="l"/>
                        </a:tabLst>
                      </a:pPr>
                      <a:r>
                        <a:rPr lang="zh-CN" sz="3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时间</a:t>
                      </a:r>
                      <a:endParaRPr lang="zh-CN" sz="3200">
                        <a:solidFill>
                          <a:srgbClr val="000000"/>
                        </a:solidFill>
                        <a:effectLst/>
                        <a:latin typeface="NEU-BZ-S92"/>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1870</a:t>
                      </a:r>
                      <a:r>
                        <a:rPr lang="zh-CN" sz="3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年</a:t>
                      </a:r>
                      <a:endParaRPr lang="zh-CN" sz="32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1900</a:t>
                      </a:r>
                      <a:r>
                        <a:rPr lang="zh-CN" sz="320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年</a:t>
                      </a:r>
                      <a:endParaRPr lang="zh-CN" sz="32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英国</a:t>
                      </a:r>
                      <a:endParaRPr lang="zh-CN" sz="3200">
                        <a:solidFill>
                          <a:srgbClr val="000000"/>
                        </a:solidFill>
                        <a:effectLst/>
                        <a:latin typeface="NEU-BZ-S92"/>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32%</a:t>
                      </a:r>
                      <a:endParaRPr lang="zh-CN" sz="32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18%</a:t>
                      </a:r>
                      <a:endParaRPr lang="zh-CN" sz="32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美国</a:t>
                      </a:r>
                      <a:endParaRPr lang="zh-CN" sz="3200">
                        <a:solidFill>
                          <a:srgbClr val="000000"/>
                        </a:solidFill>
                        <a:effectLst/>
                        <a:latin typeface="NEU-BZ-S92"/>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23%</a:t>
                      </a:r>
                      <a:endParaRPr lang="zh-CN" sz="32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31%</a:t>
                      </a:r>
                      <a:endParaRPr lang="zh-CN" sz="32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德国</a:t>
                      </a:r>
                      <a:endParaRPr lang="zh-CN" sz="3200">
                        <a:solidFill>
                          <a:srgbClr val="000000"/>
                        </a:solidFill>
                        <a:effectLst/>
                        <a:latin typeface="NEU-BZ-S92"/>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13%</a:t>
                      </a:r>
                      <a:endParaRPr lang="zh-CN" sz="32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16%</a:t>
                      </a:r>
                      <a:endParaRPr lang="zh-CN" sz="32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法国</a:t>
                      </a:r>
                      <a:endParaRPr lang="zh-CN" sz="3200">
                        <a:solidFill>
                          <a:srgbClr val="000000"/>
                        </a:solidFill>
                        <a:effectLst/>
                        <a:latin typeface="NEU-BZ-S92"/>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a:t>
                      </a:r>
                      <a:endParaRPr lang="zh-CN" sz="32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a:t>
                      </a:r>
                      <a:endParaRPr lang="zh-CN" sz="3200" dirty="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7" name="矩形 6"/>
          <p:cNvSpPr>
            <a:spLocks noChangeAspect="1"/>
          </p:cNvSpPr>
          <p:nvPr/>
        </p:nvSpPr>
        <p:spPr>
          <a:xfrm>
            <a:off x="349250" y="4736684"/>
            <a:ext cx="10833100" cy="732508"/>
          </a:xfrm>
          <a:prstGeom prst="rect">
            <a:avLst/>
          </a:prstGeom>
        </p:spPr>
        <p:txBody>
          <a:bodyPr>
            <a:spAutoFit/>
          </a:bodyPr>
          <a:lstStyle/>
          <a:p>
            <a:pPr algn="r">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摘编自周一良、吴于</a:t>
            </a:r>
            <a:r>
              <a:rPr lang="zh-CN" altLang="zh-CN" dirty="0" smtClean="0">
                <a:solidFill>
                  <a:srgbClr val="000000"/>
                </a:solidFill>
                <a:ea typeface="楷体" panose="02010609060101010101" pitchFamily="49" charset="-122"/>
                <a:cs typeface="Times New Roman" panose="02020603050405020304" pitchFamily="18" charset="0"/>
              </a:rPr>
              <a:t>廑《世界通史》</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61950" y="431775"/>
            <a:ext cx="10807700" cy="64434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19</a:t>
            </a:r>
            <a:r>
              <a:rPr lang="zh-CN" altLang="zh-CN" dirty="0">
                <a:solidFill>
                  <a:srgbClr val="000000"/>
                </a:solidFill>
                <a:ea typeface="楷体" panose="02010609060101010101" pitchFamily="49" charset="-122"/>
                <a:cs typeface="Times New Roman" panose="02020603050405020304" pitchFamily="18" charset="0"/>
              </a:rPr>
              <a:t>世纪后期至</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楷体" panose="02010609060101010101" pitchFamily="49" charset="-122"/>
                <a:cs typeface="Times New Roman" panose="02020603050405020304" pitchFamily="18" charset="0"/>
              </a:rPr>
              <a:t>世纪初欧洲大事记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部分</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526050702"/>
              </p:ext>
            </p:extLst>
          </p:nvPr>
        </p:nvGraphicFramePr>
        <p:xfrm>
          <a:off x="432445" y="1123734"/>
          <a:ext cx="10786041" cy="5202187"/>
        </p:xfrm>
        <a:graphic>
          <a:graphicData uri="http://schemas.openxmlformats.org/presentationml/2006/ole">
            <mc:AlternateContent xmlns:mc="http://schemas.openxmlformats.org/markup-compatibility/2006">
              <mc:Choice xmlns:v="urn:schemas-microsoft-com:vml" Requires="v">
                <p:oleObj spid="_x0000_s4112" name="文档" r:id="rId4" imgW="3536407" imgH="1705635" progId="Word.Document.12">
                  <p:embed/>
                </p:oleObj>
              </mc:Choice>
              <mc:Fallback>
                <p:oleObj name="文档" r:id="rId4" imgW="3536407" imgH="1705635" progId="Word.Document.12">
                  <p:embed/>
                  <p:pic>
                    <p:nvPicPr>
                      <p:cNvPr id="0" name=""/>
                      <p:cNvPicPr/>
                      <p:nvPr/>
                    </p:nvPicPr>
                    <p:blipFill>
                      <a:blip r:embed="rId5"/>
                      <a:stretch>
                        <a:fillRect/>
                      </a:stretch>
                    </p:blipFill>
                    <p:spPr>
                      <a:xfrm>
                        <a:off x="432445" y="1123734"/>
                        <a:ext cx="10786041" cy="5202187"/>
                      </a:xfrm>
                      <a:prstGeom prst="rect">
                        <a:avLst/>
                      </a:prstGeom>
                    </p:spPr>
                  </p:pic>
                </p:oleObj>
              </mc:Fallback>
            </mc:AlternateContent>
          </a:graphicData>
        </a:graphic>
      </p:graphicFrame>
    </p:spTree>
    <p:extLst>
      <p:ext uri="{BB962C8B-B14F-4D97-AF65-F5344CB8AC3E}">
        <p14:creationId xmlns:p14="http://schemas.microsoft.com/office/powerpoint/2010/main" val="31926083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26779"/>
            <a:ext cx="10807700" cy="422885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材料一反映了什么历史现象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简要分析材料一、材料二之间的内在联系。</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历史现象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主要资本主义国家间经济、政治发展不平衡。内在联系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主要资本主义国家经济、政治发展不平衡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改变了各国的力量对比</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帝国主义国家争夺殖民地的矛盾加深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形成了两大敌对的军事集团。</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6041383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223863"/>
            <a:ext cx="10807700" cy="3243965"/>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素养阐释</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材料一说明</a:t>
            </a:r>
            <a:r>
              <a:rPr lang="en-US" altLang="zh-CN" dirty="0">
                <a:solidFill>
                  <a:srgbClr val="000000"/>
                </a:solidFill>
                <a:ea typeface="宋体" panose="02010600030101010101" pitchFamily="2" charset="-122"/>
                <a:cs typeface="Times New Roman" panose="02020603050405020304" pitchFamily="18" charset="0"/>
              </a:rPr>
              <a:t>1870—1900</a:t>
            </a:r>
            <a:r>
              <a:rPr lang="zh-CN" altLang="zh-CN" dirty="0">
                <a:solidFill>
                  <a:srgbClr val="000000"/>
                </a:solidFill>
                <a:ea typeface="宋体" panose="02010600030101010101" pitchFamily="2" charset="-122"/>
                <a:cs typeface="Times New Roman" panose="02020603050405020304" pitchFamily="18" charset="0"/>
              </a:rPr>
              <a:t>年帝国主义国家发展不平衡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美国、德国发展较快</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英国、法国发展呈下降趋势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材料二说明欧洲国家因为利益不同形成了两大军事集团。考查学生历史解释和时空观念等素养。</a:t>
            </a:r>
            <a:endParaRPr lang="zh-CN" altLang="zh-CN" dirty="0">
              <a:solidFill>
                <a:srgbClr val="000000"/>
              </a:solidFill>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19920375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82245"/>
            <a:ext cx="10807700" cy="6001643"/>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第一次世界大战爆发的原因和条件</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原因</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根本原因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主要资本主义国家之间经济政治发展的不平衡引起列强对世界市场和世界霸权争夺的矛盾。</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军事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列强相互之间的矛盾最终形成了两大敌对的军事集团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它们竞相扩军备战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制定战争计划</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推动了世界大战的爆发。</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导火线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直接原因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萨拉热窝事件引发两大军事集团主要成员国相继宣战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导致第一次世界大战全面爆发。</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776992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511895"/>
            <a:ext cx="10807700" cy="241713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物质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科技成果和巨大的生产力被应用于军事领域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使战争能在更大范围内进行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进而发展成为世界性大战。</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ea typeface="宋体" panose="02010600030101010101" pitchFamily="2" charset="-122"/>
                <a:cs typeface="Times New Roman" panose="02020603050405020304" pitchFamily="18" charset="0"/>
              </a:rPr>
              <a:t>意识形态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军国主义和极端民族主义的泛滥使两大军事集团相互仇视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推动了战争的爆发。</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1490236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168123"/>
            <a:ext cx="10807700" cy="3008068"/>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条件</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客观条件</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世纪的世界已基本形成一个整体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各国联系日益加强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形成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牵一发而动全身</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的局面。</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现实条件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完成工业革命的主要资本主义国家争夺殖民地的矛盾影响整个世界。</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7475756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01777"/>
            <a:ext cx="10807700" cy="6592574"/>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阅读材料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回答问题。</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solidFill>
                  <a:srgbClr val="000000"/>
                </a:solidFill>
                <a:ea typeface="宋体" panose="02010600030101010101" pitchFamily="2" charset="-122"/>
                <a:cs typeface="Times New Roman" panose="02020603050405020304" pitchFamily="18" charset="0"/>
              </a:rPr>
              <a:t>材料</a:t>
            </a:r>
            <a:r>
              <a:rPr lang="en-US" altLang="zh-CN" dirty="0" smtClean="0">
                <a:solidFill>
                  <a:srgbClr val="000000"/>
                </a:solidFill>
                <a:ea typeface="宋体" panose="02010600030101010101" pitchFamily="2" charset="-122"/>
                <a:cs typeface="Times New Roman" panose="02020603050405020304" pitchFamily="18" charset="0"/>
              </a:rPr>
              <a:t>  </a:t>
            </a:r>
            <a:r>
              <a:rPr lang="zh-CN" altLang="zh-CN" dirty="0" smtClean="0">
                <a:solidFill>
                  <a:srgbClr val="000000"/>
                </a:solidFill>
                <a:ea typeface="楷体" panose="02010609060101010101" pitchFamily="49" charset="-122"/>
                <a:cs typeface="Times New Roman" panose="02020603050405020304" pitchFamily="18" charset="0"/>
              </a:rPr>
              <a:t>在</a:t>
            </a:r>
            <a:r>
              <a:rPr lang="zh-CN" altLang="zh-CN" dirty="0">
                <a:solidFill>
                  <a:srgbClr val="000000"/>
                </a:solidFill>
                <a:ea typeface="楷体" panose="02010609060101010101" pitchFamily="49" charset="-122"/>
                <a:cs typeface="Times New Roman" panose="02020603050405020304" pitchFamily="18" charset="0"/>
              </a:rPr>
              <a:t>面对这场战争的打法及其带来的血腥残杀时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诸如光荣、荣誉、勇敢、神圣之类的抽象名词</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简直令人作呕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美国作家海明威写道。事实上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第一次世界大战的许多幸存者的余生一直为属于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迷惘的一代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的感觉所困扰。</a:t>
            </a:r>
            <a:r>
              <a:rPr lang="en-US" altLang="zh-CN" dirty="0" smtClean="0">
                <a:solidFill>
                  <a:srgbClr val="000000"/>
                </a:solidFill>
                <a:ea typeface="楷体" panose="02010609060101010101" pitchFamily="49"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战争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在继后的数十年里改变整个世界的政治图景</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创造安全的世界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结束所有战争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的和约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留下的遗产是失望和怨恨。</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丹尼斯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谢尔曼</a:t>
            </a:r>
            <a:r>
              <a:rPr lang="zh-CN" altLang="zh-CN" dirty="0" smtClean="0">
                <a:solidFill>
                  <a:srgbClr val="000000"/>
                </a:solidFill>
                <a:ea typeface="楷体" panose="02010609060101010101" pitchFamily="49" charset="-122"/>
                <a:cs typeface="Times New Roman" panose="02020603050405020304" pitchFamily="18" charset="0"/>
              </a:rPr>
              <a:t>、索尔兹伯里</a:t>
            </a:r>
            <a:r>
              <a:rPr lang="zh-CN" altLang="zh-CN" dirty="0">
                <a:solidFill>
                  <a:srgbClr val="000000"/>
                </a:solidFill>
                <a:ea typeface="楷体" panose="02010609060101010101" pitchFamily="49" charset="-122"/>
                <a:cs typeface="Times New Roman" panose="02020603050405020304" pitchFamily="18" charset="0"/>
              </a:rPr>
              <a:t>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陈恒</a:t>
            </a:r>
            <a:r>
              <a:rPr lang="zh-CN" altLang="zh-CN" dirty="0" smtClean="0">
                <a:solidFill>
                  <a:srgbClr val="000000"/>
                </a:solidFill>
                <a:ea typeface="楷体" panose="02010609060101010101" pitchFamily="49" charset="-122"/>
                <a:cs typeface="Times New Roman" panose="02020603050405020304" pitchFamily="18" charset="0"/>
              </a:rPr>
              <a:t>译</a:t>
            </a:r>
            <a:endParaRPr lang="en-US" altLang="zh-CN" dirty="0" smtClean="0">
              <a:solidFill>
                <a:srgbClr val="000000"/>
              </a:solidFill>
              <a:ea typeface="楷体" panose="02010609060101010101" pitchFamily="49"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zh-CN" altLang="zh-CN" dirty="0" smtClean="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全球视野下</a:t>
            </a:r>
            <a:r>
              <a:rPr lang="zh-CN" altLang="zh-CN" dirty="0" smtClean="0">
                <a:solidFill>
                  <a:srgbClr val="000000"/>
                </a:solidFill>
                <a:ea typeface="楷体" panose="02010609060101010101" pitchFamily="49" charset="-122"/>
                <a:cs typeface="Times New Roman" panose="02020603050405020304" pitchFamily="18" charset="0"/>
              </a:rPr>
              <a:t>的西方</a:t>
            </a:r>
            <a:r>
              <a:rPr lang="zh-CN" altLang="zh-CN" dirty="0">
                <a:solidFill>
                  <a:srgbClr val="000000"/>
                </a:solidFill>
                <a:ea typeface="楷体" panose="02010609060101010101" pitchFamily="49" charset="-122"/>
                <a:cs typeface="Times New Roman" panose="02020603050405020304" pitchFamily="18" charset="0"/>
              </a:rPr>
              <a:t>文明史</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从古代城邦到现代都市》</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17500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素养</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目标定位</a:t>
            </a:r>
          </a:p>
        </p:txBody>
      </p:sp>
    </p:spTree>
    <p:extLst>
      <p:ext uri="{BB962C8B-B14F-4D97-AF65-F5344CB8AC3E}">
        <p14:creationId xmlns:p14="http://schemas.microsoft.com/office/powerpoint/2010/main" val="3500552697"/>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168123"/>
            <a:ext cx="10807700" cy="304698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根据材料并结合所学知识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说明第一次世界大战的幸存者为何为属于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迷惘的一代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的感觉所困扰。</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结合所学知识</a:t>
            </a:r>
            <a:r>
              <a:rPr lang="en-US" altLang="zh-CN" dirty="0" smtClean="0">
                <a:solidFill>
                  <a:srgbClr val="000000"/>
                </a:solidFill>
                <a:ea typeface="宋体" panose="02010600030101010101" pitchFamily="2" charset="-122"/>
                <a:cs typeface="Times New Roman" panose="02020603050405020304" pitchFamily="18" charset="0"/>
              </a:rPr>
              <a:t>,</a:t>
            </a:r>
            <a:r>
              <a:rPr lang="zh-CN" altLang="en-US" dirty="0" smtClean="0">
                <a:solidFill>
                  <a:srgbClr val="000000"/>
                </a:solidFill>
                <a:ea typeface="宋体" panose="02010600030101010101" pitchFamily="2" charset="-122"/>
                <a:cs typeface="Times New Roman" panose="02020603050405020304" pitchFamily="18" charset="0"/>
              </a:rPr>
              <a:t>概括</a:t>
            </a:r>
            <a:r>
              <a:rPr lang="zh-CN" altLang="zh-CN" dirty="0" smtClean="0">
                <a:solidFill>
                  <a:srgbClr val="000000"/>
                </a:solidFill>
                <a:ea typeface="宋体" panose="02010600030101010101" pitchFamily="2" charset="-122"/>
                <a:cs typeface="Times New Roman" panose="02020603050405020304" pitchFamily="18" charset="0"/>
              </a:rPr>
              <a:t>第一次世界大战</a:t>
            </a:r>
            <a:r>
              <a:rPr lang="zh-CN" altLang="zh-CN" dirty="0">
                <a:solidFill>
                  <a:srgbClr val="000000"/>
                </a:solidFill>
                <a:ea typeface="宋体" panose="02010600030101010101" pitchFamily="2" charset="-122"/>
                <a:cs typeface="Times New Roman" panose="02020603050405020304" pitchFamily="18" charset="0"/>
              </a:rPr>
              <a:t>是如何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改变整个世界的政治图景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的。为什么说和约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留下的遗产是失望和怨恨</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508621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96186"/>
            <a:ext cx="10807700" cy="596272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参考</a:t>
            </a:r>
            <a:r>
              <a:rPr lang="zh-CN" altLang="zh-CN" dirty="0">
                <a:latin typeface="Arial" panose="020B0604020202020204" pitchFamily="34" charset="0"/>
                <a:cs typeface="Times New Roman" panose="02020603050405020304" pitchFamily="18" charset="0"/>
              </a:rPr>
              <a:t>答案</a:t>
            </a:r>
            <a:r>
              <a:rPr lang="en-US" altLang="zh-CN" dirty="0" smtClean="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他们受国家舆论鼓动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怀着民主理想奔赴战场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在目睹第一次世界大战的血腥残杀后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深感被</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光荣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荣誉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勇敢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等口号欺骗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因而对社会和人生感到迷惘、彷徨、失落。</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改变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战争削弱了帝国主义和殖民主义力量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动摇了欧洲的世界优势地位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促进了殖民地半殖民地国家的民族觉醒</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俄国十月革命胜利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日本、美国借助战争提升了国际地位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攫取了更多的殖民利益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以欧洲为中心的国际格局开始改变。原因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战胜国内部利益分配不均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德国等战败国对巴黎和会的处置充满仇恨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殖民地或半殖民地国家的合法权益未得到保障。</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1925883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359767"/>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a:t>二</a:t>
            </a:r>
            <a:r>
              <a:rPr lang="en-US" altLang="zh-CN"/>
              <a:t>  </a:t>
            </a:r>
            <a:r>
              <a:rPr lang="zh-CN" altLang="zh-CN"/>
              <a:t>巴黎和会与华盛顿会议</a:t>
            </a:r>
            <a:endParaRPr lang="zh-CN" altLang="en-US"/>
          </a:p>
        </p:txBody>
      </p:sp>
      <p:sp>
        <p:nvSpPr>
          <p:cNvPr id="4" name="矩形 3"/>
          <p:cNvSpPr>
            <a:spLocks noChangeAspect="1"/>
          </p:cNvSpPr>
          <p:nvPr/>
        </p:nvSpPr>
        <p:spPr>
          <a:xfrm>
            <a:off x="361950" y="935831"/>
            <a:ext cx="10807700" cy="481978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smtClean="0">
                <a:solidFill>
                  <a:srgbClr val="000000"/>
                </a:solidFill>
                <a:ea typeface="楷体" panose="02010609060101010101" pitchFamily="49" charset="-122"/>
                <a:cs typeface="Times New Roman" panose="02020603050405020304" pitchFamily="18" charset="0"/>
              </a:rPr>
              <a:t>第</a:t>
            </a:r>
            <a:r>
              <a:rPr lang="zh-CN" altLang="en-US" dirty="0">
                <a:solidFill>
                  <a:srgbClr val="000000"/>
                </a:solidFill>
                <a:ea typeface="楷体" panose="02010609060101010101" pitchFamily="49" charset="-122"/>
                <a:cs typeface="Times New Roman" panose="02020603050405020304" pitchFamily="18" charset="0"/>
              </a:rPr>
              <a:t>一百一十九</a:t>
            </a:r>
            <a:r>
              <a:rPr lang="zh-CN" altLang="zh-CN" dirty="0" smtClean="0">
                <a:solidFill>
                  <a:srgbClr val="000000"/>
                </a:solidFill>
                <a:ea typeface="楷体" panose="02010609060101010101" pitchFamily="49" charset="-122"/>
                <a:cs typeface="Times New Roman" panose="02020603050405020304" pitchFamily="18" charset="0"/>
              </a:rPr>
              <a:t>条</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德国将其海外属地所有之权利及所有权名义放弃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以与主要协约及参战各国。</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《凡尔赛条约》</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所谓分配殖民地的统治权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就是分配掠夺和抢劫权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就是分配地球上一小撮人对大多数人的剥削权。</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列宁《在全俄东部各民族共产党</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组织第二次代表大会上的报告》</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《列宁选集》第四卷</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051752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168123"/>
            <a:ext cx="10807700" cy="300806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材料三</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第一条</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除中国外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缔约各国协定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尊重中国之主权与独立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及领土与行政之完整。</a:t>
            </a:r>
            <a:r>
              <a:rPr lang="en-US" altLang="zh-CN" dirty="0">
                <a:solidFill>
                  <a:srgbClr val="000000"/>
                </a:solidFill>
                <a:ea typeface="楷体" panose="02010609060101010101" pitchFamily="49"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不得因中国状况</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乘机营谋特别权利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而减少友邦人民之权利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并不得奖许有害友邦安全之举动。</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《九国公约》</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933551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35831"/>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材料一是对哪一方面问题的规定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其性质是什么</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材料二中的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一小撮人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具体指哪些国家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巴黎和会后在中国获益最大的是哪个国家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请列举一项史实加以说明。</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材料三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不得因中国状况</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乘机营谋特别权利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具体指什么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为什么做出这样的规定</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8002442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647799"/>
            <a:ext cx="10807700" cy="418993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方面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关于处置德国殖民地的规定。性质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帝国主义分赃性质的规定。</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英国、法国、日本。国家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日本。史实</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日本获取了德国</a:t>
            </a:r>
            <a:r>
              <a:rPr lang="zh-CN" altLang="zh-CN" dirty="0" smtClean="0">
                <a:solidFill>
                  <a:srgbClr val="000000"/>
                </a:solidFill>
                <a:ea typeface="楷体" panose="02010609060101010101" pitchFamily="49" charset="-122"/>
                <a:cs typeface="Times New Roman" panose="02020603050405020304" pitchFamily="18" charset="0"/>
              </a:rPr>
              <a:t>在</a:t>
            </a:r>
            <a:r>
              <a:rPr lang="zh-CN" altLang="en-US" dirty="0" smtClean="0">
                <a:solidFill>
                  <a:srgbClr val="000000"/>
                </a:solidFill>
                <a:ea typeface="楷体" panose="02010609060101010101" pitchFamily="49" charset="-122"/>
                <a:cs typeface="Times New Roman" panose="02020603050405020304" pitchFamily="18" charset="0"/>
              </a:rPr>
              <a:t>中国</a:t>
            </a:r>
            <a:r>
              <a:rPr lang="zh-CN" altLang="zh-CN" dirty="0" smtClean="0">
                <a:solidFill>
                  <a:srgbClr val="000000"/>
                </a:solidFill>
                <a:ea typeface="楷体" panose="02010609060101010101" pitchFamily="49" charset="-122"/>
                <a:cs typeface="Times New Roman" panose="02020603050405020304" pitchFamily="18" charset="0"/>
              </a:rPr>
              <a:t>山东</a:t>
            </a:r>
            <a:r>
              <a:rPr lang="zh-CN" altLang="zh-CN" dirty="0">
                <a:solidFill>
                  <a:srgbClr val="000000"/>
                </a:solidFill>
                <a:ea typeface="楷体" panose="02010609060101010101" pitchFamily="49" charset="-122"/>
                <a:cs typeface="Times New Roman" panose="02020603050405020304" pitchFamily="18" charset="0"/>
              </a:rPr>
              <a:t>的特权。</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楷体" panose="02010609060101010101" pitchFamily="49" charset="-122"/>
                <a:cs typeface="Times New Roman" panose="02020603050405020304" pitchFamily="18" charset="0"/>
              </a:rPr>
              <a:t>日本趁第一次世界大战之机迅速攫取在华的各种权利。原因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日本在远东、太平洋地区的利益得到巩固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威胁到美国的利益。</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8246523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12759"/>
            <a:ext cx="10807700" cy="6565965"/>
          </a:xfrm>
          <a:prstGeom prst="rect">
            <a:avLst/>
          </a:prstGeom>
        </p:spPr>
        <p:txBody>
          <a:bodyPr>
            <a:spAutoFit/>
          </a:bodyPr>
          <a:lstStyle/>
          <a:p>
            <a:pPr algn="ctr">
              <a:lnSpc>
                <a:spcPct val="11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1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凡尔赛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latin typeface="Arial" panose="020B0604020202020204" pitchFamily="34" charset="0"/>
                <a:cs typeface="Times New Roman" panose="02020603050405020304" pitchFamily="18" charset="0"/>
              </a:rPr>
              <a:t>华盛顿体系的主要内容、评价及其不稳定的主要原因</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1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主要内容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通过巴黎和会和华盛顿会议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与会各国缔结了以《凡尔赛条约》《九国公约》为代表的一系列国际条约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在全球范围内建立了帝国主义的国际新秩序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凡尔赛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华盛顿体系。这一体系的主要内容包括</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德国及其盟国承担战争罪责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战败国向战胜国割地赔款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裁减军备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德国的海外殖民地被战胜国瓜分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承认波兰复国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承认捷克斯洛伐克和南斯拉夫等国家独立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限制美国、英国、日本等国的海军军备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中国收回山东主权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但日本保留了诸多特权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列强同意将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门户开放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机会均等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作为侵略中国的共同原则。</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159770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31775"/>
            <a:ext cx="10807700" cy="478086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评价</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实质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帝国主义国家按照现有的实力重新瓜分世界。</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进步性</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暂时调整了帝国主义国家在欧洲、西亚、非洲、东亚和太平洋地区的关系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缓和了它们之间的矛盾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使世界从此走向相对稳定。</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促使</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年代相对稳定的国际关系出现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有利于</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年代资本主义经济的繁荣。</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237864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543030"/>
            <a:ext cx="10807700" cy="245605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局限性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它是建立在宰割战败国和殖民地半殖民地人民的基础之上的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具有反动性和非正义性</a:t>
            </a:r>
            <a:r>
              <a:rPr lang="en-US" altLang="zh-CN" smtClean="0">
                <a:solidFill>
                  <a:srgbClr val="000000"/>
                </a:solidFill>
                <a:ea typeface="宋体" panose="02010600030101010101" pitchFamily="2" charset="-122"/>
                <a:cs typeface="Times New Roman" panose="02020603050405020304" pitchFamily="18" charset="0"/>
              </a:rPr>
              <a:t>,</a:t>
            </a:r>
            <a:r>
              <a:rPr lang="zh-CN" altLang="en-US" smtClean="0">
                <a:solidFill>
                  <a:srgbClr val="000000"/>
                </a:solidFill>
                <a:ea typeface="宋体" panose="02010600030101010101" pitchFamily="2" charset="-122"/>
                <a:cs typeface="Times New Roman" panose="02020603050405020304" pitchFamily="18" charset="0"/>
              </a:rPr>
              <a:t>并</a:t>
            </a:r>
            <a:r>
              <a:rPr lang="zh-CN" altLang="zh-CN" smtClean="0">
                <a:solidFill>
                  <a:srgbClr val="000000"/>
                </a:solidFill>
                <a:ea typeface="宋体" panose="02010600030101010101" pitchFamily="2" charset="-122"/>
                <a:cs typeface="Times New Roman" panose="02020603050405020304" pitchFamily="18" charset="0"/>
              </a:rPr>
              <a:t>且</a:t>
            </a:r>
            <a:r>
              <a:rPr lang="zh-CN" altLang="zh-CN" dirty="0">
                <a:solidFill>
                  <a:srgbClr val="000000"/>
                </a:solidFill>
                <a:ea typeface="宋体" panose="02010600030101010101" pitchFamily="2" charset="-122"/>
                <a:cs typeface="Times New Roman" panose="02020603050405020304" pitchFamily="18" charset="0"/>
              </a:rPr>
              <a:t>它自身隐藏着许多矛盾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随着资本主义各国政治经济发展的不平衡加剧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该体系必将走向瓦解。</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6181418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86301"/>
            <a:ext cx="10807700" cy="4189930"/>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不稳定的主要原因</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由于帝国主义各国经济政治发展不平衡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建立在旧的力量对比基础上的国际关系格局必将被打破。</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该体系不仅没有消除各大国之间的矛盾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反而隐藏着很多矛盾。如战胜国之间的矛盾、战胜国与战败国之间的矛盾、资本主义国家与社会主义国家之间的矛盾、资本主义国家与被压迫国家和民族之间的矛盾。</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6908370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61950" y="1564505"/>
            <a:ext cx="10807700" cy="1963614"/>
          </a:xfrm>
          <a:prstGeom prst="rect">
            <a:avLst/>
          </a:prstGeom>
          <a:ln>
            <a:solidFill>
              <a:schemeClr val="tx1"/>
            </a:solidFill>
          </a:ln>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chemeClr val="tx1"/>
                </a:solidFill>
              </a:rPr>
              <a:t>目 标 素 养</a:t>
            </a:r>
            <a:endParaRPr lang="zh-CN" altLang="en-US" dirty="0">
              <a:solidFill>
                <a:schemeClr val="tx1"/>
              </a:solidFill>
            </a:endParaRPr>
          </a:p>
          <a:p>
            <a:pPr>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了解第一次世界大战</a:t>
            </a:r>
            <a:endParaRPr lang="zh-CN" altLang="zh-CN" dirty="0">
              <a:solidFill>
                <a:srgbClr val="000000"/>
              </a:solidFill>
              <a:latin typeface="NEU-BZ-S92"/>
              <a:ea typeface="方正书宋_GBK"/>
              <a:cs typeface="Times New Roman" panose="02020603050405020304" pitchFamily="18" charset="0"/>
            </a:endParaRPr>
          </a:p>
          <a:p>
            <a:pPr>
              <a:lnSpc>
                <a:spcPct val="130000"/>
              </a:lnSpc>
            </a:pPr>
            <a:r>
              <a:rPr lang="en-US" altLang="zh-CN" dirty="0">
                <a:solidFill>
                  <a:srgbClr val="000000"/>
                </a:solidFill>
                <a:ea typeface="宋体" panose="02010600030101010101" pitchFamily="2" charset="-122"/>
              </a:rPr>
              <a:t>2.</a:t>
            </a:r>
            <a:r>
              <a:rPr lang="zh-CN" altLang="zh-CN" dirty="0">
                <a:solidFill>
                  <a:srgbClr val="000000"/>
                </a:solidFill>
                <a:ea typeface="宋体" panose="02010600030101010101" pitchFamily="2" charset="-122"/>
                <a:cs typeface="Times New Roman" panose="02020603050405020304" pitchFamily="18" charset="0"/>
              </a:rPr>
              <a:t>理解</a:t>
            </a:r>
            <a:r>
              <a:rPr lang="en-US" altLang="zh-CN" dirty="0">
                <a:solidFill>
                  <a:srgbClr val="000000"/>
                </a:solidFill>
                <a:ea typeface="宋体" panose="02010600030101010101" pitchFamily="2" charset="-122"/>
              </a:rPr>
              <a:t>20</a:t>
            </a:r>
            <a:r>
              <a:rPr lang="zh-CN" altLang="zh-CN" dirty="0">
                <a:solidFill>
                  <a:srgbClr val="000000"/>
                </a:solidFill>
                <a:ea typeface="宋体" panose="02010600030101010101" pitchFamily="2" charset="-122"/>
                <a:cs typeface="Times New Roman" panose="02020603050405020304" pitchFamily="18" charset="0"/>
              </a:rPr>
              <a:t>世纪上半期国际秩序的变动</a:t>
            </a:r>
            <a:endParaRPr lang="zh-CN" altLang="en-US" dirty="0"/>
          </a:p>
        </p:txBody>
      </p:sp>
    </p:spTree>
    <p:extLst>
      <p:ext uri="{BB962C8B-B14F-4D97-AF65-F5344CB8AC3E}">
        <p14:creationId xmlns:p14="http://schemas.microsoft.com/office/powerpoint/2010/main" val="34307408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61950" y="86084"/>
            <a:ext cx="10807700" cy="6001643"/>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在</a:t>
            </a:r>
            <a:r>
              <a:rPr lang="en-US" altLang="zh-CN" dirty="0">
                <a:solidFill>
                  <a:srgbClr val="000000"/>
                </a:solidFill>
                <a:ea typeface="宋体" panose="02010600030101010101" pitchFamily="2" charset="-122"/>
                <a:cs typeface="Times New Roman" panose="02020603050405020304" pitchFamily="18" charset="0"/>
              </a:rPr>
              <a:t>1932</a:t>
            </a:r>
            <a:r>
              <a:rPr lang="zh-CN" altLang="zh-CN" dirty="0">
                <a:solidFill>
                  <a:srgbClr val="000000"/>
                </a:solidFill>
                <a:ea typeface="宋体" panose="02010600030101010101" pitchFamily="2" charset="-122"/>
                <a:cs typeface="Times New Roman" panose="02020603050405020304" pitchFamily="18" charset="0"/>
              </a:rPr>
              <a:t>年世界裁军会议上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英国坚持限制陆军规模但保持海军优势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德国以《凡尔赛条约》为由要求军备平等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法国主张建立国际监督机制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苏联则提出全面裁军方案。这些分歧本质上揭示了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国际联盟的机制缺陷</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战后秩序的深刻危机</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意识形态的根本对立</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经济危机的持续影响</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答案</a:t>
            </a:r>
            <a:r>
              <a:rPr lang="en-US" altLang="zh-CN" dirty="0" smtClean="0">
                <a:latin typeface="Arial" panose="020B0604020202020204" pitchFamily="34" charset="0"/>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08714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xEl>
                                              <p:pRg st="6" end="6"/>
                                            </p:txEl>
                                          </p:spTgt>
                                        </p:tgtEl>
                                        <p:attrNameLst>
                                          <p:attrName>style.visibility</p:attrName>
                                        </p:attrNameLst>
                                      </p:cBhvr>
                                      <p:to>
                                        <p:strVal val="visible"/>
                                      </p:to>
                                    </p:set>
                                    <p:animEffect transition="in" filter="randombar(horizontal)">
                                      <p:cBhvr>
                                        <p:cTn id="7"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81567"/>
            <a:ext cx="10807700" cy="596272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可知德国要求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军备平等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直接冲击了《凡尔赛条约》的军事条款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暴露了该体系对德国的压制性安排不可持续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法国坚持国际监督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体现其作为凡尔赛体系的既得利益者对现状的维护</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但过度依赖对德国的压制反而激化矛盾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英国试图通过局部裁军维持均势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但保留海军优势暴露其维护自身利益优先于维护体系稳定的矛盾心态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苏联的全面裁军提议虽具理想色彩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却凸显凡尔赛体系将苏联排除在外的缺陷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加剧了国际协调的难度。这反映出</a:t>
            </a:r>
            <a:r>
              <a:rPr lang="en-US" altLang="zh-CN" dirty="0">
                <a:solidFill>
                  <a:srgbClr val="000000"/>
                </a:solidFill>
                <a:ea typeface="宋体" panose="02010600030101010101" pitchFamily="2" charset="-122"/>
                <a:cs typeface="Times New Roman" panose="02020603050405020304" pitchFamily="18" charset="0"/>
              </a:rPr>
              <a:t>1932</a:t>
            </a:r>
            <a:r>
              <a:rPr lang="zh-CN" altLang="zh-CN" dirty="0">
                <a:solidFill>
                  <a:srgbClr val="000000"/>
                </a:solidFill>
                <a:ea typeface="楷体" panose="02010609060101010101" pitchFamily="49" charset="-122"/>
                <a:cs typeface="Times New Roman" panose="02020603050405020304" pitchFamily="18" charset="0"/>
              </a:rPr>
              <a:t>年裁军会议的分歧本质上是凡尔赛体系下各国利益不可调和的体现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揭示了战后秩序的深刻危机</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项正确。</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07795586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4080553"/>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spect="1"/>
          </p:cNvSpPr>
          <p:nvPr/>
        </p:nvSpPr>
        <p:spPr>
          <a:xfrm>
            <a:off x="361950" y="122887"/>
            <a:ext cx="10807700" cy="5903154"/>
          </a:xfrm>
          <a:prstGeom prst="rect">
            <a:avLst/>
          </a:prstGeom>
          <a:ln>
            <a:solidFill>
              <a:schemeClr val="tx1"/>
            </a:solidFill>
          </a:ln>
        </p:spPr>
        <p:txBody>
          <a:bodyPr>
            <a:spAutoFit/>
          </a:bodyPr>
          <a:lstStyle/>
          <a:p>
            <a:pPr algn="ctr"/>
            <a:r>
              <a:rPr lang="zh-CN" altLang="zh-CN" dirty="0">
                <a:solidFill>
                  <a:schemeClr val="tx1"/>
                </a:solidFill>
              </a:rPr>
              <a:t>知 识 概 览</a:t>
            </a:r>
            <a:endParaRPr lang="zh-CN" altLang="en-US" dirty="0">
              <a:solidFill>
                <a:schemeClr val="tx1"/>
              </a:solidFill>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p:txBody>
      </p:sp>
      <p:pic>
        <p:nvPicPr>
          <p:cNvPr id="10" name="NLGXQCRG11X.eps"/>
          <p:cNvPicPr/>
          <p:nvPr/>
        </p:nvPicPr>
        <p:blipFill>
          <a:blip r:embed="rId2"/>
          <a:stretch>
            <a:fillRect/>
          </a:stretch>
        </p:blipFill>
        <p:spPr>
          <a:xfrm>
            <a:off x="3156363" y="668818"/>
            <a:ext cx="5196961" cy="5296951"/>
          </a:xfrm>
          <a:prstGeom prst="rect">
            <a:avLst/>
          </a:prstGeom>
        </p:spPr>
      </p:pic>
    </p:spTree>
    <p:extLst>
      <p:ext uri="{BB962C8B-B14F-4D97-AF65-F5344CB8AC3E}">
        <p14:creationId xmlns:p14="http://schemas.microsoft.com/office/powerpoint/2010/main" val="7849395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课前</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基础认知</a:t>
            </a:r>
          </a:p>
        </p:txBody>
      </p:sp>
    </p:spTree>
    <p:extLst>
      <p:ext uri="{BB962C8B-B14F-4D97-AF65-F5344CB8AC3E}">
        <p14:creationId xmlns:p14="http://schemas.microsoft.com/office/powerpoint/2010/main" val="2812699407"/>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359767"/>
            <a:ext cx="10807700" cy="4889031"/>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一、帝国主义与世界大战的酝酿</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历史背景</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(1)19 </a:t>
            </a:r>
            <a:r>
              <a:rPr lang="zh-CN" altLang="zh-CN" dirty="0">
                <a:solidFill>
                  <a:srgbClr val="000000"/>
                </a:solidFill>
                <a:ea typeface="宋体" panose="02010600030101010101" pitchFamily="2" charset="-122"/>
                <a:cs typeface="Times New Roman" panose="02020603050405020304" pitchFamily="18" charset="0"/>
              </a:rPr>
              <a:t>世纪晚期至</a:t>
            </a:r>
            <a:r>
              <a:rPr lang="en-US" altLang="zh-CN" dirty="0">
                <a:solidFill>
                  <a:srgbClr val="000000"/>
                </a:solidFill>
                <a:ea typeface="宋体" panose="02010600030101010101" pitchFamily="2" charset="-122"/>
                <a:cs typeface="Times New Roman" panose="02020603050405020304" pitchFamily="18" charset="0"/>
              </a:rPr>
              <a:t>20 </a:t>
            </a:r>
            <a:r>
              <a:rPr lang="zh-CN" altLang="zh-CN" dirty="0">
                <a:solidFill>
                  <a:srgbClr val="000000"/>
                </a:solidFill>
                <a:ea typeface="宋体" panose="02010600030101010101" pitchFamily="2" charset="-122"/>
                <a:cs typeface="Times New Roman" panose="02020603050405020304" pitchFamily="18" charset="0"/>
              </a:rPr>
              <a:t>世纪初</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随着第二次工业革命的发展和垄断组织的产生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主要资本主义大国发展到帝国主义阶段。</a:t>
            </a:r>
            <a:endParaRPr lang="zh-CN" altLang="zh-CN" dirty="0">
              <a:solidFill>
                <a:srgbClr val="000000"/>
              </a:solidFill>
              <a:latin typeface="NEU-BZ-S92"/>
              <a:ea typeface="方正书宋_GBK" panose="0300050900000000000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帝国主义列强掀起了新的瓜分世界的狂潮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亚洲诸国很快沦为殖民地或半殖民地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非洲被瓜分殆尽。</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帝国主义各国经济政治发展不平衡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导致它们的实力对比发生重大变化。</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527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576336"/>
            <a:ext cx="2524730" cy="68326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smtClean="0">
                <a:solidFill>
                  <a:srgbClr val="000000"/>
                </a:solidFill>
                <a:latin typeface="Arial" panose="020B0604020202020204" pitchFamily="34" charset="0"/>
                <a:cs typeface="Times New Roman" panose="02020603050405020304" pitchFamily="18" charset="0"/>
              </a:rPr>
              <a:t>主要矛盾</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079463546"/>
              </p:ext>
            </p:extLst>
          </p:nvPr>
        </p:nvGraphicFramePr>
        <p:xfrm>
          <a:off x="344488" y="1258888"/>
          <a:ext cx="10918825" cy="4056062"/>
        </p:xfrm>
        <a:graphic>
          <a:graphicData uri="http://schemas.openxmlformats.org/presentationml/2006/ole">
            <mc:AlternateContent xmlns:mc="http://schemas.openxmlformats.org/markup-compatibility/2006">
              <mc:Choice xmlns:v="urn:schemas-microsoft-com:vml" Requires="v">
                <p:oleObj spid="_x0000_s1041" name="文档" r:id="rId4" imgW="3583569" imgH="1331965" progId="Word.Document.12">
                  <p:embed/>
                </p:oleObj>
              </mc:Choice>
              <mc:Fallback>
                <p:oleObj name="文档" r:id="rId4" imgW="3583569" imgH="1331965" progId="Word.Document.12">
                  <p:embed/>
                  <p:pic>
                    <p:nvPicPr>
                      <p:cNvPr id="0" name=""/>
                      <p:cNvPicPr/>
                      <p:nvPr/>
                    </p:nvPicPr>
                    <p:blipFill>
                      <a:blip r:embed="rId5"/>
                      <a:stretch>
                        <a:fillRect/>
                      </a:stretch>
                    </p:blipFill>
                    <p:spPr>
                      <a:xfrm>
                        <a:off x="344488" y="1258888"/>
                        <a:ext cx="10918825" cy="4056062"/>
                      </a:xfrm>
                      <a:prstGeom prst="rect">
                        <a:avLst/>
                      </a:prstGeom>
                    </p:spPr>
                  </p:pic>
                </p:oleObj>
              </mc:Fallback>
            </mc:AlternateContent>
          </a:graphicData>
        </a:graphic>
      </p:graphicFrame>
      <p:sp>
        <p:nvSpPr>
          <p:cNvPr id="4" name="矩形 3"/>
          <p:cNvSpPr/>
          <p:nvPr/>
        </p:nvSpPr>
        <p:spPr>
          <a:xfrm>
            <a:off x="4250676" y="3001469"/>
            <a:ext cx="843325"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5556836" y="3589162"/>
            <a:ext cx="1563405"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5967229" y="4148581"/>
            <a:ext cx="1911784"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2427861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03783"/>
            <a:ext cx="3348674" cy="68326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两大军事</a:t>
            </a:r>
            <a:r>
              <a:rPr lang="zh-CN" altLang="zh-CN" dirty="0" smtClean="0">
                <a:solidFill>
                  <a:srgbClr val="000000"/>
                </a:solidFill>
                <a:latin typeface="Arial" panose="020B0604020202020204" pitchFamily="34" charset="0"/>
                <a:cs typeface="Times New Roman" panose="02020603050405020304" pitchFamily="18" charset="0"/>
              </a:rPr>
              <a:t>集团</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47969519"/>
              </p:ext>
            </p:extLst>
          </p:nvPr>
        </p:nvGraphicFramePr>
        <p:xfrm>
          <a:off x="360437" y="1202836"/>
          <a:ext cx="10944159" cy="5085802"/>
        </p:xfrm>
        <a:graphic>
          <a:graphicData uri="http://schemas.openxmlformats.org/presentationml/2006/ole">
            <mc:AlternateContent xmlns:mc="http://schemas.openxmlformats.org/markup-compatibility/2006">
              <mc:Choice xmlns:v="urn:schemas-microsoft-com:vml" Requires="v">
                <p:oleObj spid="_x0000_s2065" name="文档" r:id="rId4" imgW="3588249" imgH="1667476" progId="Word.Document.12">
                  <p:embed/>
                </p:oleObj>
              </mc:Choice>
              <mc:Fallback>
                <p:oleObj name="文档" r:id="rId4" imgW="3588249" imgH="1667476" progId="Word.Document.12">
                  <p:embed/>
                  <p:pic>
                    <p:nvPicPr>
                      <p:cNvPr id="0" name=""/>
                      <p:cNvPicPr/>
                      <p:nvPr/>
                    </p:nvPicPr>
                    <p:blipFill>
                      <a:blip r:embed="rId5"/>
                      <a:stretch>
                        <a:fillRect/>
                      </a:stretch>
                    </p:blipFill>
                    <p:spPr>
                      <a:xfrm>
                        <a:off x="360437" y="1202836"/>
                        <a:ext cx="10944159" cy="5085802"/>
                      </a:xfrm>
                      <a:prstGeom prst="rect">
                        <a:avLst/>
                      </a:prstGeom>
                    </p:spPr>
                  </p:pic>
                </p:oleObj>
              </mc:Fallback>
            </mc:AlternateContent>
          </a:graphicData>
        </a:graphic>
      </p:graphicFrame>
      <p:sp>
        <p:nvSpPr>
          <p:cNvPr id="5" name="矩形 4"/>
          <p:cNvSpPr/>
          <p:nvPr/>
        </p:nvSpPr>
        <p:spPr>
          <a:xfrm>
            <a:off x="2036287" y="2641429"/>
            <a:ext cx="4516838"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2036287" y="3240087"/>
            <a:ext cx="3292702"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1087836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2" id="{73BAEC52-59F7-4328-AB73-0F916ADBF193}" vid="{58DBEABC-D800-4B69-8CEC-6F66A7DFD12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687</TotalTime>
  <Words>2337</Words>
  <Application>Microsoft Office PowerPoint</Application>
  <PresentationFormat>自定义</PresentationFormat>
  <Paragraphs>138</Paragraphs>
  <Slides>42</Slides>
  <Notes>1</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42</vt:i4>
      </vt:variant>
    </vt:vector>
  </HeadingPairs>
  <TitlesOfParts>
    <vt:vector size="56" baseType="lpstr">
      <vt:lpstr>CTZhongYuanSJ</vt:lpstr>
      <vt:lpstr>NEU-BZ-S92</vt:lpstr>
      <vt:lpstr>方正书宋_GBK</vt:lpstr>
      <vt:lpstr>黑体</vt:lpstr>
      <vt:lpstr>楷体</vt:lpstr>
      <vt:lpstr>隶书</vt:lpstr>
      <vt:lpstr>宋体</vt:lpstr>
      <vt:lpstr>苏新诗柳楷简</vt:lpstr>
      <vt:lpstr>微软雅黑</vt:lpstr>
      <vt:lpstr>Arial</vt:lpstr>
      <vt:lpstr>Calibri</vt:lpstr>
      <vt:lpstr>Times New Roman</vt:lpstr>
      <vt:lpstr>1_专业教辅课件Q:251490010</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90</cp:revision>
  <dcterms:created xsi:type="dcterms:W3CDTF">2020-07-20T09:37:23Z</dcterms:created>
  <dcterms:modified xsi:type="dcterms:W3CDTF">2026-03-13T01:58:58Z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