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34"/>
  </p:notesMasterIdLst>
  <p:sldIdLst>
    <p:sldId id="779" r:id="rId2"/>
    <p:sldId id="737" r:id="rId3"/>
    <p:sldId id="774" r:id="rId4"/>
    <p:sldId id="736" r:id="rId5"/>
    <p:sldId id="750" r:id="rId6"/>
    <p:sldId id="775" r:id="rId7"/>
    <p:sldId id="738" r:id="rId8"/>
    <p:sldId id="752" r:id="rId9"/>
    <p:sldId id="753" r:id="rId10"/>
    <p:sldId id="754" r:id="rId11"/>
    <p:sldId id="755" r:id="rId12"/>
    <p:sldId id="756" r:id="rId13"/>
    <p:sldId id="757" r:id="rId14"/>
    <p:sldId id="758" r:id="rId15"/>
    <p:sldId id="759" r:id="rId16"/>
    <p:sldId id="760" r:id="rId17"/>
    <p:sldId id="761" r:id="rId18"/>
    <p:sldId id="762" r:id="rId19"/>
    <p:sldId id="763" r:id="rId20"/>
    <p:sldId id="764" r:id="rId21"/>
    <p:sldId id="776" r:id="rId22"/>
    <p:sldId id="740" r:id="rId23"/>
    <p:sldId id="765" r:id="rId24"/>
    <p:sldId id="780" r:id="rId25"/>
    <p:sldId id="767" r:id="rId26"/>
    <p:sldId id="768" r:id="rId27"/>
    <p:sldId id="769" r:id="rId28"/>
    <p:sldId id="770" r:id="rId29"/>
    <p:sldId id="771" r:id="rId30"/>
    <p:sldId id="772" r:id="rId31"/>
    <p:sldId id="773" r:id="rId32"/>
    <p:sldId id="777" r:id="rId33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A7DD"/>
    <a:srgbClr val="FF6600"/>
    <a:srgbClr val="D85C00"/>
    <a:srgbClr val="34AC8B"/>
    <a:srgbClr val="009A46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88" autoAdjust="0"/>
  </p:normalViewPr>
  <p:slideViewPr>
    <p:cSldViewPr>
      <p:cViewPr varScale="1">
        <p:scale>
          <a:sx n="97" d="100"/>
          <a:sy n="97" d="100"/>
        </p:scale>
        <p:origin x="504" y="78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018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63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27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39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5188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55719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1984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09699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1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5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6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652862" y="3888159"/>
            <a:ext cx="10225877" cy="10943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　亚非拉民族独立运动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3438019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35813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门罗主义、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金元外交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大棒政策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门罗主义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:1823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美国总统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门罗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发表宣言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宣称美洲是美洲人的美洲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将拉丁美洲视为自己的势力范围。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金元外交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大棒政策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美国在对拉丁美洲进行经济侵略的同时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还进行武力干涉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这就是所谓的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金元外交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大棒政策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37327" y="1583903"/>
            <a:ext cx="77714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5932737" y="2048001"/>
            <a:ext cx="7762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209309" y="3322853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8204763" y="3786951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85289" y="3920433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80743" y="4384531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477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300647"/>
            <a:ext cx="108077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大棒政策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绘画作品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观察图片并结合所学知识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应该如何评价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大棒政策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QLGXQRX18.eps" descr="id:21475015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880717" y="863823"/>
            <a:ext cx="5544616" cy="361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98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评价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门罗主义实际上是把拉丁美洲作为美国的势力范围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是美国的对外扩张政策。门罗主义后来发展为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大棒政策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该政策主张以武力为后盾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是在保护美国公司利益和预防其他列强干涉拉美事务的借口下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以先发制人的手段干涉拉美各国内政的帝国主义政策。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719807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二、亚洲的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觉醒</a:t>
            </a:r>
            <a:endParaRPr lang="en-US" altLang="zh-CN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</a:rPr>
              <a:t>1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827160"/>
              </p:ext>
            </p:extLst>
          </p:nvPr>
        </p:nvGraphicFramePr>
        <p:xfrm>
          <a:off x="361950" y="1955438"/>
          <a:ext cx="10944159" cy="387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文档" r:id="rId3" imgW="3588249" imgH="1271127" progId="Word.Document.12">
                  <p:embed/>
                </p:oleObj>
              </mc:Choice>
              <mc:Fallback>
                <p:oleObj name="文档" r:id="rId3" imgW="3588249" imgH="12711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1950" y="1955438"/>
                        <a:ext cx="10944159" cy="3876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7932035" y="2149209"/>
            <a:ext cx="1656184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72979" y="2782992"/>
            <a:ext cx="2376264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75451" y="4032175"/>
            <a:ext cx="1573418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084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-3268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表现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印度的反英斗争。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NLGXQCRG08Xj.eps" descr="id:214750160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32645" y="1174445"/>
            <a:ext cx="7272808" cy="504113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523124" y="1630964"/>
            <a:ext cx="1122465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75469" y="3311091"/>
            <a:ext cx="1494001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075548" y="4269219"/>
            <a:ext cx="1020423" cy="287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096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4330032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伊朗的立宪革命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2664499"/>
              </p:ext>
            </p:extLst>
          </p:nvPr>
        </p:nvGraphicFramePr>
        <p:xfrm>
          <a:off x="360437" y="1187942"/>
          <a:ext cx="10944159" cy="5085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3" imgW="3588249" imgH="1667476" progId="Word.Document.12">
                  <p:embed/>
                </p:oleObj>
              </mc:Choice>
              <mc:Fallback>
                <p:oleObj name="文档" r:id="rId3" imgW="3588249" imgH="16674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437" y="1187942"/>
                        <a:ext cx="10944159" cy="50858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6520851" y="1378885"/>
            <a:ext cx="1584176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59736" y="2025879"/>
            <a:ext cx="1584176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006037" y="3861202"/>
            <a:ext cx="1584176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481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2126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中国的辛亥革命。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(1)1911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年中国爆发的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辛亥革命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推翻了清王朝统治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结束了统治中国两千多年的君主专制制度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建立了亚洲第一个共和国。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辛亥革命拉开了中国完全意义上的近代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民族民主革命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的序幕。它打开了中国进步潮流的闸门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传播了民主共和理念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极大推动了中华民族思想解放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以巨大的震撼力和影响力推动了中国社会变革。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64645" y="1069833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4460099" y="1533931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147811" y="2808039"/>
            <a:ext cx="2437762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8143265" y="3272137"/>
            <a:ext cx="243500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68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0"/>
            <a:ext cx="3490058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三、非洲的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抗争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22mqc03j.eps" descr="id:214750161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4032845" y="31257"/>
            <a:ext cx="3695119" cy="6164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65093" y="274577"/>
            <a:ext cx="766659" cy="13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14105" y="1460907"/>
            <a:ext cx="696963" cy="13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129189" y="2634055"/>
            <a:ext cx="523639" cy="13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703212" y="2810206"/>
            <a:ext cx="523639" cy="13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02199" y="4270447"/>
            <a:ext cx="633603" cy="13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745127" y="4457108"/>
            <a:ext cx="523639" cy="134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632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655911"/>
            <a:ext cx="10807700" cy="180857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四、亚非拉民族独立运动的意义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亚非拉的民族独立运动打击了帝国主义的侵略势力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削弱了本国的封建势力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推动了民族独立和世界历史的发展。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79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-144289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2  19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英国为了侵略西非内陆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向位于今天加纳境内的阿散蒂发动了进攻。阿散蒂军民奋起反击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打退了英国侵略者。此后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英国多次找种种借口侵略阿散蒂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但都没有成功。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1824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在第四次英国对阿散蒂的战争中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英军大败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英军头目麦卡锡负伤自杀。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1874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英军第七次侵略阿散蒂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占领了首都库马西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炸毁皇宫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强迫阿散蒂支付巨额赔款。直到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英国才完全占领了阿散蒂。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摘编自艾俊树《早期殖民活动与阿散蒂王国的兴衰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兼论早期殖民主义对西非本土文明的影响》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谈谈如何认识阿散蒂人民的抗英斗争。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1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791815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素养</a:t>
            </a:r>
            <a:r>
              <a:rPr lang="en-US" altLang="zh-CN" sz="4000" dirty="0"/>
              <a:t>•</a:t>
            </a:r>
            <a:r>
              <a:rPr lang="zh-CN" altLang="en-US" sz="4000" dirty="0" smtClean="0"/>
              <a:t>目标</a:t>
            </a:r>
            <a:r>
              <a:rPr lang="zh-CN" altLang="en-US" sz="4000" dirty="0"/>
              <a:t>定位</a:t>
            </a:r>
          </a:p>
        </p:txBody>
      </p:sp>
      <p:sp>
        <p:nvSpPr>
          <p:cNvPr id="4" name="横卷形 3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230398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</a:t>
            </a:r>
            <a:r>
              <a:rPr lang="zh-CN" altLang="zh-CN" sz="4000" dirty="0" smtClean="0"/>
              <a:t>前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基础</a:t>
            </a:r>
            <a:r>
              <a:rPr lang="zh-CN" altLang="zh-CN" sz="4000" dirty="0"/>
              <a:t>认知</a:t>
            </a:r>
          </a:p>
        </p:txBody>
      </p:sp>
      <p:sp>
        <p:nvSpPr>
          <p:cNvPr id="5" name="横卷形 4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381615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/>
              <a:t>课堂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重</a:t>
            </a:r>
            <a:r>
              <a:rPr lang="zh-CN" altLang="zh-CN" sz="4000" dirty="0"/>
              <a:t>难突破</a:t>
            </a:r>
          </a:p>
        </p:txBody>
      </p:sp>
    </p:spTree>
    <p:extLst>
      <p:ext uri="{BB962C8B-B14F-4D97-AF65-F5344CB8AC3E}">
        <p14:creationId xmlns:p14="http://schemas.microsoft.com/office/powerpoint/2010/main" val="91696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367879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认识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世纪初到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数次发动侵略阿散蒂的战争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阿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散蒂人民进行了英勇的抗英斗争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尽管最终失败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但其抗争沉重打击了帝国主义的侵略势力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促进了民族独立思想的传播。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9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29753289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5838" y="32407"/>
            <a:ext cx="8706422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/>
              <a:t>19</a:t>
            </a:r>
            <a:r>
              <a:rPr lang="zh-CN" altLang="zh-CN"/>
              <a:t>世纪末</a:t>
            </a:r>
            <a:r>
              <a:rPr lang="en-US" altLang="zh-CN"/>
              <a:t>20</a:t>
            </a:r>
            <a:r>
              <a:rPr lang="zh-CN" altLang="zh-CN"/>
              <a:t>世纪初的亚非民族独立运动</a:t>
            </a:r>
            <a:endParaRPr lang="zh-CN" altLang="en-US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9250" y="443686"/>
            <a:ext cx="10833100" cy="59450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新航路开辟后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西班牙、葡萄牙最早走上了殖民扩张的道路。葡萄牙扩张的主要方向是亚洲和非洲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西班牙扩张的主要方向是美洲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西班牙、葡萄牙两国殖民者屠杀当地原住民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掠夺金银贵金属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建立封建制庄园经济。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英国、法国、荷兰开始加入殖民扩张的行列。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经多次大规模战争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英国击败法国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确立了世界殖民霸权。在工业革命推动下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世纪中期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资本主义列强加强了对外侵略扩张。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世纪初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帝国主义国家已经奴役和控制了世界上绝大多数土地和人口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资本主义世界殖民体系最终形成。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摘编自王雷军《资本主义世界体系评析》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0378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1895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国王孟尼利克二世颁布《告人民诏书》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敌人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侵扰了我们的国境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妄图消灭我们的信仰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破坏我们的祖国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大家都快跟我来参加战斗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保卫祖国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人人出力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!”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不久埃塞俄比亚赢得了阿杜瓦战役的胜利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大大提高了孟尼利克二世和埃塞俄比亚国家的国际声誉。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摘编自陈从阳、廖建林《论孟尼利克二世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在抗意卫国战争中的作用》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150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03783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意大利法西斯的侵略没有吓倒埃塞俄比亚人民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相反却使他们更加团结起来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开展了广泛的抗意游击战争。到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1939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游击队的人数已达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多万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给法西斯侵略者以沉重打击。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国王塞拉西一世在苏丹境内组建埃塞俄比亚军队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亲自领导人民的抗意游击战争。他号召全国军民把反法西斯斗争进行到底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彻底消灭侵略者。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摘编自《话说世界历史》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900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概括资本主义世界殖民体系的拓展方式。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根据材料二、材料三并结合所学知识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简评埃塞俄比亚人民抗击意大利侵略的斗争。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54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62325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拓展方式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进行殖民掠夺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通过殖民战争确立殖民霸权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移植宗主国的生产方式。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简评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在意大利两度入侵埃塞俄比亚的过程中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埃塞俄比亚人民在国王的领导下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以小抗大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以弱抗强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表现出不畏强暴、不屈不挠的斗争精神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沉重打击了意大利侵略者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并最终取得了胜利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维护了国家的独立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为世界殖民地半殖民地人民的反帝斗争树立了榜样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鼓舞了非洲人民的民族解放运动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221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424212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世纪末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世纪初列强侵略在不同地区的特点、原因及民族独立运动的特征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0416741"/>
              </p:ext>
            </p:extLst>
          </p:nvPr>
        </p:nvGraphicFramePr>
        <p:xfrm>
          <a:off x="352425" y="2228594"/>
          <a:ext cx="10752138" cy="347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文档" r:id="rId3" imgW="3538325" imgH="1141659" progId="Word.Document.12">
                  <p:embed/>
                </p:oleObj>
              </mc:Choice>
              <mc:Fallback>
                <p:oleObj name="文档" r:id="rId3" imgW="3538325" imgH="11416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2425" y="2228594"/>
                        <a:ext cx="10752138" cy="347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09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283529"/>
              </p:ext>
            </p:extLst>
          </p:nvPr>
        </p:nvGraphicFramePr>
        <p:xfrm>
          <a:off x="430213" y="864269"/>
          <a:ext cx="10801350" cy="446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3" imgW="3545407" imgH="1478481" progId="Word.Document.12">
                  <p:embed/>
                </p:oleObj>
              </mc:Choice>
              <mc:Fallback>
                <p:oleObj name="文档" r:id="rId3" imgW="3545407" imgH="147848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0213" y="864269"/>
                        <a:ext cx="10801350" cy="446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913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0355816"/>
              </p:ext>
            </p:extLst>
          </p:nvPr>
        </p:nvGraphicFramePr>
        <p:xfrm>
          <a:off x="391583" y="647799"/>
          <a:ext cx="10842062" cy="51537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文档" r:id="rId3" imgW="3910252" imgH="1858747" progId="Word.Document.12">
                  <p:embed/>
                </p:oleObj>
              </mc:Choice>
              <mc:Fallback>
                <p:oleObj name="文档" r:id="rId3" imgW="3910252" imgH="18587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1583" y="647799"/>
                        <a:ext cx="10842062" cy="51537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431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素养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目标定位</a:t>
            </a:r>
          </a:p>
        </p:txBody>
      </p:sp>
    </p:spTree>
    <p:extLst>
      <p:ext uri="{BB962C8B-B14F-4D97-AF65-F5344CB8AC3E}">
        <p14:creationId xmlns:p14="http://schemas.microsoft.com/office/powerpoint/2010/main" val="3140830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8764"/>
            <a:ext cx="10807700" cy="600164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1906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在群众运动高潮的压力下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伊朗国王被迫罢免首相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宣布实行立宪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召开立宪会议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制定了伊朗历史上第一部资产阶级性质的宪法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限制了王权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规定了人民群众的民主权利。这反映出伊朗立宪革命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具有资产阶级民主革命色彩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推翻了封建制度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建立了资产阶级共和国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赢得了民族独立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64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19807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根据材料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制定了伊朗历史上第一部资产阶级性质的宪法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限制了王权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规定了人民群众的民主权利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可知伊朗确立君主立宪制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伊朗立宪革命具有资产阶级民主革命的色彩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伊朗立宪革命打击了封建主义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但没有推翻封建制度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伊朗建立了君主立宪制国家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不是共和国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伊朗并未彻底赢得民族独立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2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7909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1151855"/>
            <a:ext cx="10807700" cy="304698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</a:rPr>
              <a:t>目 标 素 养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了解西方列强对亚非拉的殖民扩张、世界殖民体系的建立以及亚非拉人民的抗争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理解殖民地半殖民地的民族独立运动对世界历史发展的重要影响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4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122887"/>
            <a:ext cx="10807700" cy="59031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tx1"/>
                </a:solidFill>
              </a:rPr>
              <a:t>知 识 概 览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NLGXQCRG06X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2664693" y="668824"/>
            <a:ext cx="6151770" cy="530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3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38273398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9826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一、拉丁美洲的民族独立运动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841068"/>
              </p:ext>
            </p:extLst>
          </p:nvPr>
        </p:nvGraphicFramePr>
        <p:xfrm>
          <a:off x="250874" y="1557122"/>
          <a:ext cx="11126787" cy="426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文档" r:id="rId3" imgW="4016820" imgH="1538335" progId="Word.Document.12">
                  <p:embed/>
                </p:oleObj>
              </mc:Choice>
              <mc:Fallback>
                <p:oleObj name="文档" r:id="rId3" imgW="4016820" imgH="15383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74" y="1557122"/>
                        <a:ext cx="11126787" cy="4262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427277" y="1692266"/>
            <a:ext cx="1421992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62447" y="2678862"/>
            <a:ext cx="730838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19641" y="3194858"/>
            <a:ext cx="2160240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74615" y="4180875"/>
            <a:ext cx="1800200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647799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过程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序幕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:1804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海地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拉开了拉丁美洲民族独立运动的序幕。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扩大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运动的浪潮席卷西属拉丁美洲殖民地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玻利瓦尔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uFill>
                  <a:solidFill>
                    <a:srgbClr val="000000"/>
                  </a:solidFill>
                </a:uFill>
                <a:ea typeface="楷体" panose="02010609060101010101" pitchFamily="49" charset="-122"/>
                <a:cs typeface="Times New Roman" panose="02020603050405020304" pitchFamily="18" charset="0"/>
              </a:rPr>
              <a:t>圣马丁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等人领导下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征战多年。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:1826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西属拉丁美洲殖民地基本实现了独立。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1822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巴西摆脱葡萄牙的统治获得了独立。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6515" y="1298425"/>
            <a:ext cx="77714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491925" y="1762523"/>
            <a:ext cx="776265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152525" y="3026617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147979" y="3490715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3191566" y="3026617"/>
            <a:ext cx="1198297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3186795" y="3490715"/>
            <a:ext cx="11969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372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87759"/>
            <a:ext cx="10807700" cy="53322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独立后的拉美概况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独立以后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除巴西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(1889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巴西废除君主制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建立共和国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以外的拉丁美洲国家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都建立了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共和国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各国大多政局动荡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普遍实行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军事独裁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政治经济发展停滞不前。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英美等国加紧对拉丁美洲的经济侵略和政治渗透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拉美人民面临着继续民族民主革命的艰巨任务。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(4)1910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墨西哥爆发资产阶级革命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,1917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年墨西哥颁布了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资产阶级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宪法。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4561" y="1522653"/>
            <a:ext cx="1198297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5849790" y="1986751"/>
            <a:ext cx="119694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208389" y="2109699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6203843" y="2573797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72179" y="5040287"/>
            <a:ext cx="1594934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467633" y="5504385"/>
            <a:ext cx="159313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74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691</TotalTime>
  <Words>1127</Words>
  <Application>Microsoft Office PowerPoint</Application>
  <PresentationFormat>自定义</PresentationFormat>
  <Paragraphs>84</Paragraphs>
  <Slides>32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CTZhongYuanSJ</vt:lpstr>
      <vt:lpstr>NEU-BZ-S92</vt:lpstr>
      <vt:lpstr>方正书宋_GBK</vt:lpstr>
      <vt:lpstr>黑体</vt:lpstr>
      <vt:lpstr>楷体</vt:lpstr>
      <vt:lpstr>隶书</vt:lpstr>
      <vt:lpstr>宋体</vt:lpstr>
      <vt:lpstr>苏新诗柳楷简</vt:lpstr>
      <vt:lpstr>微软雅黑</vt:lpstr>
      <vt:lpstr>Arial</vt:lpstr>
      <vt:lpstr>Calibri</vt:lpstr>
      <vt:lpstr>Times New Roman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88</cp:revision>
  <dcterms:created xsi:type="dcterms:W3CDTF">2020-07-20T09:37:23Z</dcterms:created>
  <dcterms:modified xsi:type="dcterms:W3CDTF">2026-03-13T01:53:01Z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