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27"/>
  </p:notesMasterIdLst>
  <p:sldIdLst>
    <p:sldId id="771" r:id="rId2"/>
    <p:sldId id="737" r:id="rId3"/>
    <p:sldId id="767" r:id="rId4"/>
    <p:sldId id="736" r:id="rId5"/>
    <p:sldId id="750" r:id="rId6"/>
    <p:sldId id="768" r:id="rId7"/>
    <p:sldId id="738" r:id="rId8"/>
    <p:sldId id="752" r:id="rId9"/>
    <p:sldId id="753" r:id="rId10"/>
    <p:sldId id="754" r:id="rId11"/>
    <p:sldId id="755" r:id="rId12"/>
    <p:sldId id="756" r:id="rId13"/>
    <p:sldId id="757" r:id="rId14"/>
    <p:sldId id="758" r:id="rId15"/>
    <p:sldId id="759" r:id="rId16"/>
    <p:sldId id="769" r:id="rId17"/>
    <p:sldId id="740" r:id="rId18"/>
    <p:sldId id="760" r:id="rId19"/>
    <p:sldId id="761" r:id="rId20"/>
    <p:sldId id="762" r:id="rId21"/>
    <p:sldId id="763" r:id="rId22"/>
    <p:sldId id="764" r:id="rId23"/>
    <p:sldId id="765" r:id="rId24"/>
    <p:sldId id="766" r:id="rId25"/>
    <p:sldId id="770" r:id="rId26"/>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88" autoAdjust="0"/>
  </p:normalViewPr>
  <p:slideViewPr>
    <p:cSldViewPr>
      <p:cViewPr varScale="1">
        <p:scale>
          <a:sx n="97" d="100"/>
          <a:sy n="97" d="100"/>
        </p:scale>
        <p:origin x="504" y="30"/>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14562503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74910685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85987599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10130822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592657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3127971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75580144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220782578"/>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6.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617869" y="4032175"/>
            <a:ext cx="8295862" cy="109433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6</a:t>
            </a:r>
            <a:r>
              <a:rPr lang="zh-CN" altLang="zh-CN" sz="6000" dirty="0">
                <a:solidFill>
                  <a:srgbClr val="000000"/>
                </a:solidFill>
                <a:ea typeface="宋体" panose="02010600030101010101" pitchFamily="2" charset="-122"/>
                <a:cs typeface="Times New Roman" panose="02020603050405020304" pitchFamily="18" charset="0"/>
              </a:rPr>
              <a:t>课　全球航路的开辟</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976702"/>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40525"/>
            <a:ext cx="3902030" cy="683264"/>
          </a:xfrm>
          <a:prstGeom prst="rect">
            <a:avLst/>
          </a:prstGeom>
        </p:spPr>
        <p:txBody>
          <a:bodyPr wrap="none">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二、新航路的</a:t>
            </a:r>
            <a:r>
              <a:rPr lang="zh-CN" altLang="zh-CN" dirty="0" smtClean="0">
                <a:solidFill>
                  <a:srgbClr val="000000"/>
                </a:solidFill>
                <a:latin typeface="Arial" panose="020B0604020202020204" pitchFamily="34" charset="0"/>
                <a:cs typeface="Times New Roman" panose="02020603050405020304" pitchFamily="18" charset="0"/>
              </a:rPr>
              <a:t>开辟</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781526102"/>
              </p:ext>
            </p:extLst>
          </p:nvPr>
        </p:nvGraphicFramePr>
        <p:xfrm>
          <a:off x="363538" y="1001645"/>
          <a:ext cx="10852150" cy="4748212"/>
        </p:xfrm>
        <a:graphic>
          <a:graphicData uri="http://schemas.openxmlformats.org/presentationml/2006/ole">
            <mc:AlternateContent xmlns:mc="http://schemas.openxmlformats.org/markup-compatibility/2006">
              <mc:Choice xmlns:v="urn:schemas-microsoft-com:vml" Requires="v">
                <p:oleObj spid="_x0000_s1036" name="文档" r:id="rId4" imgW="3898291" imgH="1708489" progId="Word.Document.12">
                  <p:embed/>
                </p:oleObj>
              </mc:Choice>
              <mc:Fallback>
                <p:oleObj name="文档" r:id="rId4" imgW="3898291" imgH="1708489" progId="Word.Document.12">
                  <p:embed/>
                  <p:pic>
                    <p:nvPicPr>
                      <p:cNvPr id="0" name=""/>
                      <p:cNvPicPr/>
                      <p:nvPr/>
                    </p:nvPicPr>
                    <p:blipFill>
                      <a:blip r:embed="rId5"/>
                      <a:stretch>
                        <a:fillRect/>
                      </a:stretch>
                    </p:blipFill>
                    <p:spPr>
                      <a:xfrm>
                        <a:off x="363538" y="1001645"/>
                        <a:ext cx="10852150" cy="4748212"/>
                      </a:xfrm>
                      <a:prstGeom prst="rect">
                        <a:avLst/>
                      </a:prstGeom>
                    </p:spPr>
                  </p:pic>
                </p:oleObj>
              </mc:Fallback>
            </mc:AlternateContent>
          </a:graphicData>
        </a:graphic>
      </p:graphicFrame>
      <p:sp>
        <p:nvSpPr>
          <p:cNvPr id="4" name="矩形 3"/>
          <p:cNvSpPr/>
          <p:nvPr/>
        </p:nvSpPr>
        <p:spPr>
          <a:xfrm>
            <a:off x="8104664" y="2581709"/>
            <a:ext cx="112246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2376661" y="3317363"/>
            <a:ext cx="112246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625133" y="3554903"/>
            <a:ext cx="696963"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8098558" y="4081553"/>
            <a:ext cx="696963"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608971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4042772696"/>
              </p:ext>
            </p:extLst>
          </p:nvPr>
        </p:nvGraphicFramePr>
        <p:xfrm>
          <a:off x="369565" y="1151855"/>
          <a:ext cx="10843060" cy="3715365"/>
        </p:xfrm>
        <a:graphic>
          <a:graphicData uri="http://schemas.openxmlformats.org/presentationml/2006/ole">
            <mc:AlternateContent xmlns:mc="http://schemas.openxmlformats.org/markup-compatibility/2006">
              <mc:Choice xmlns:v="urn:schemas-microsoft-com:vml" Requires="v">
                <p:oleObj spid="_x0000_s2060" name="文档" r:id="rId4" imgW="3910612" imgH="1339968" progId="Word.Document.12">
                  <p:embed/>
                </p:oleObj>
              </mc:Choice>
              <mc:Fallback>
                <p:oleObj name="文档" r:id="rId4" imgW="3910612" imgH="1339968" progId="Word.Document.12">
                  <p:embed/>
                  <p:pic>
                    <p:nvPicPr>
                      <p:cNvPr id="0" name=""/>
                      <p:cNvPicPr/>
                      <p:nvPr/>
                    </p:nvPicPr>
                    <p:blipFill>
                      <a:blip r:embed="rId5"/>
                      <a:stretch>
                        <a:fillRect/>
                      </a:stretch>
                    </p:blipFill>
                    <p:spPr>
                      <a:xfrm>
                        <a:off x="369565" y="1151855"/>
                        <a:ext cx="10843060" cy="3715365"/>
                      </a:xfrm>
                      <a:prstGeom prst="rect">
                        <a:avLst/>
                      </a:prstGeom>
                    </p:spPr>
                  </p:pic>
                </p:oleObj>
              </mc:Fallback>
            </mc:AlternateContent>
          </a:graphicData>
        </a:graphic>
      </p:graphicFrame>
      <p:sp>
        <p:nvSpPr>
          <p:cNvPr id="3" name="矩形 2"/>
          <p:cNvSpPr/>
          <p:nvPr/>
        </p:nvSpPr>
        <p:spPr>
          <a:xfrm>
            <a:off x="6254335" y="2267586"/>
            <a:ext cx="1029628"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1266559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54799"/>
            <a:ext cx="10807700" cy="6592574"/>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彼等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美洲人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非常顺从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不知邪恶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不杀人、捕人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不谙武器。彼等胆子甚小</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鉴于此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仰祈二位陛下尽早圣断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将彼等变成基督徒。臣认为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一旦发轫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毋须多久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大批居民即会信奉吾人之天主教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二位陛下即能取得大片领土和财产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这里所有人皆会成为西班牙臣民。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毫无疑问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当地黄金甚丰</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此外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这里还盛产宝石、珍珠以及无数香料</a:t>
            </a:r>
            <a:r>
              <a:rPr lang="en-US" altLang="zh-CN" dirty="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这里还产大量的棉花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臣以为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无须送回西班牙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在当地即可卖好价钱</a:t>
            </a:r>
            <a:r>
              <a:rPr lang="en-US" altLang="zh-CN" dirty="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哥伦布著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孙家堃译</a:t>
            </a:r>
            <a:r>
              <a:rPr lang="zh-CN" altLang="zh-CN" dirty="0" smtClean="0">
                <a:solidFill>
                  <a:srgbClr val="000000"/>
                </a:solidFill>
                <a:ea typeface="楷体" panose="02010609060101010101" pitchFamily="49" charset="-122"/>
                <a:cs typeface="Times New Roman" panose="02020603050405020304" pitchFamily="18" charset="0"/>
              </a:rPr>
              <a:t>《航海日记》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2350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1799927"/>
            <a:ext cx="10807700" cy="186512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ea typeface="宋体" panose="02010600030101010101" pitchFamily="2" charset="-122"/>
                <a:cs typeface="Times New Roman" panose="02020603050405020304" pitchFamily="18" charset="0"/>
              </a:rPr>
              <a:t>从</a:t>
            </a:r>
            <a:r>
              <a:rPr lang="zh-CN" altLang="zh-CN" dirty="0">
                <a:solidFill>
                  <a:srgbClr val="000000"/>
                </a:solidFill>
                <a:ea typeface="宋体" panose="02010600030101010101" pitchFamily="2" charset="-122"/>
                <a:cs typeface="Times New Roman" panose="02020603050405020304" pitchFamily="18" charset="0"/>
              </a:rPr>
              <a:t>材料可以得出哪些历史信息</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历史信息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哥伦布远航的目的是传播基督教和获得黄金等财富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哥伦布的远航还得到了西班牙王室的支持。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667630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randombar(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73"/>
            <a:ext cx="10807700" cy="121764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三、其他航路的开辟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过程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请连线</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2" name="HLGXQCRG73X.eps" descr="id:2147500026;FounderCES"/>
          <p:cNvPicPr/>
          <p:nvPr/>
        </p:nvPicPr>
        <p:blipFill>
          <a:blip r:embed="rId2"/>
          <a:stretch>
            <a:fillRect/>
          </a:stretch>
        </p:blipFill>
        <p:spPr>
          <a:xfrm>
            <a:off x="2808709" y="1218461"/>
            <a:ext cx="6480720" cy="4846812"/>
          </a:xfrm>
          <a:prstGeom prst="rect">
            <a:avLst/>
          </a:prstGeom>
        </p:spPr>
      </p:pic>
      <p:cxnSp>
        <p:nvCxnSpPr>
          <p:cNvPr id="24" name="直接连接符 23"/>
          <p:cNvCxnSpPr/>
          <p:nvPr/>
        </p:nvCxnSpPr>
        <p:spPr>
          <a:xfrm>
            <a:off x="4464893" y="1511895"/>
            <a:ext cx="864096" cy="792088"/>
          </a:xfrm>
          <a:prstGeom prst="line">
            <a:avLst/>
          </a:prstGeom>
        </p:spPr>
        <p:style>
          <a:lnRef idx="2">
            <a:schemeClr val="accent2"/>
          </a:lnRef>
          <a:fillRef idx="0">
            <a:schemeClr val="accent2"/>
          </a:fillRef>
          <a:effectRef idx="1">
            <a:schemeClr val="accent2"/>
          </a:effectRef>
          <a:fontRef idx="minor">
            <a:schemeClr val="tx1"/>
          </a:fontRef>
        </p:style>
      </p:cxnSp>
      <p:cxnSp>
        <p:nvCxnSpPr>
          <p:cNvPr id="26" name="直接连接符 25"/>
          <p:cNvCxnSpPr/>
          <p:nvPr/>
        </p:nvCxnSpPr>
        <p:spPr>
          <a:xfrm>
            <a:off x="4464893" y="2303983"/>
            <a:ext cx="864096" cy="1512168"/>
          </a:xfrm>
          <a:prstGeom prst="line">
            <a:avLst/>
          </a:prstGeom>
        </p:spPr>
        <p:style>
          <a:lnRef idx="2">
            <a:schemeClr val="accent2"/>
          </a:lnRef>
          <a:fillRef idx="0">
            <a:schemeClr val="accent2"/>
          </a:fillRef>
          <a:effectRef idx="1">
            <a:schemeClr val="accent2"/>
          </a:effectRef>
          <a:fontRef idx="minor">
            <a:schemeClr val="tx1"/>
          </a:fontRef>
        </p:style>
      </p:cxnSp>
      <p:cxnSp>
        <p:nvCxnSpPr>
          <p:cNvPr id="28" name="直接连接符 27"/>
          <p:cNvCxnSpPr/>
          <p:nvPr/>
        </p:nvCxnSpPr>
        <p:spPr>
          <a:xfrm>
            <a:off x="4464893" y="3024063"/>
            <a:ext cx="864096" cy="1368152"/>
          </a:xfrm>
          <a:prstGeom prst="line">
            <a:avLst/>
          </a:prstGeom>
        </p:spPr>
        <p:style>
          <a:lnRef idx="2">
            <a:schemeClr val="accent2"/>
          </a:lnRef>
          <a:fillRef idx="0">
            <a:schemeClr val="accent2"/>
          </a:fillRef>
          <a:effectRef idx="1">
            <a:schemeClr val="accent2"/>
          </a:effectRef>
          <a:fontRef idx="minor">
            <a:schemeClr val="tx1"/>
          </a:fontRef>
        </p:style>
      </p:cxnSp>
      <p:cxnSp>
        <p:nvCxnSpPr>
          <p:cNvPr id="30" name="直接连接符 29"/>
          <p:cNvCxnSpPr/>
          <p:nvPr/>
        </p:nvCxnSpPr>
        <p:spPr>
          <a:xfrm>
            <a:off x="4464893" y="3816151"/>
            <a:ext cx="864096" cy="1872208"/>
          </a:xfrm>
          <a:prstGeom prst="line">
            <a:avLst/>
          </a:prstGeom>
        </p:spPr>
        <p:style>
          <a:lnRef idx="2">
            <a:schemeClr val="accent2"/>
          </a:lnRef>
          <a:fillRef idx="0">
            <a:schemeClr val="accent2"/>
          </a:fillRef>
          <a:effectRef idx="1">
            <a:schemeClr val="accent2"/>
          </a:effectRef>
          <a:fontRef idx="minor">
            <a:schemeClr val="tx1"/>
          </a:fontRef>
        </p:style>
      </p:cxnSp>
      <p:cxnSp>
        <p:nvCxnSpPr>
          <p:cNvPr id="32" name="直接连接符 31"/>
          <p:cNvCxnSpPr/>
          <p:nvPr/>
        </p:nvCxnSpPr>
        <p:spPr>
          <a:xfrm flipV="1">
            <a:off x="4464893" y="1510802"/>
            <a:ext cx="864096" cy="2809405"/>
          </a:xfrm>
          <a:prstGeom prst="line">
            <a:avLst/>
          </a:prstGeom>
        </p:spPr>
        <p:style>
          <a:lnRef idx="2">
            <a:schemeClr val="accent2"/>
          </a:lnRef>
          <a:fillRef idx="0">
            <a:schemeClr val="accent2"/>
          </a:fillRef>
          <a:effectRef idx="1">
            <a:schemeClr val="accent2"/>
          </a:effectRef>
          <a:fontRef idx="minor">
            <a:schemeClr val="tx1"/>
          </a:fontRef>
        </p:style>
      </p:cxnSp>
      <p:cxnSp>
        <p:nvCxnSpPr>
          <p:cNvPr id="34" name="直接连接符 33"/>
          <p:cNvCxnSpPr/>
          <p:nvPr/>
        </p:nvCxnSpPr>
        <p:spPr>
          <a:xfrm flipV="1">
            <a:off x="4536901" y="3024063"/>
            <a:ext cx="792088" cy="1944216"/>
          </a:xfrm>
          <a:prstGeom prst="line">
            <a:avLst/>
          </a:prstGeom>
        </p:spPr>
        <p:style>
          <a:lnRef idx="2">
            <a:schemeClr val="accent2"/>
          </a:lnRef>
          <a:fillRef idx="0">
            <a:schemeClr val="accent2"/>
          </a:fillRef>
          <a:effectRef idx="1">
            <a:schemeClr val="accent2"/>
          </a:effectRef>
          <a:fontRef idx="minor">
            <a:schemeClr val="tx1"/>
          </a:fontRef>
        </p:style>
      </p:cxnSp>
      <p:cxnSp>
        <p:nvCxnSpPr>
          <p:cNvPr id="36" name="直接连接符 35"/>
          <p:cNvCxnSpPr/>
          <p:nvPr/>
        </p:nvCxnSpPr>
        <p:spPr>
          <a:xfrm flipV="1">
            <a:off x="3816821" y="5040287"/>
            <a:ext cx="1656184" cy="648072"/>
          </a:xfrm>
          <a:prstGeom prst="line">
            <a:avLst/>
          </a:prstGeom>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3845675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randombar(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randombar(horizontal)">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randombar(horizontal)">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randombar(horizontal)">
                                      <p:cBhvr>
                                        <p:cTn id="27" dur="500"/>
                                        <p:tgtEl>
                                          <p:spTgt spid="3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randombar(horizontal)">
                                      <p:cBhvr>
                                        <p:cTn id="32" dur="500"/>
                                        <p:tgtEl>
                                          <p:spTgt spid="3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randombar(horizontal)">
                                      <p:cBhvr>
                                        <p:cTn id="3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27919"/>
            <a:ext cx="10807700" cy="237757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这些航海探险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进一步丰富了人类的地理知识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在主要航线之外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开辟了众多重要的新航线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世界主要的大洋和大陆之间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通过海上航线建立了直接联系。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661540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140353586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379389"/>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smtClean="0"/>
              <a:t>新航路开辟的动因与条件</a:t>
            </a:r>
            <a:endParaRPr lang="zh-CN" altLang="en-US"/>
          </a:p>
        </p:txBody>
      </p:sp>
      <p:sp>
        <p:nvSpPr>
          <p:cNvPr id="4" name="矩形 3"/>
          <p:cNvSpPr>
            <a:spLocks noChangeAspect="1"/>
          </p:cNvSpPr>
          <p:nvPr/>
        </p:nvSpPr>
        <p:spPr>
          <a:xfrm>
            <a:off x="361950" y="1027461"/>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如果全球化把欧洲人迈入大洋当作开始的话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那么走在前列的首先是伊比利亚半岛国家。他们以高效的行政机器组织远航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怀揣着传播宗教和寻找黄金的期盼揭开了不同种族、不同文明的大碰撞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充满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内在动力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的帆船运载着奴隶、黄金、香料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也撒播着诸如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地球是圆的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等进步光芒。</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杰弗里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巴勒克拉夫著</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杨豫译《当代史学主要趋势》</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08501"/>
            <a:ext cx="2204450"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4" name="23AQC24.eps" descr="id:2147499055;FounderCES"/>
          <p:cNvPicPr/>
          <p:nvPr/>
        </p:nvPicPr>
        <p:blipFill>
          <a:blip r:embed="rId2"/>
          <a:stretch>
            <a:fillRect/>
          </a:stretch>
        </p:blipFill>
        <p:spPr>
          <a:xfrm>
            <a:off x="1800597" y="1291765"/>
            <a:ext cx="8064896" cy="3073672"/>
          </a:xfrm>
          <a:prstGeom prst="rect">
            <a:avLst/>
          </a:prstGeom>
        </p:spPr>
      </p:pic>
    </p:spTree>
    <p:extLst>
      <p:ext uri="{BB962C8B-B14F-4D97-AF65-F5344CB8AC3E}">
        <p14:creationId xmlns:p14="http://schemas.microsoft.com/office/powerpoint/2010/main" val="26096097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3637919"/>
          </a:xfrm>
          <a:prstGeom prst="rect">
            <a:avLst/>
          </a:prstGeom>
        </p:spPr>
        <p:txBody>
          <a:bodyPr>
            <a:spAutoFit/>
          </a:bodyPr>
          <a:lstStyle/>
          <a:p>
            <a:pPr indent="4064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CTZhongYuanSJ"/>
                <a:cs typeface="Times New Roman" panose="02020603050405020304" pitchFamily="18" charset="0"/>
              </a:rPr>
              <a:t>问题</a:t>
            </a:r>
            <a:r>
              <a:rPr lang="zh-CN" altLang="zh-CN" dirty="0" smtClean="0">
                <a:solidFill>
                  <a:srgbClr val="000000"/>
                </a:solidFill>
                <a:latin typeface="NEU-BZ-S92" panose="02020503000000020003" pitchFamily="18" charset="-122"/>
                <a:ea typeface="CTZhongYuanSJ"/>
                <a:cs typeface="Times New Roman" panose="02020603050405020304" pitchFamily="18" charset="0"/>
              </a:rPr>
              <a:t>探究</a:t>
            </a:r>
            <a:r>
              <a:rPr lang="en-US" altLang="zh-CN" dirty="0" smtClean="0">
                <a:solidFill>
                  <a:srgbClr val="000000"/>
                </a:solidFill>
                <a:latin typeface="NEU-BZ-S92" panose="02020503000000020003" pitchFamily="18" charset="-122"/>
                <a:ea typeface="CTZhongYuanSJ"/>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根据材料一、材料二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归纳新航路开辟的原因和条件。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动因</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《马可</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波罗行纪》对东方的描述</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资本主义萌芽的出现</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欧洲社会对黄金的狂热追求</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欧洲基督教会传播基督教的热情。条件</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欧洲人在造船、航海技术和地理知识等方面取得很大进步</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航海家不懈的努力。</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75040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a:t>•</a:t>
            </a:r>
            <a:r>
              <a:rPr lang="zh-CN" altLang="en-US" sz="400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31775"/>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根据材料一中的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怀揣着传播宗教和寻找黄金的期盼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充满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内在动力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的帆船运载着奴隶、黄金、香料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也撒播着诸如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地球是圆的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等进步光芒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可得出商品经济的发展和资本主义萌芽的出现等</a:t>
            </a:r>
            <a:r>
              <a:rPr lang="zh-CN" altLang="zh-CN" dirty="0" smtClean="0">
                <a:solidFill>
                  <a:srgbClr val="000000"/>
                </a:solidFill>
                <a:ea typeface="宋体" panose="02010600030101010101" pitchFamily="2" charset="-122"/>
                <a:cs typeface="Times New Roman" panose="02020603050405020304" pitchFamily="18" charset="0"/>
              </a:rPr>
              <a:t>使社会上</a:t>
            </a:r>
            <a:r>
              <a:rPr lang="zh-CN" altLang="zh-CN" dirty="0">
                <a:solidFill>
                  <a:srgbClr val="000000"/>
                </a:solidFill>
                <a:ea typeface="宋体" panose="02010600030101010101" pitchFamily="2" charset="-122"/>
                <a:cs typeface="Times New Roman" panose="02020603050405020304" pitchFamily="18" charset="0"/>
              </a:rPr>
              <a:t>兴起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寻金热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材料二则是强调《马可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波罗行纪》的影响和以哥伦布为代表的航海家的个人努力也是新航路得以开辟的重要原因。考查学生史料实证和历史解释的素养。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75510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9078"/>
            <a:ext cx="10807700" cy="5949321"/>
          </a:xfrm>
          <a:prstGeom prst="rect">
            <a:avLst/>
          </a:prstGeom>
        </p:spPr>
        <p:txBody>
          <a:bodyPr>
            <a:spAutoFit/>
          </a:bodyPr>
          <a:lstStyle/>
          <a:p>
            <a:pPr algn="ctr">
              <a:lnSpc>
                <a:spcPts val="42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新航路开辟的原因与条件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经济根源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资本主义萌芽出现。西欧各国的商品经济迅速发展。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smtClean="0">
                <a:solidFill>
                  <a:srgbClr val="000000"/>
                </a:solidFill>
                <a:ea typeface="宋体" panose="02010600030101010101" pitchFamily="2" charset="-122"/>
                <a:cs typeface="Times New Roman" panose="02020603050405020304" pitchFamily="18" charset="0"/>
              </a:rPr>
              <a:t>社会</a:t>
            </a:r>
            <a:r>
              <a:rPr lang="zh-CN" altLang="en-US" dirty="0" smtClean="0">
                <a:solidFill>
                  <a:srgbClr val="000000"/>
                </a:solidFill>
                <a:ea typeface="宋体" panose="02010600030101010101" pitchFamily="2" charset="-122"/>
                <a:cs typeface="Times New Roman" panose="02020603050405020304" pitchFamily="18" charset="0"/>
              </a:rPr>
              <a:t>因素</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《马可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波罗行纪》在欧洲流传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造成了欧洲的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寻金热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商业危机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奥斯曼帝国的建立和不断扩张威胁到东西方之间陆路贸易通道的安全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造成了严重的商业危机。</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精神动力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传播基督教。</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855378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359899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条件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星盘等指示方向的设备在航海中得到应用。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造船技术不断提高。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地理知识日益丰富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地圆说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的流行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地图绘制的进步。</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武器装备得到改善。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西班牙和葡萄牙王室积极支持海上探险活动。</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484078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1399"/>
            <a:ext cx="10807700" cy="6001643"/>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斯塔夫里阿诺斯在《全球通史</a:t>
            </a:r>
            <a:r>
              <a:rPr lang="en-US" altLang="zh-CN" dirty="0">
                <a:solidFill>
                  <a:srgbClr val="000000"/>
                </a:solidFill>
                <a:ea typeface="宋体" panose="02010600030101010101" pitchFamily="2" charset="-122"/>
                <a:cs typeface="Times New Roman" panose="02020603050405020304" pitchFamily="18" charset="0"/>
              </a:rPr>
              <a:t>:1500</a:t>
            </a:r>
            <a:r>
              <a:rPr lang="zh-CN" altLang="zh-CN" dirty="0">
                <a:solidFill>
                  <a:srgbClr val="000000"/>
                </a:solidFill>
                <a:ea typeface="宋体" panose="02010600030101010101" pitchFamily="2" charset="-122"/>
                <a:cs typeface="Times New Roman" panose="02020603050405020304" pitchFamily="18" charset="0"/>
              </a:rPr>
              <a:t>年以前的世界》中说</a:t>
            </a:r>
            <a:r>
              <a:rPr lang="en-US" altLang="zh-CN" smtClean="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宋体" panose="02010600030101010101" pitchFamily="2" charset="-122"/>
                <a:cs typeface="Times New Roman" panose="02020603050405020304" pitchFamily="18" charset="0"/>
              </a:rPr>
              <a:t>西方社会已达到起飞点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即将起飞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而它一旦起飞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必将扫清海路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不可阻挡地向全球扩张。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西方社会达到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起飞点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的根本原因是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商品货币关系的迅速发展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《马可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波罗行纪》的广泛影响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奥斯曼帝国对传统商路的控制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西班牙和葡萄牙中央集权力量的增强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948363"/>
            <a:ext cx="10807700" cy="65556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899498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randombar(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655911"/>
            <a:ext cx="10807700" cy="239950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a:t>
            </a:r>
            <a:r>
              <a:rPr lang="en-US" altLang="zh-CN" dirty="0">
                <a:solidFill>
                  <a:srgbClr val="000000"/>
                </a:solidFill>
                <a:ea typeface="宋体" panose="02010600030101010101" pitchFamily="2" charset="-122"/>
                <a:cs typeface="Times New Roman" panose="02020603050405020304" pitchFamily="18" charset="0"/>
              </a:rPr>
              <a:t>14—15</a:t>
            </a:r>
            <a:r>
              <a:rPr lang="zh-CN" altLang="zh-CN" dirty="0">
                <a:solidFill>
                  <a:srgbClr val="000000"/>
                </a:solidFill>
                <a:ea typeface="楷体" panose="02010609060101010101" pitchFamily="49" charset="-122"/>
                <a:cs typeface="Times New Roman" panose="02020603050405020304" pitchFamily="18" charset="0"/>
              </a:rPr>
              <a:t>世纪欧洲商品货币关系迅速发展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出现了资本主义萌芽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这成为西方社会达到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起飞点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的根本原因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项不是根本原因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项是外在原因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故排除</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项是主观条件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不是根本原因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46796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467936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30381958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2226"/>
            <a:ext cx="10807700" cy="3637919"/>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了解新航路开辟所引发的人口、物种和商品等的全球性流动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理解人类认识世界的视野和能力的改变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以及对世界各区域文明的不同影响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dirty="0">
                <a:solidFill>
                  <a:srgbClr val="000000"/>
                </a:solidFill>
                <a:ea typeface="宋体" panose="02010600030101010101" pitchFamily="2" charset="-122"/>
              </a:rPr>
              <a:t>2.</a:t>
            </a:r>
            <a:r>
              <a:rPr lang="zh-CN" altLang="zh-CN" dirty="0">
                <a:solidFill>
                  <a:srgbClr val="000000"/>
                </a:solidFill>
                <a:ea typeface="宋体" panose="02010600030101010101" pitchFamily="2" charset="-122"/>
                <a:cs typeface="Times New Roman" panose="02020603050405020304" pitchFamily="18" charset="0"/>
              </a:rPr>
              <a:t>理解新航路开辟是人类历史从分散走向整体过程中的重要节点</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5" name="22mqc02.eps"/>
          <p:cNvPicPr/>
          <p:nvPr/>
        </p:nvPicPr>
        <p:blipFill>
          <a:blip r:embed="rId2"/>
          <a:stretch>
            <a:fillRect/>
          </a:stretch>
        </p:blipFill>
        <p:spPr>
          <a:xfrm>
            <a:off x="3133343" y="677294"/>
            <a:ext cx="4859942" cy="5294701"/>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253320258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2040"/>
            <a:ext cx="5654112"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一、新航路开辟的动因和</a:t>
            </a:r>
            <a:r>
              <a:rPr lang="zh-CN" altLang="zh-CN" dirty="0" smtClean="0">
                <a:solidFill>
                  <a:srgbClr val="000000"/>
                </a:solidFill>
                <a:latin typeface="Arial" panose="020B0604020202020204" pitchFamily="34" charset="0"/>
                <a:cs typeface="Times New Roman" panose="02020603050405020304" pitchFamily="18" charset="0"/>
              </a:rPr>
              <a:t>条件</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HLGXQCRG26Xj.eps" descr="id:2147499989;FounderCES"/>
          <p:cNvPicPr/>
          <p:nvPr/>
        </p:nvPicPr>
        <p:blipFill>
          <a:blip r:embed="rId2"/>
          <a:stretch>
            <a:fillRect/>
          </a:stretch>
        </p:blipFill>
        <p:spPr>
          <a:xfrm>
            <a:off x="3816821" y="533750"/>
            <a:ext cx="3960440" cy="5682131"/>
          </a:xfrm>
          <a:prstGeom prst="rect">
            <a:avLst/>
          </a:prstGeom>
        </p:spPr>
      </p:pic>
      <p:sp>
        <p:nvSpPr>
          <p:cNvPr id="10" name="矩形 9"/>
          <p:cNvSpPr/>
          <p:nvPr/>
        </p:nvSpPr>
        <p:spPr>
          <a:xfrm>
            <a:off x="7071500" y="591616"/>
            <a:ext cx="633603" cy="1622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828847" y="783024"/>
            <a:ext cx="576003" cy="1785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6918645" y="1324887"/>
            <a:ext cx="766659" cy="1622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5729507" y="2272453"/>
            <a:ext cx="766659" cy="1622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5404850" y="5400327"/>
            <a:ext cx="766659" cy="1622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6568983" y="5770877"/>
            <a:ext cx="576003" cy="16227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4" presetClass="exit" presetSubtype="10" fill="hold" grpId="0" nodeType="clickEffect">
                                  <p:stCondLst>
                                    <p:cond delay="0"/>
                                  </p:stCondLst>
                                  <p:childTnLst>
                                    <p:animEffect transition="out" filter="randombar(horizontal)">
                                      <p:cBhvr>
                                        <p:cTn id="29" dur="500"/>
                                        <p:tgtEl>
                                          <p:spTgt spid="15"/>
                                        </p:tgtEl>
                                      </p:cBhvr>
                                    </p:animEffect>
                                    <p:set>
                                      <p:cBhvr>
                                        <p:cTn id="30"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75450"/>
            <a:ext cx="10807700" cy="4819781"/>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马可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波罗这样描述中国元朝一个藩王的宫殿</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宫甚壮丽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在一大平原中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周围有川湖泉水不少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高大墙垣环之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周围约五哩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一哩约等于</a:t>
            </a:r>
            <a:r>
              <a:rPr lang="en-US" altLang="zh-CN" dirty="0">
                <a:solidFill>
                  <a:srgbClr val="000000"/>
                </a:solidFill>
                <a:ea typeface="宋体" panose="02010600030101010101" pitchFamily="2" charset="-122"/>
                <a:cs typeface="Times New Roman" panose="02020603050405020304" pitchFamily="18" charset="0"/>
              </a:rPr>
              <a:t>1.6</a:t>
            </a:r>
            <a:r>
              <a:rPr lang="zh-CN" altLang="zh-CN" dirty="0">
                <a:solidFill>
                  <a:srgbClr val="000000"/>
                </a:solidFill>
                <a:ea typeface="楷体" panose="02010609060101010101" pitchFamily="49" charset="-122"/>
                <a:cs typeface="Times New Roman" panose="02020603050405020304" pitchFamily="18" charset="0"/>
              </a:rPr>
              <a:t>千米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。墙内即此王宫所在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其壮丽之甚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布置之佳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罕有与比。宫内有美丽殿室不少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皆以金绘饰。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马可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波罗著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冯承钧</a:t>
            </a:r>
            <a:r>
              <a:rPr lang="zh-CN" altLang="zh-CN" dirty="0" smtClean="0">
                <a:solidFill>
                  <a:srgbClr val="000000"/>
                </a:solidFill>
                <a:ea typeface="楷体" panose="02010609060101010101" pitchFamily="49" charset="-122"/>
                <a:cs typeface="Times New Roman" panose="02020603050405020304" pitchFamily="18" charset="0"/>
              </a:rPr>
              <a:t>译《</a:t>
            </a:r>
            <a:r>
              <a:rPr lang="zh-CN" altLang="zh-CN" dirty="0">
                <a:solidFill>
                  <a:srgbClr val="000000"/>
                </a:solidFill>
                <a:ea typeface="楷体" panose="02010609060101010101" pitchFamily="49" charset="-122"/>
                <a:cs typeface="Times New Roman" panose="02020603050405020304" pitchFamily="18" charset="0"/>
              </a:rPr>
              <a:t>马可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波罗行纪》</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ea typeface="宋体" panose="02010600030101010101" pitchFamily="2" charset="-122"/>
                <a:cs typeface="Times New Roman" panose="02020603050405020304" pitchFamily="18" charset="0"/>
              </a:rPr>
              <a:t>马</a:t>
            </a:r>
            <a:r>
              <a:rPr lang="zh-CN" altLang="zh-CN" dirty="0">
                <a:solidFill>
                  <a:srgbClr val="000000"/>
                </a:solidFill>
                <a:ea typeface="宋体" panose="02010600030101010101" pitchFamily="2" charset="-122"/>
                <a:cs typeface="Times New Roman" panose="02020603050405020304" pitchFamily="18" charset="0"/>
              </a:rPr>
              <a:t>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波罗描述中国元朝一个藩王的宫殿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这与新航路的开辟有何关系</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435919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10585"/>
            <a:ext cx="10807700" cy="237757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当时西欧部分穷困潦倒的贵族、新兴资产阶级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以及其他有冒险精神的人从《马可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波罗行纪》了解到中国富甲天下、金银遍地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认为富裕的东方和未知的海外是实现发财梦的最好场所。这是新航路开辟的一个重要动因。</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57461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715</TotalTime>
  <Words>1037</Words>
  <Application>Microsoft Office PowerPoint</Application>
  <PresentationFormat>自定义</PresentationFormat>
  <Paragraphs>68</Paragraphs>
  <Slides>25</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39"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88</cp:revision>
  <dcterms:created xsi:type="dcterms:W3CDTF">2020-07-20T09:37:23Z</dcterms:created>
  <dcterms:modified xsi:type="dcterms:W3CDTF">2026-03-13T00:39:41Z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