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38"/>
  </p:notesMasterIdLst>
  <p:sldIdLst>
    <p:sldId id="783" r:id="rId2"/>
    <p:sldId id="737" r:id="rId3"/>
    <p:sldId id="779" r:id="rId4"/>
    <p:sldId id="736" r:id="rId5"/>
    <p:sldId id="750" r:id="rId6"/>
    <p:sldId id="780" r:id="rId7"/>
    <p:sldId id="738" r:id="rId8"/>
    <p:sldId id="752" r:id="rId9"/>
    <p:sldId id="753" r:id="rId10"/>
    <p:sldId id="754" r:id="rId11"/>
    <p:sldId id="755" r:id="rId12"/>
    <p:sldId id="756" r:id="rId13"/>
    <p:sldId id="757" r:id="rId14"/>
    <p:sldId id="758" r:id="rId15"/>
    <p:sldId id="759" r:id="rId16"/>
    <p:sldId id="781" r:id="rId17"/>
    <p:sldId id="740" r:id="rId18"/>
    <p:sldId id="760" r:id="rId19"/>
    <p:sldId id="761" r:id="rId20"/>
    <p:sldId id="762" r:id="rId21"/>
    <p:sldId id="763" r:id="rId22"/>
    <p:sldId id="764" r:id="rId23"/>
    <p:sldId id="766" r:id="rId24"/>
    <p:sldId id="767" r:id="rId25"/>
    <p:sldId id="768" r:id="rId26"/>
    <p:sldId id="769" r:id="rId27"/>
    <p:sldId id="770" r:id="rId28"/>
    <p:sldId id="751" r:id="rId29"/>
    <p:sldId id="772" r:id="rId30"/>
    <p:sldId id="773" r:id="rId31"/>
    <p:sldId id="774" r:id="rId32"/>
    <p:sldId id="775" r:id="rId33"/>
    <p:sldId id="776" r:id="rId34"/>
    <p:sldId id="777" r:id="rId35"/>
    <p:sldId id="778" r:id="rId36"/>
    <p:sldId id="782" r:id="rId37"/>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19655070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140703323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85127895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291294387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713525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62533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3988723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43686517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package" Target="../embeddings/Microsoft_Word___1.docx"/></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package" Target="../embeddings/Microsoft_Word___2.docx"/></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package" Target="../embeddings/Microsoft_Word___3.docx"/></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package" Target="../embeddings/Microsoft_Word___4.docx"/></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4" Type="http://schemas.openxmlformats.org/officeDocument/2006/relationships/image" Target="../media/image11.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6.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52862" y="3384103"/>
            <a:ext cx="10225876" cy="216116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21</a:t>
            </a:r>
            <a:r>
              <a:rPr lang="zh-CN" altLang="zh-CN" sz="6000" dirty="0">
                <a:solidFill>
                  <a:srgbClr val="000000"/>
                </a:solidFill>
                <a:ea typeface="宋体" panose="02010600030101010101" pitchFamily="2" charset="-122"/>
                <a:cs typeface="Times New Roman" panose="02020603050405020304" pitchFamily="18" charset="0"/>
              </a:rPr>
              <a:t>课　世界殖民体系的</a:t>
            </a:r>
            <a:r>
              <a:rPr lang="zh-CN" altLang="zh-CN" sz="6000" dirty="0" smtClean="0">
                <a:solidFill>
                  <a:srgbClr val="000000"/>
                </a:solidFill>
                <a:ea typeface="宋体" panose="02010600030101010101" pitchFamily="2" charset="-122"/>
                <a:cs typeface="Times New Roman" panose="02020603050405020304" pitchFamily="18" charset="0"/>
              </a:rPr>
              <a:t>瓦解</a:t>
            </a:r>
            <a:endParaRPr lang="en-US" altLang="zh-CN" sz="6000"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6000" dirty="0" smtClean="0">
                <a:solidFill>
                  <a:srgbClr val="000000"/>
                </a:solidFill>
                <a:ea typeface="宋体" panose="02010600030101010101" pitchFamily="2" charset="-122"/>
                <a:cs typeface="Times New Roman" panose="02020603050405020304" pitchFamily="18" charset="0"/>
              </a:rPr>
              <a:t>与</a:t>
            </a:r>
            <a:r>
              <a:rPr lang="zh-CN" altLang="zh-CN" sz="6000" dirty="0">
                <a:solidFill>
                  <a:srgbClr val="000000"/>
                </a:solidFill>
                <a:ea typeface="宋体" panose="02010600030101010101" pitchFamily="2" charset="-122"/>
                <a:cs typeface="Times New Roman" panose="02020603050405020304" pitchFamily="18" charset="0"/>
              </a:rPr>
              <a:t>新兴国家的发展</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052054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4061"/>
            <a:ext cx="10807700" cy="1235275"/>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二、发展中国家的成就</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新加坡、韩国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NLGXQCRG42Xj.eps" descr="id:2147503225;FounderCES"/>
          <p:cNvPicPr/>
          <p:nvPr/>
        </p:nvPicPr>
        <p:blipFill>
          <a:blip r:embed="rId2"/>
          <a:stretch>
            <a:fillRect/>
          </a:stretch>
        </p:blipFill>
        <p:spPr>
          <a:xfrm>
            <a:off x="1368549" y="1355979"/>
            <a:ext cx="8496944" cy="4393878"/>
          </a:xfrm>
          <a:prstGeom prst="rect">
            <a:avLst/>
          </a:prstGeom>
        </p:spPr>
      </p:pic>
      <p:sp>
        <p:nvSpPr>
          <p:cNvPr id="7" name="矩形 6"/>
          <p:cNvSpPr/>
          <p:nvPr/>
        </p:nvSpPr>
        <p:spPr>
          <a:xfrm>
            <a:off x="7006193" y="4146560"/>
            <a:ext cx="1923196"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7063441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359899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2</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沙特阿拉伯</a:t>
            </a:r>
            <a:r>
              <a:rPr lang="zh-CN" altLang="zh-CN" dirty="0">
                <a:solidFill>
                  <a:srgbClr val="000000"/>
                </a:solidFill>
                <a:ea typeface="宋体" panose="02010600030101010101" pitchFamily="2" charset="-122"/>
                <a:cs typeface="Times New Roman" panose="02020603050405020304" pitchFamily="18" charset="0"/>
              </a:rPr>
              <a:t>、科威特等海湾产油国也出现了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石油繁荣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和经济起飞</a:t>
            </a:r>
            <a:r>
              <a:rPr lang="zh-CN" altLang="zh-CN" dirty="0" smtClean="0">
                <a:solidFill>
                  <a:srgbClr val="000000"/>
                </a:solidFill>
                <a:ea typeface="宋体" panose="02010600030101010101" pitchFamily="2" charset="-122"/>
                <a:cs typeface="Times New Roman" panose="02020603050405020304" pitchFamily="18" charset="0"/>
              </a:rPr>
              <a:t>。</a:t>
            </a:r>
            <a:endParaRPr lang="en-US" altLang="zh-CN" dirty="0" smtClean="0">
              <a:solidFill>
                <a:srgbClr val="000000"/>
              </a:solidFill>
              <a:ea typeface="宋体" panose="02010600030101010101" pitchFamily="2"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非洲</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非洲国家独立后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经济一度发展较快。</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70</a:t>
            </a:r>
            <a:r>
              <a:rPr lang="zh-CN" altLang="zh-CN" dirty="0">
                <a:solidFill>
                  <a:srgbClr val="000000"/>
                </a:solidFill>
                <a:ea typeface="宋体" panose="02010600030101010101" pitchFamily="2" charset="-122"/>
                <a:cs typeface="Times New Roman" panose="02020603050405020304" pitchFamily="18" charset="0"/>
              </a:rPr>
              <a:t>年代中期以后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经济发展陷入困境。经过调整</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90</a:t>
            </a:r>
            <a:r>
              <a:rPr lang="zh-CN" altLang="zh-CN" dirty="0">
                <a:solidFill>
                  <a:srgbClr val="000000"/>
                </a:solidFill>
                <a:ea typeface="宋体" panose="02010600030101010101" pitchFamily="2" charset="-122"/>
                <a:cs typeface="Times New Roman" panose="02020603050405020304" pitchFamily="18" charset="0"/>
              </a:rPr>
              <a:t>年代中期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经济又开始增长</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8995433" y="1130563"/>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8990887" y="1594661"/>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14341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51855"/>
            <a:ext cx="10807700" cy="64434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拉丁美洲国家经济的发展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41793809"/>
              </p:ext>
            </p:extLst>
          </p:nvPr>
        </p:nvGraphicFramePr>
        <p:xfrm>
          <a:off x="360437" y="1874435"/>
          <a:ext cx="10913385" cy="2786103"/>
        </p:xfrm>
        <a:graphic>
          <a:graphicData uri="http://schemas.openxmlformats.org/presentationml/2006/ole">
            <mc:AlternateContent xmlns:mc="http://schemas.openxmlformats.org/markup-compatibility/2006">
              <mc:Choice xmlns:v="urn:schemas-microsoft-com:vml" Requires="v">
                <p:oleObj spid="_x0000_s1040" name="文档" r:id="rId4" imgW="3935975" imgH="1004824" progId="Word.Document.12">
                  <p:embed/>
                </p:oleObj>
              </mc:Choice>
              <mc:Fallback>
                <p:oleObj name="文档" r:id="rId4" imgW="3935975" imgH="1004824" progId="Word.Document.12">
                  <p:embed/>
                  <p:pic>
                    <p:nvPicPr>
                      <p:cNvPr id="0" name=""/>
                      <p:cNvPicPr/>
                      <p:nvPr/>
                    </p:nvPicPr>
                    <p:blipFill>
                      <a:blip r:embed="rId5"/>
                      <a:stretch>
                        <a:fillRect/>
                      </a:stretch>
                    </p:blipFill>
                    <p:spPr>
                      <a:xfrm>
                        <a:off x="360437" y="1874435"/>
                        <a:ext cx="10913385" cy="2786103"/>
                      </a:xfrm>
                      <a:prstGeom prst="rect">
                        <a:avLst/>
                      </a:prstGeom>
                    </p:spPr>
                  </p:pic>
                </p:oleObj>
              </mc:Fallback>
            </mc:AlternateContent>
          </a:graphicData>
        </a:graphic>
      </p:graphicFrame>
      <p:sp>
        <p:nvSpPr>
          <p:cNvPr id="5" name="矩形 4"/>
          <p:cNvSpPr/>
          <p:nvPr/>
        </p:nvSpPr>
        <p:spPr>
          <a:xfrm>
            <a:off x="5588045" y="1974974"/>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4475122" y="2999401"/>
            <a:ext cx="1122465"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5255896" y="3503636"/>
            <a:ext cx="1441245"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048748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18236"/>
            <a:ext cx="10807700" cy="121764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三、发展中国家面临的挑战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亚非拉国家面临的问题及应对策略</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1919781702"/>
              </p:ext>
            </p:extLst>
          </p:nvPr>
        </p:nvGraphicFramePr>
        <p:xfrm>
          <a:off x="430213" y="1573527"/>
          <a:ext cx="10807700" cy="4197350"/>
        </p:xfrm>
        <a:graphic>
          <a:graphicData uri="http://schemas.openxmlformats.org/presentationml/2006/ole">
            <mc:AlternateContent xmlns:mc="http://schemas.openxmlformats.org/markup-compatibility/2006">
              <mc:Choice xmlns:v="urn:schemas-microsoft-com:vml" Requires="v">
                <p:oleObj spid="_x0000_s2064" name="文档" r:id="rId4" imgW="3897932" imgH="1519815" progId="Word.Document.12">
                  <p:embed/>
                </p:oleObj>
              </mc:Choice>
              <mc:Fallback>
                <p:oleObj name="文档" r:id="rId4" imgW="3897932" imgH="1519815" progId="Word.Document.12">
                  <p:embed/>
                  <p:pic>
                    <p:nvPicPr>
                      <p:cNvPr id="0" name=""/>
                      <p:cNvPicPr/>
                      <p:nvPr/>
                    </p:nvPicPr>
                    <p:blipFill>
                      <a:blip r:embed="rId5"/>
                      <a:stretch>
                        <a:fillRect/>
                      </a:stretch>
                    </p:blipFill>
                    <p:spPr>
                      <a:xfrm>
                        <a:off x="430213" y="1573527"/>
                        <a:ext cx="10807700" cy="4197350"/>
                      </a:xfrm>
                      <a:prstGeom prst="rect">
                        <a:avLst/>
                      </a:prstGeom>
                    </p:spPr>
                  </p:pic>
                </p:oleObj>
              </mc:Fallback>
            </mc:AlternateContent>
          </a:graphicData>
        </a:graphic>
      </p:graphicFrame>
      <p:sp>
        <p:nvSpPr>
          <p:cNvPr id="4" name="矩形 3"/>
          <p:cNvSpPr/>
          <p:nvPr/>
        </p:nvSpPr>
        <p:spPr>
          <a:xfrm>
            <a:off x="5569889" y="2194707"/>
            <a:ext cx="1415283"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5560849" y="3649130"/>
            <a:ext cx="1415283"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1822114" y="4128165"/>
            <a:ext cx="108012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6008891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4094512579"/>
              </p:ext>
            </p:extLst>
          </p:nvPr>
        </p:nvGraphicFramePr>
        <p:xfrm>
          <a:off x="430213" y="1655911"/>
          <a:ext cx="10785475" cy="2930525"/>
        </p:xfrm>
        <a:graphic>
          <a:graphicData uri="http://schemas.openxmlformats.org/presentationml/2006/ole">
            <mc:AlternateContent xmlns:mc="http://schemas.openxmlformats.org/markup-compatibility/2006">
              <mc:Choice xmlns:v="urn:schemas-microsoft-com:vml" Requires="v">
                <p:oleObj spid="_x0000_s3088" name="文档" r:id="rId4" imgW="3538325" imgH="960752" progId="Word.Document.12">
                  <p:embed/>
                </p:oleObj>
              </mc:Choice>
              <mc:Fallback>
                <p:oleObj name="文档" r:id="rId4" imgW="3538325" imgH="960752" progId="Word.Document.12">
                  <p:embed/>
                  <p:pic>
                    <p:nvPicPr>
                      <p:cNvPr id="0" name=""/>
                      <p:cNvPicPr/>
                      <p:nvPr/>
                    </p:nvPicPr>
                    <p:blipFill>
                      <a:blip r:embed="rId5"/>
                      <a:stretch>
                        <a:fillRect/>
                      </a:stretch>
                    </p:blipFill>
                    <p:spPr>
                      <a:xfrm>
                        <a:off x="430213" y="1655911"/>
                        <a:ext cx="10785475" cy="2930525"/>
                      </a:xfrm>
                      <a:prstGeom prst="rect">
                        <a:avLst/>
                      </a:prstGeom>
                    </p:spPr>
                  </p:pic>
                </p:oleObj>
              </mc:Fallback>
            </mc:AlternateContent>
          </a:graphicData>
        </a:graphic>
      </p:graphicFrame>
      <p:sp>
        <p:nvSpPr>
          <p:cNvPr id="4" name="矩形 3"/>
          <p:cNvSpPr/>
          <p:nvPr/>
        </p:nvSpPr>
        <p:spPr>
          <a:xfrm>
            <a:off x="4253995" y="2371150"/>
            <a:ext cx="123471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7993285" y="2885716"/>
            <a:ext cx="2376264"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5711081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59767"/>
            <a:ext cx="10807700" cy="474129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其他共同问题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发展中国家面临的挑战还有不平等的</a:t>
            </a:r>
            <a:r>
              <a:rPr lang="zh-CN" altLang="zh-CN" dirty="0">
                <a:ea typeface="楷体" panose="02010609060101010101" pitchFamily="49" charset="-122"/>
                <a:cs typeface="Times New Roman" panose="02020603050405020304" pitchFamily="18" charset="0"/>
              </a:rPr>
              <a:t>国际经济旧秩序</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发达国家操纵国际市场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压低农产品和原料</a:t>
            </a:r>
            <a:r>
              <a:rPr lang="zh-CN" altLang="zh-CN" dirty="0">
                <a:ea typeface="楷体" panose="02010609060101010101" pitchFamily="49" charset="-122"/>
                <a:cs typeface="Times New Roman" panose="02020603050405020304" pitchFamily="18" charset="0"/>
              </a:rPr>
              <a:t>价格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抬高工业品价格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损害广大发展中国家的利益。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殖民主义侵略遗留下来的</a:t>
            </a:r>
            <a:r>
              <a:rPr lang="zh-CN" altLang="zh-CN" dirty="0">
                <a:ea typeface="楷体" panose="02010609060101010101" pitchFamily="49" charset="-122"/>
                <a:cs typeface="Times New Roman" panose="02020603050405020304" pitchFamily="18" charset="0"/>
              </a:rPr>
              <a:t>边界</a:t>
            </a:r>
            <a:r>
              <a:rPr lang="zh-CN" altLang="zh-CN" dirty="0">
                <a:solidFill>
                  <a:srgbClr val="000000"/>
                </a:solidFill>
                <a:ea typeface="宋体" panose="02010600030101010101" pitchFamily="2" charset="-122"/>
                <a:cs typeface="Times New Roman" panose="02020603050405020304" pitchFamily="18" charset="0"/>
              </a:rPr>
              <a:t>和民族等矛盾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造成一些地区冲突和政局动荡。</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发展中国家自身也存在政策失误、人口过快增长、社会两极分化、</a:t>
            </a:r>
            <a:r>
              <a:rPr lang="zh-CN" altLang="zh-CN" dirty="0">
                <a:ea typeface="楷体" panose="02010609060101010101" pitchFamily="49" charset="-122"/>
                <a:cs typeface="Times New Roman" panose="02020603050405020304" pitchFamily="18" charset="0"/>
              </a:rPr>
              <a:t>贪污腐败</a:t>
            </a:r>
            <a:r>
              <a:rPr lang="zh-CN" altLang="zh-CN" dirty="0">
                <a:solidFill>
                  <a:srgbClr val="000000"/>
                </a:solidFill>
                <a:ea typeface="宋体" panose="02010600030101010101" pitchFamily="2" charset="-122"/>
                <a:cs typeface="Times New Roman" panose="02020603050405020304" pitchFamily="18" charset="0"/>
              </a:rPr>
              <a:t>等问题。</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755745" y="1010641"/>
            <a:ext cx="2812858"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7751199" y="1474739"/>
            <a:ext cx="2809676"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8641357" y="1583631"/>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636767" y="2047729"/>
            <a:ext cx="776265"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5699787" y="2767809"/>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5695197" y="3231907"/>
            <a:ext cx="776265"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2520677" y="4503685"/>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2516131" y="4967783"/>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4654888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395860657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2405" y="542738"/>
            <a:ext cx="11377264"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dirty="0"/>
              <a:t>一</a:t>
            </a:r>
            <a:r>
              <a:rPr lang="en-US" altLang="zh-CN" dirty="0"/>
              <a:t>  </a:t>
            </a:r>
            <a:r>
              <a:rPr lang="zh-CN" altLang="zh-CN" dirty="0"/>
              <a:t>第二次世界大战后民族独立</a:t>
            </a:r>
            <a:r>
              <a:rPr lang="zh-CN" altLang="zh-CN" dirty="0" smtClean="0"/>
              <a:t>运动</a:t>
            </a:r>
            <a:r>
              <a:rPr lang="zh-CN" altLang="en-US" dirty="0" smtClean="0"/>
              <a:t>的高涨</a:t>
            </a:r>
            <a:r>
              <a:rPr lang="zh-CN" altLang="zh-CN" dirty="0" smtClean="0"/>
              <a:t>和</a:t>
            </a:r>
            <a:r>
              <a:rPr lang="zh-CN" altLang="zh-CN" dirty="0"/>
              <a:t>殖民体系的瓦解</a:t>
            </a:r>
            <a:endParaRPr lang="zh-CN" altLang="en-US" dirty="0"/>
          </a:p>
        </p:txBody>
      </p:sp>
      <p:sp>
        <p:nvSpPr>
          <p:cNvPr id="3" name="矩形 2"/>
          <p:cNvSpPr>
            <a:spLocks noChangeAspect="1"/>
          </p:cNvSpPr>
          <p:nvPr/>
        </p:nvSpPr>
        <p:spPr>
          <a:xfrm>
            <a:off x="361950" y="1151855"/>
            <a:ext cx="10807700" cy="683264"/>
          </a:xfrm>
          <a:prstGeom prst="rect">
            <a:avLst/>
          </a:prstGeom>
        </p:spPr>
        <p:txBody>
          <a:bodyPr>
            <a:spAutoFit/>
          </a:bodyPr>
          <a:lstStyle/>
          <a:p>
            <a:pPr>
              <a:lnSpc>
                <a:spcPct val="120000"/>
              </a:lnSpc>
            </a:pPr>
            <a:r>
              <a:rPr lang="zh-CN" altLang="zh-CN" dirty="0" smtClean="0">
                <a:solidFill>
                  <a:srgbClr val="000000"/>
                </a:solidFill>
                <a:latin typeface="Arial" panose="020B0604020202020204" pitchFamily="34" charset="0"/>
                <a:cs typeface="Times New Roman" panose="02020603050405020304" pitchFamily="18" charset="0"/>
              </a:rPr>
              <a:t>材料一</a:t>
            </a:r>
            <a:r>
              <a:rPr lang="en-US" altLang="zh-CN" dirty="0" smtClean="0">
                <a:solidFill>
                  <a:srgbClr val="000000"/>
                </a:solidFill>
                <a:latin typeface="Arial" panose="020B0604020202020204" pitchFamily="34" charset="0"/>
                <a:cs typeface="Times New Roman" panose="02020603050405020304" pitchFamily="18" charset="0"/>
              </a:rPr>
              <a:t>  </a:t>
            </a:r>
            <a:r>
              <a:rPr lang="zh-CN" altLang="zh-CN" dirty="0" smtClean="0">
                <a:solidFill>
                  <a:srgbClr val="000000"/>
                </a:solidFill>
                <a:ea typeface="Arial" panose="020B0604020202020204" pitchFamily="34" charset="0"/>
                <a:cs typeface="Times New Roman" panose="02020603050405020304" pitchFamily="18" charset="0"/>
              </a:rPr>
              <a:t> </a:t>
            </a:r>
            <a:r>
              <a:rPr lang="en-US" altLang="zh-CN" dirty="0">
                <a:solidFill>
                  <a:srgbClr val="000000"/>
                </a:solidFill>
                <a:ea typeface="宋体" panose="02010600030101010101" pitchFamily="2" charset="-122"/>
              </a:rPr>
              <a:t>1960</a:t>
            </a:r>
            <a:r>
              <a:rPr lang="zh-CN" altLang="zh-CN" dirty="0">
                <a:solidFill>
                  <a:srgbClr val="000000"/>
                </a:solidFill>
                <a:ea typeface="楷体" panose="02010609060101010101" pitchFamily="49" charset="-122"/>
                <a:cs typeface="Times New Roman" panose="02020603050405020304" pitchFamily="18" charset="0"/>
              </a:rPr>
              <a:t>年非洲国家获得独立大事记</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2510791728"/>
              </p:ext>
            </p:extLst>
          </p:nvPr>
        </p:nvGraphicFramePr>
        <p:xfrm>
          <a:off x="216421" y="1820279"/>
          <a:ext cx="10908560" cy="4525139"/>
        </p:xfrm>
        <a:graphic>
          <a:graphicData uri="http://schemas.openxmlformats.org/presentationml/2006/ole">
            <mc:AlternateContent xmlns:mc="http://schemas.openxmlformats.org/markup-compatibility/2006">
              <mc:Choice xmlns:v="urn:schemas-microsoft-com:vml" Requires="v">
                <p:oleObj spid="_x0000_s4111" name="文档" r:id="rId4" imgW="3576577" imgH="1483652" progId="Word.Document.12">
                  <p:embed/>
                </p:oleObj>
              </mc:Choice>
              <mc:Fallback>
                <p:oleObj name="文档" r:id="rId4" imgW="3576577" imgH="1483652" progId="Word.Document.12">
                  <p:embed/>
                  <p:pic>
                    <p:nvPicPr>
                      <p:cNvPr id="0" name=""/>
                      <p:cNvPicPr/>
                      <p:nvPr/>
                    </p:nvPicPr>
                    <p:blipFill>
                      <a:blip r:embed="rId5"/>
                      <a:stretch>
                        <a:fillRect/>
                      </a:stretch>
                    </p:blipFill>
                    <p:spPr>
                      <a:xfrm>
                        <a:off x="216421" y="1820279"/>
                        <a:ext cx="10908560" cy="4525139"/>
                      </a:xfrm>
                      <a:prstGeom prst="rect">
                        <a:avLst/>
                      </a:prstGeom>
                    </p:spPr>
                  </p:pic>
                </p:oleObj>
              </mc:Fallback>
            </mc:AlternateContent>
          </a:graphicData>
        </a:graphic>
      </p:graphicFrame>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extLst>
              <p:ext uri="{D42A27DB-BD31-4B8C-83A1-F6EECF244321}">
                <p14:modId xmlns:p14="http://schemas.microsoft.com/office/powerpoint/2010/main" val="1973444962"/>
              </p:ext>
            </p:extLst>
          </p:nvPr>
        </p:nvGraphicFramePr>
        <p:xfrm>
          <a:off x="325438" y="-273"/>
          <a:ext cx="10888662" cy="4772025"/>
        </p:xfrm>
        <a:graphic>
          <a:graphicData uri="http://schemas.openxmlformats.org/presentationml/2006/ole">
            <mc:AlternateContent xmlns:mc="http://schemas.openxmlformats.org/markup-compatibility/2006">
              <mc:Choice xmlns:v="urn:schemas-microsoft-com:vml" Requires="v">
                <p:oleObj spid="_x0000_s5135" name="文档" r:id="rId3" imgW="3937007" imgH="1730665" progId="Word.Document.12">
                  <p:embed/>
                </p:oleObj>
              </mc:Choice>
              <mc:Fallback>
                <p:oleObj name="文档" r:id="rId3" imgW="3937007" imgH="1730665" progId="Word.Document.12">
                  <p:embed/>
                  <p:pic>
                    <p:nvPicPr>
                      <p:cNvPr id="0" name=""/>
                      <p:cNvPicPr/>
                      <p:nvPr/>
                    </p:nvPicPr>
                    <p:blipFill>
                      <a:blip r:embed="rId4"/>
                      <a:stretch>
                        <a:fillRect/>
                      </a:stretch>
                    </p:blipFill>
                    <p:spPr>
                      <a:xfrm>
                        <a:off x="325438" y="-273"/>
                        <a:ext cx="10888662" cy="4772025"/>
                      </a:xfrm>
                      <a:prstGeom prst="rect">
                        <a:avLst/>
                      </a:prstGeom>
                    </p:spPr>
                  </p:pic>
                </p:oleObj>
              </mc:Fallback>
            </mc:AlternateContent>
          </a:graphicData>
        </a:graphic>
      </p:graphicFrame>
      <p:sp>
        <p:nvSpPr>
          <p:cNvPr id="2" name="矩形 1"/>
          <p:cNvSpPr>
            <a:spLocks noChangeAspect="1"/>
          </p:cNvSpPr>
          <p:nvPr/>
        </p:nvSpPr>
        <p:spPr>
          <a:xfrm>
            <a:off x="361950" y="4010966"/>
            <a:ext cx="10807700" cy="241713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1960</a:t>
            </a:r>
            <a:r>
              <a:rPr lang="zh-CN" altLang="zh-CN" dirty="0">
                <a:solidFill>
                  <a:srgbClr val="000000"/>
                </a:solidFill>
                <a:ea typeface="楷体" panose="02010609060101010101" pitchFamily="49" charset="-122"/>
                <a:cs typeface="Times New Roman" panose="02020603050405020304" pitchFamily="18" charset="0"/>
              </a:rPr>
              <a:t>年共有</a:t>
            </a:r>
            <a:r>
              <a:rPr lang="en-US" altLang="zh-CN" dirty="0">
                <a:solidFill>
                  <a:srgbClr val="000000"/>
                </a:solidFill>
                <a:ea typeface="宋体" panose="02010600030101010101" pitchFamily="2" charset="-122"/>
                <a:cs typeface="Times New Roman" panose="02020603050405020304" pitchFamily="18" charset="0"/>
              </a:rPr>
              <a:t>17</a:t>
            </a:r>
            <a:r>
              <a:rPr lang="zh-CN" altLang="zh-CN" dirty="0">
                <a:solidFill>
                  <a:srgbClr val="000000"/>
                </a:solidFill>
                <a:ea typeface="楷体" panose="02010609060101010101" pitchFamily="49" charset="-122"/>
                <a:cs typeface="Times New Roman" panose="02020603050405020304" pitchFamily="18" charset="0"/>
              </a:rPr>
              <a:t>个非洲国家先后获得独立</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非洲年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的影响下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整个</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60</a:t>
            </a:r>
            <a:r>
              <a:rPr lang="zh-CN" altLang="zh-CN" dirty="0">
                <a:solidFill>
                  <a:srgbClr val="000000"/>
                </a:solidFill>
                <a:ea typeface="楷体" panose="02010609060101010101" pitchFamily="49" charset="-122"/>
                <a:cs typeface="Times New Roman" panose="02020603050405020304" pitchFamily="18" charset="0"/>
              </a:rPr>
              <a:t>年代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非洲民族独立运动风起云涌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英属和葡属非洲殖民地到处燃起了独立运动的烽火。</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摘编自沐涛《世界史画卷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非洲卷》</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846057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问题</a:t>
            </a:r>
            <a:r>
              <a:rPr lang="zh-CN" altLang="zh-CN" dirty="0">
                <a:solidFill>
                  <a:srgbClr val="000000"/>
                </a:solidFill>
                <a:latin typeface="Arial" panose="020B0604020202020204" pitchFamily="34" charset="0"/>
                <a:cs typeface="Times New Roman" panose="02020603050405020304" pitchFamily="18" charset="0"/>
              </a:rPr>
              <a:t>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概述</a:t>
            </a:r>
            <a:r>
              <a:rPr lang="en-US" altLang="zh-CN" dirty="0">
                <a:solidFill>
                  <a:srgbClr val="000000"/>
                </a:solidFill>
                <a:ea typeface="宋体" panose="02010600030101010101" pitchFamily="2" charset="-122"/>
                <a:cs typeface="Times New Roman" panose="02020603050405020304" pitchFamily="18" charset="0"/>
              </a:rPr>
              <a:t>1960</a:t>
            </a:r>
            <a:r>
              <a:rPr lang="zh-CN" altLang="zh-CN" dirty="0">
                <a:solidFill>
                  <a:srgbClr val="000000"/>
                </a:solidFill>
                <a:ea typeface="宋体" panose="02010600030101010101" pitchFamily="2" charset="-122"/>
                <a:cs typeface="Times New Roman" panose="02020603050405020304" pitchFamily="18" charset="0"/>
              </a:rPr>
              <a:t>年非洲国家独立的情况。</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情况</a:t>
            </a:r>
            <a:r>
              <a:rPr lang="en-US" altLang="zh-CN" dirty="0">
                <a:solidFill>
                  <a:srgbClr val="000000"/>
                </a:solidFill>
                <a:ea typeface="宋体" panose="02010600030101010101" pitchFamily="2" charset="-122"/>
                <a:cs typeface="Times New Roman" panose="02020603050405020304" pitchFamily="18" charset="0"/>
              </a:rPr>
              <a:t>:1960</a:t>
            </a:r>
            <a:r>
              <a:rPr lang="zh-CN" altLang="zh-CN" dirty="0">
                <a:solidFill>
                  <a:srgbClr val="000000"/>
                </a:solidFill>
                <a:ea typeface="楷体" panose="02010609060101010101" pitchFamily="49" charset="-122"/>
                <a:cs typeface="Times New Roman" panose="02020603050405020304" pitchFamily="18" charset="0"/>
              </a:rPr>
              <a:t>年共有</a:t>
            </a:r>
            <a:r>
              <a:rPr lang="en-US" altLang="zh-CN" dirty="0">
                <a:solidFill>
                  <a:srgbClr val="000000"/>
                </a:solidFill>
                <a:ea typeface="宋体" panose="02010600030101010101" pitchFamily="2" charset="-122"/>
                <a:cs typeface="Times New Roman" panose="02020603050405020304" pitchFamily="18" charset="0"/>
              </a:rPr>
              <a:t>17</a:t>
            </a:r>
            <a:r>
              <a:rPr lang="zh-CN" altLang="zh-CN" dirty="0">
                <a:solidFill>
                  <a:srgbClr val="000000"/>
                </a:solidFill>
                <a:ea typeface="楷体" panose="02010609060101010101" pitchFamily="49" charset="-122"/>
                <a:cs typeface="Times New Roman" panose="02020603050405020304" pitchFamily="18" charset="0"/>
              </a:rPr>
              <a:t>个非洲国家先后获得独立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喀麦隆共和国的成立开启良好开端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独立运动达到高潮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毛里塔尼亚成为这一年独立的最后一个国家。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92888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dirty="0"/>
              <a:t>•</a:t>
            </a:r>
            <a:r>
              <a:rPr lang="zh-CN" altLang="en-US" sz="4000" dirty="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07839"/>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先后有</a:t>
            </a:r>
            <a:r>
              <a:rPr lang="en-US" altLang="zh-CN" dirty="0">
                <a:solidFill>
                  <a:srgbClr val="000000"/>
                </a:solidFill>
                <a:ea typeface="宋体" panose="02010600030101010101" pitchFamily="2" charset="-122"/>
                <a:cs typeface="Times New Roman" panose="02020603050405020304" pitchFamily="18" charset="0"/>
              </a:rPr>
              <a:t>9</a:t>
            </a:r>
            <a:r>
              <a:rPr lang="zh-CN" altLang="zh-CN" dirty="0">
                <a:solidFill>
                  <a:srgbClr val="000000"/>
                </a:solidFill>
                <a:ea typeface="宋体" panose="02010600030101010101" pitchFamily="2" charset="-122"/>
                <a:cs typeface="Times New Roman" panose="02020603050405020304" pitchFamily="18" charset="0"/>
              </a:rPr>
              <a:t>个法属殖民地国家独立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毛里塔尼亚从法国统治下独立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成为这一年独立的最后一个国家</a:t>
            </a:r>
            <a:r>
              <a:rPr lang="en-US" altLang="zh-CN" dirty="0">
                <a:solidFill>
                  <a:srgbClr val="000000"/>
                </a:solidFill>
                <a:ea typeface="宋体" panose="02010600030101010101" pitchFamily="2" charset="-122"/>
                <a:cs typeface="Times New Roman" panose="02020603050405020304" pitchFamily="18" charset="0"/>
              </a:rPr>
              <a:t>”“1960</a:t>
            </a:r>
            <a:r>
              <a:rPr lang="zh-CN" altLang="zh-CN" dirty="0">
                <a:solidFill>
                  <a:srgbClr val="000000"/>
                </a:solidFill>
                <a:ea typeface="宋体" panose="02010600030101010101" pitchFamily="2" charset="-122"/>
                <a:cs typeface="Times New Roman" panose="02020603050405020304" pitchFamily="18" charset="0"/>
              </a:rPr>
              <a:t>年共有</a:t>
            </a:r>
            <a:r>
              <a:rPr lang="en-US" altLang="zh-CN" dirty="0">
                <a:solidFill>
                  <a:srgbClr val="000000"/>
                </a:solidFill>
                <a:ea typeface="宋体" panose="02010600030101010101" pitchFamily="2" charset="-122"/>
                <a:cs typeface="Times New Roman" panose="02020603050405020304" pitchFamily="18" charset="0"/>
              </a:rPr>
              <a:t>17</a:t>
            </a:r>
            <a:r>
              <a:rPr lang="zh-CN" altLang="zh-CN" dirty="0">
                <a:solidFill>
                  <a:srgbClr val="000000"/>
                </a:solidFill>
                <a:ea typeface="宋体" panose="02010600030101010101" pitchFamily="2" charset="-122"/>
                <a:cs typeface="Times New Roman" panose="02020603050405020304" pitchFamily="18" charset="0"/>
              </a:rPr>
              <a:t>个非洲国家先后获得独立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a:t>
            </a:r>
            <a:r>
              <a:rPr lang="en-US" altLang="zh-CN" dirty="0">
                <a:solidFill>
                  <a:srgbClr val="000000"/>
                </a:solidFill>
                <a:ea typeface="宋体" panose="02010600030101010101" pitchFamily="2" charset="-122"/>
                <a:cs typeface="Times New Roman" panose="02020603050405020304" pitchFamily="18" charset="0"/>
              </a:rPr>
              <a:t>1960</a:t>
            </a:r>
            <a:r>
              <a:rPr lang="zh-CN" altLang="zh-CN" dirty="0">
                <a:solidFill>
                  <a:srgbClr val="000000"/>
                </a:solidFill>
                <a:ea typeface="宋体" panose="02010600030101010101" pitchFamily="2" charset="-122"/>
                <a:cs typeface="Times New Roman" panose="02020603050405020304" pitchFamily="18" charset="0"/>
              </a:rPr>
              <a:t>年非洲独立运动达到高潮。考查学生史料实证的素养。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463781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38954" y="-112759"/>
            <a:ext cx="11015711" cy="6592574"/>
          </a:xfrm>
          <a:prstGeom prst="rect">
            <a:avLst/>
          </a:prstGeom>
        </p:spPr>
        <p:txBody>
          <a:bodyPr wrap="square">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第二次世界大战是对殖民主义的致命打击。战争期间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世界反法西斯同盟通过一系列声明、宣言等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支持殖民地半殖民地的独立要求。</a:t>
            </a:r>
            <a:r>
              <a:rPr lang="en-US" altLang="zh-CN" dirty="0">
                <a:solidFill>
                  <a:srgbClr val="000000"/>
                </a:solidFill>
                <a:ea typeface="宋体" panose="02010600030101010101" pitchFamily="2" charset="-122"/>
                <a:cs typeface="Times New Roman" panose="02020603050405020304" pitchFamily="18" charset="0"/>
              </a:rPr>
              <a:t>1945</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ea typeface="楷体" panose="02010609060101010101" pitchFamily="49" charset="-122"/>
                <a:cs typeface="Times New Roman" panose="02020603050405020304" pitchFamily="18" charset="0"/>
              </a:rPr>
              <a:t>月通过的《联合国宪章》强调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促成国际合作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以解决国际间属于经济、社会、文化及人类福利性质之国际问题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且不分种族、性别、语言或宗教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增进并激励对于全体人类之人权及基本自由之尊重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英帝国很快解体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法国也不得不承认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印度支那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、阿尔及利亚等法属殖民地独立。</a:t>
            </a:r>
            <a:r>
              <a:rPr lang="en-US" altLang="zh-CN" dirty="0">
                <a:solidFill>
                  <a:srgbClr val="000000"/>
                </a:solidFill>
                <a:ea typeface="宋体" panose="02010600030101010101" pitchFamily="2" charset="-122"/>
                <a:cs typeface="Times New Roman" panose="02020603050405020304" pitchFamily="18" charset="0"/>
              </a:rPr>
              <a:t>1955</a:t>
            </a:r>
            <a:r>
              <a:rPr lang="zh-CN" altLang="zh-CN" dirty="0">
                <a:solidFill>
                  <a:srgbClr val="000000"/>
                </a:solidFill>
                <a:ea typeface="楷体" panose="02010609060101010101" pitchFamily="49" charset="-122"/>
                <a:cs typeface="Times New Roman" panose="02020603050405020304" pitchFamily="18" charset="0"/>
              </a:rPr>
              <a:t>年万隆会议隆重举行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通过《关于促进世界和平和合作的宣言》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引申和发展了和平共处五项原则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提出了各国和平相处友好合作的十项原则。</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摘编自彭树智《世界史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现代史编》</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912412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627607"/>
            <a:ext cx="10807700" cy="178664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概括第二次世界大战后世界殖民体系崩溃的原因。</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61950" y="2414250"/>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第二次世界大战期间世界反法西斯同盟树立的原则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各国人民的反抗斗争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西方资本主义国家</a:t>
            </a:r>
            <a:r>
              <a:rPr lang="zh-CN" altLang="zh-CN" dirty="0" smtClean="0">
                <a:solidFill>
                  <a:srgbClr val="000000"/>
                </a:solidFill>
                <a:ea typeface="楷体" panose="02010609060101010101" pitchFamily="49" charset="-122"/>
                <a:cs typeface="Times New Roman" panose="02020603050405020304" pitchFamily="18" charset="0"/>
              </a:rPr>
              <a:t>的衰落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第二次世界大战后亚非拉地区经济的发展和民族民主意识的增强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联合国等国际组织的推动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第三世界国家的联合。</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9526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70997"/>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世界反法西斯同盟通过一系列声明、宣言等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支持殖民地半殖民地的独立要求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英帝国很快解体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法国也不得不承认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印度支那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、阿尔及利亚等法属殖民地独立</a:t>
            </a:r>
            <a:r>
              <a:rPr lang="en-US" altLang="zh-CN" dirty="0">
                <a:solidFill>
                  <a:srgbClr val="000000"/>
                </a:solidFill>
                <a:ea typeface="宋体" panose="02010600030101010101" pitchFamily="2" charset="-122"/>
                <a:cs typeface="Times New Roman" panose="02020603050405020304" pitchFamily="18" charset="0"/>
              </a:rPr>
              <a:t>”“1945</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ea typeface="宋体" panose="02010600030101010101" pitchFamily="2" charset="-122"/>
                <a:cs typeface="Times New Roman" panose="02020603050405020304" pitchFamily="18" charset="0"/>
              </a:rPr>
              <a:t>月通过的《联合国宪章》强调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促成国际合作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以解决国际间属于经济、社会、文化及人类福利性质之国际问题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说明了战后世界殖民体系崩溃的原因。</a:t>
            </a:r>
            <a:r>
              <a:rPr lang="zh-CN" altLang="zh-CN" dirty="0" smtClean="0">
                <a:solidFill>
                  <a:srgbClr val="000000"/>
                </a:solidFill>
                <a:ea typeface="宋体" panose="02010600030101010101" pitchFamily="2" charset="-122"/>
                <a:cs typeface="Times New Roman" panose="02020603050405020304" pitchFamily="18" charset="0"/>
              </a:rPr>
              <a:t>考查</a:t>
            </a:r>
            <a:r>
              <a:rPr lang="zh-CN" altLang="en-US" dirty="0" smtClean="0">
                <a:solidFill>
                  <a:srgbClr val="000000"/>
                </a:solidFill>
                <a:ea typeface="宋体" panose="02010600030101010101" pitchFamily="2" charset="-122"/>
                <a:cs typeface="Times New Roman" panose="02020603050405020304" pitchFamily="18" charset="0"/>
              </a:rPr>
              <a:t>学生</a:t>
            </a:r>
            <a:r>
              <a:rPr lang="zh-CN" altLang="zh-CN" dirty="0" smtClean="0">
                <a:solidFill>
                  <a:srgbClr val="000000"/>
                </a:solidFill>
                <a:ea typeface="宋体" panose="02010600030101010101" pitchFamily="2" charset="-122"/>
                <a:cs typeface="Times New Roman" panose="02020603050405020304" pitchFamily="18" charset="0"/>
              </a:rPr>
              <a:t>史料</a:t>
            </a:r>
            <a:r>
              <a:rPr lang="zh-CN" altLang="zh-CN" dirty="0">
                <a:solidFill>
                  <a:srgbClr val="000000"/>
                </a:solidFill>
                <a:ea typeface="宋体" panose="02010600030101010101" pitchFamily="2" charset="-122"/>
                <a:cs typeface="Times New Roman" panose="02020603050405020304" pitchFamily="18" charset="0"/>
              </a:rPr>
              <a:t>实证的素养。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09326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4228850"/>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第二次世界大战后亚非拉民族独立运动兴起和发展的原因、特点及意义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第二次世界大战沉重打击了帝国主义殖民势力。</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亚非拉人民在反法西斯战争中得到了锻炼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在斗争中民族凝聚力增强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民族解放浪潮空前高涨。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336280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2835"/>
            <a:ext cx="10807700" cy="418993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特点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时间长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延续近半个世纪。</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范围广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遍及亚非拉各殖民地半殖民地。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成果显著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第二次世界大战后的几十年间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一大批国家摆脱了殖民统治获得独立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彻底瓦解了世界殖民体系。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建立了资本主义和社会主义两类社会制度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其中大多数是资本主义制度。</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739385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00827"/>
            <a:ext cx="10807700" cy="418993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意义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亚非拉国家取得了独立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经济得到了迅速发展。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改变了过去落后的面貌。</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作为一支重要的国际力量在国际上发挥着越来越重要的作用。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提高了国际地位。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促进了世界的和平与发展。</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843178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735"/>
            <a:ext cx="10807700" cy="6017032"/>
          </a:xfrm>
          <a:prstGeom prst="rect">
            <a:avLst/>
          </a:prstGeom>
        </p:spPr>
        <p:txBody>
          <a:bodyPr>
            <a:spAutoFit/>
          </a:bodyPr>
          <a:lstStyle/>
          <a:p>
            <a:pPr algn="ctr">
              <a:lnSpc>
                <a:spcPts val="42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历史学家钱乘旦认为</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世纪历史的主题是现代化</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世纪重大历史事件都围绕现代化展开。就不发达国家而言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为实行现代化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革命的浪潮滚滚而来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它首先在亚洲翻滚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然后掠过欧洲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涌向南美洲</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最后冲进了非洲。不发达国家为实行现代化而进行的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主要表现为拉美独立运动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smtClean="0">
                <a:solidFill>
                  <a:srgbClr val="000000"/>
                </a:solidFill>
                <a:ea typeface="宋体" panose="02010600030101010101" pitchFamily="2" charset="-122"/>
                <a:cs typeface="Times New Roman" panose="02020603050405020304" pitchFamily="18" charset="0"/>
              </a:rPr>
              <a:t>促使战后</a:t>
            </a:r>
            <a:r>
              <a:rPr lang="zh-CN" altLang="zh-CN" dirty="0">
                <a:solidFill>
                  <a:srgbClr val="000000"/>
                </a:solidFill>
                <a:ea typeface="宋体" panose="02010600030101010101" pitchFamily="2" charset="-122"/>
                <a:cs typeface="Times New Roman" panose="02020603050405020304" pitchFamily="18" charset="0"/>
              </a:rPr>
              <a:t>世界殖民体系的崩溃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发生在两次世界大战期间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使各国走上社会主义</a:t>
            </a:r>
            <a:r>
              <a:rPr lang="zh-CN" altLang="zh-CN" dirty="0" smtClean="0">
                <a:solidFill>
                  <a:srgbClr val="000000"/>
                </a:solidFill>
                <a:ea typeface="宋体" panose="02010600030101010101" pitchFamily="2" charset="-122"/>
                <a:cs typeface="Times New Roman" panose="02020603050405020304" pitchFamily="18" charset="0"/>
              </a:rPr>
              <a:t>道路</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B</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72839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983306" y="647799"/>
            <a:ext cx="9577064"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二</a:t>
            </a:r>
            <a:r>
              <a:rPr lang="en-US" altLang="zh-CN"/>
              <a:t>  </a:t>
            </a:r>
            <a:r>
              <a:rPr lang="zh-CN" altLang="zh-CN"/>
              <a:t>第二次世界大战后亚洲新兴国家的建立和发展</a:t>
            </a:r>
            <a:endParaRPr lang="zh-CN" altLang="en-US"/>
          </a:p>
        </p:txBody>
      </p:sp>
      <p:sp>
        <p:nvSpPr>
          <p:cNvPr id="3" name="矩形 2"/>
          <p:cNvSpPr>
            <a:spLocks noChangeAspect="1"/>
          </p:cNvSpPr>
          <p:nvPr/>
        </p:nvSpPr>
        <p:spPr>
          <a:xfrm>
            <a:off x="361950" y="1258352"/>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材料一</a:t>
            </a:r>
            <a:r>
              <a:rPr lang="en-US" altLang="zh-CN" dirty="0" smtClean="0">
                <a:solidFill>
                  <a:srgbClr val="000000"/>
                </a:solidFill>
                <a:latin typeface="Arial" panose="020B0604020202020204" pitchFamily="34" charset="0"/>
                <a:cs typeface="Times New Roman" panose="02020603050405020304" pitchFamily="18" charset="0"/>
              </a:rPr>
              <a:t>  </a:t>
            </a:r>
            <a:r>
              <a:rPr lang="zh-CN" altLang="zh-CN" dirty="0" smtClean="0">
                <a:solidFill>
                  <a:srgbClr val="000000"/>
                </a:solidFill>
                <a:latin typeface="NEU-BZ-S92"/>
                <a:ea typeface="Arial" panose="020B0604020202020204" pitchFamily="34" charset="0"/>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亚洲的绝大多数国家是第二次世界大战后独立的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独立初期要解决的中心问题是由政治独立发展到经济独立。</a:t>
            </a:r>
            <a:r>
              <a:rPr lang="en-US"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1955</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来自亚非</a:t>
            </a:r>
            <a:r>
              <a:rPr lang="en-US" altLang="zh-CN" dirty="0">
                <a:solidFill>
                  <a:srgbClr val="000000"/>
                </a:solidFill>
                <a:ea typeface="宋体" panose="02010600030101010101" pitchFamily="2" charset="-122"/>
                <a:cs typeface="Times New Roman" panose="02020603050405020304" pitchFamily="18" charset="0"/>
              </a:rPr>
              <a:t>29</a:t>
            </a:r>
            <a:r>
              <a:rPr lang="zh-CN" altLang="zh-CN" dirty="0">
                <a:solidFill>
                  <a:srgbClr val="000000"/>
                </a:solidFill>
                <a:ea typeface="楷体" panose="02010609060101010101" pitchFamily="49" charset="-122"/>
                <a:cs typeface="Times New Roman" panose="02020603050405020304" pitchFamily="18" charset="0"/>
              </a:rPr>
              <a:t>个国家的代表出席了第一次亚非会议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通过了《亚非会议最后公报》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内容包括经济合作、促进世界和平与合作</a:t>
            </a:r>
            <a:r>
              <a:rPr lang="zh-CN" altLang="zh-CN" dirty="0" smtClean="0">
                <a:solidFill>
                  <a:srgbClr val="000000"/>
                </a:solidFill>
                <a:ea typeface="楷体" panose="02010609060101010101" pitchFamily="49" charset="-122"/>
                <a:cs typeface="Times New Roman" panose="02020603050405020304" pitchFamily="18" charset="0"/>
              </a:rPr>
              <a:t>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摘编自都培</a:t>
            </a:r>
            <a:r>
              <a:rPr lang="zh-CN" altLang="zh-CN" dirty="0" smtClean="0">
                <a:solidFill>
                  <a:srgbClr val="000000"/>
                </a:solidFill>
                <a:ea typeface="楷体" panose="02010609060101010101" pitchFamily="49" charset="-122"/>
                <a:cs typeface="Times New Roman" panose="02020603050405020304" pitchFamily="18" charset="0"/>
              </a:rPr>
              <a:t>炎《世界政治经济与国际关系》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31434"/>
            <a:ext cx="10807700" cy="478086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亚洲经济得到发展。</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60</a:t>
            </a:r>
            <a:r>
              <a:rPr lang="zh-CN" altLang="zh-CN" dirty="0">
                <a:solidFill>
                  <a:srgbClr val="000000"/>
                </a:solidFill>
                <a:ea typeface="楷体" panose="02010609060101010101" pitchFamily="49" charset="-122"/>
                <a:cs typeface="Times New Roman" panose="02020603050405020304" pitchFamily="18" charset="0"/>
              </a:rPr>
              <a:t>年代的日本是资本主义世界发展速度最快的国家</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70</a:t>
            </a:r>
            <a:r>
              <a:rPr lang="zh-CN" altLang="zh-CN" dirty="0">
                <a:solidFill>
                  <a:srgbClr val="000000"/>
                </a:solidFill>
                <a:ea typeface="楷体" panose="02010609060101010101" pitchFamily="49" charset="-122"/>
                <a:cs typeface="Times New Roman" panose="02020603050405020304" pitchFamily="18" charset="0"/>
              </a:rPr>
              <a:t>年代新加坡、韩国是世界经济发展最快的国家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a:t>
            </a:r>
            <a:r>
              <a:rPr lang="en-US" altLang="zh-CN" dirty="0">
                <a:solidFill>
                  <a:srgbClr val="000000"/>
                </a:solidFill>
                <a:ea typeface="宋体" panose="02010600030101010101" pitchFamily="2" charset="-122"/>
                <a:cs typeface="Times New Roman" panose="02020603050405020304" pitchFamily="18" charset="0"/>
              </a:rPr>
              <a:t>“70</a:t>
            </a:r>
            <a:r>
              <a:rPr lang="zh-CN" altLang="zh-CN" dirty="0">
                <a:solidFill>
                  <a:srgbClr val="000000"/>
                </a:solidFill>
                <a:ea typeface="楷体" panose="02010609060101010101" pitchFamily="49" charset="-122"/>
                <a:cs typeface="Times New Roman" panose="02020603050405020304" pitchFamily="18" charset="0"/>
              </a:rPr>
              <a:t>年代的奇迹</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70</a:t>
            </a:r>
            <a:r>
              <a:rPr lang="zh-CN" altLang="zh-CN" dirty="0">
                <a:solidFill>
                  <a:srgbClr val="000000"/>
                </a:solidFill>
                <a:ea typeface="楷体" panose="02010609060101010101" pitchFamily="49" charset="-122"/>
                <a:cs typeface="Times New Roman" panose="02020603050405020304" pitchFamily="18" charset="0"/>
              </a:rPr>
              <a:t>年代末的中国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实行改革开放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经济开始迅速发展</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80</a:t>
            </a:r>
            <a:r>
              <a:rPr lang="zh-CN" altLang="zh-CN" dirty="0">
                <a:solidFill>
                  <a:srgbClr val="000000"/>
                </a:solidFill>
                <a:ea typeface="楷体" panose="02010609060101010101" pitchFamily="49" charset="-122"/>
                <a:cs typeface="Times New Roman" panose="02020603050405020304" pitchFamily="18" charset="0"/>
              </a:rPr>
              <a:t>年代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沙特阿拉伯由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骆驼加帐篷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的农牧业国家发展为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喷气机加计算机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的石油富国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印度在科学技术方面取得了令人瞩目的成就。</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摘编自陈建军《亚洲经济发展导论》</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383376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201198973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回答第二次世界大战给亚洲国家独立运动提供了哪些有利条件。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概括亚洲经济发展的特点。结合所学知识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分析新加坡、韩国出现</a:t>
            </a:r>
            <a:r>
              <a:rPr lang="en-US" altLang="zh-CN" dirty="0">
                <a:solidFill>
                  <a:srgbClr val="000000"/>
                </a:solidFill>
                <a:ea typeface="宋体" panose="02010600030101010101" pitchFamily="2" charset="-122"/>
                <a:cs typeface="Times New Roman" panose="02020603050405020304" pitchFamily="18" charset="0"/>
              </a:rPr>
              <a:t>“70</a:t>
            </a:r>
            <a:r>
              <a:rPr lang="zh-CN" altLang="zh-CN" dirty="0">
                <a:solidFill>
                  <a:srgbClr val="000000"/>
                </a:solidFill>
                <a:ea typeface="宋体" panose="02010600030101010101" pitchFamily="2" charset="-122"/>
                <a:cs typeface="Times New Roman" panose="02020603050405020304" pitchFamily="18" charset="0"/>
              </a:rPr>
              <a:t>年代的奇迹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的共同原因。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342431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54296"/>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有利条件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殖民主义势力削弱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民族民主意识高涨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社会主义力量壮大。</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经济发展速度快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各国发展不平衡。共同原因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抓住机遇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吸收外国资本和技术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发展劳动密集型产业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根据国情适时调整经济发展战略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不断进行产业的更新换代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发展高新技术产业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积极参与国际竞争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发展外向型经济。</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69507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9588"/>
            <a:ext cx="10807700" cy="5949321"/>
          </a:xfrm>
          <a:prstGeom prst="rect">
            <a:avLst/>
          </a:prstGeom>
        </p:spPr>
        <p:txBody>
          <a:bodyPr>
            <a:spAutoFit/>
          </a:bodyPr>
          <a:lstStyle/>
          <a:p>
            <a:pPr algn="ctr">
              <a:lnSpc>
                <a:spcPts val="42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第二次世界大战后亚洲新兴国家面临的发展机遇及把握情况</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面临</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en-US" dirty="0" smtClean="0">
                <a:solidFill>
                  <a:srgbClr val="000000"/>
                </a:solidFill>
                <a:ea typeface="宋体" panose="02010600030101010101" pitchFamily="2" charset="-122"/>
                <a:cs typeface="Times New Roman" panose="02020603050405020304" pitchFamily="18" charset="0"/>
              </a:rPr>
              <a:t>发展</a:t>
            </a:r>
            <a:r>
              <a:rPr lang="zh-CN" altLang="zh-CN" dirty="0" smtClean="0">
                <a:solidFill>
                  <a:srgbClr val="000000"/>
                </a:solidFill>
                <a:ea typeface="宋体" panose="02010600030101010101" pitchFamily="2" charset="-122"/>
                <a:cs typeface="Times New Roman" panose="02020603050405020304" pitchFamily="18" charset="0"/>
              </a:rPr>
              <a:t>机遇</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世界处于相对稳定的时期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世界经济进入调整发展时期。</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亚洲各国摆脱了殖民统治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走上了独立发展民族经济的道路。</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西方发达国家向发展中国家转移劳动密集型产业。</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科学技术的新发展。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17684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6696"/>
            <a:ext cx="10807700" cy="596272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机遇的把握</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新加坡、韩国等亚洲国家积极引进资本和技术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发展劳动密集型产业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适时调整经济发展战略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发展高新技术产业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积极参与国际竞争</a:t>
            </a:r>
            <a:r>
              <a:rPr lang="en-US" altLang="zh-CN" dirty="0">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发展外向型经济。</a:t>
            </a:r>
            <a:endParaRPr lang="zh-CN" altLang="zh-CN">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海湾产油国控制本国的石油工业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利用石油财富发展本国经济。</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中国进行社会主义改造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社会主义制度建立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推进工业化建设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奠定了社会主义工业化的初步基础。</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印度大力发展民族经济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利用西方技术发展本国的高科技产业。</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61950" y="1539294"/>
            <a:ext cx="10807700" cy="65556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558651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105"/>
            <a:ext cx="10807700" cy="644484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2.1959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印度同时开工的鲁尔克拉、杜加普尔、比莱钢铁厂都是年生产能力达百万吨级的大型钢铁厂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对联邦德国、英国和苏联的援助依赖性较强。印度石油、煤炭、铁矿石等资源有限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严重依赖进口。一位美国学者得出这样的结论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尼赫鲁时代的工业化在很大程度上成了国际事业。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由此推知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当时印度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成为东西方争夺的</a:t>
            </a:r>
            <a:r>
              <a:rPr lang="zh-CN" altLang="zh-CN" dirty="0" smtClean="0">
                <a:solidFill>
                  <a:srgbClr val="000000"/>
                </a:solidFill>
                <a:ea typeface="宋体" panose="02010600030101010101" pitchFamily="2" charset="-122"/>
                <a:cs typeface="Times New Roman" panose="02020603050405020304" pitchFamily="18" charset="0"/>
              </a:rPr>
              <a:t>焦点</a:t>
            </a:r>
            <a:r>
              <a:rPr lang="en-US" altLang="zh-CN" dirty="0" smtClean="0">
                <a:solidFill>
                  <a:srgbClr val="000000"/>
                </a:solidFill>
                <a:latin typeface="NEU-BZ-S92"/>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坚定执行不结盟政策</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民族振兴道路崎岖</a:t>
            </a:r>
            <a:r>
              <a:rPr lang="zh-CN" altLang="zh-CN" dirty="0" smtClean="0">
                <a:solidFill>
                  <a:srgbClr val="000000"/>
                </a:solidFill>
                <a:ea typeface="宋体" panose="02010600030101010101" pitchFamily="2" charset="-122"/>
                <a:cs typeface="Times New Roman" panose="02020603050405020304" pitchFamily="18" charset="0"/>
              </a:rPr>
              <a:t>坎坷</a:t>
            </a:r>
            <a:r>
              <a:rPr lang="en-US" altLang="zh-CN" dirty="0" smtClean="0">
                <a:solidFill>
                  <a:srgbClr val="000000"/>
                </a:solidFill>
                <a:latin typeface="NEU-BZ-S92"/>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开启了工业化的历程</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答案</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C</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5188350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5844"/>
            <a:ext cx="10807700" cy="596272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印度独立后开工的大型钢铁厂对联邦德国、英国和苏联的援助依赖性较强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同时资源上也严重依赖进口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这说明其独立发展民族工业的过程中面临大国试图控制或者阻碍的现实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所以其民族振兴道路崎岖坎坷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故选</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题干材料并未提到与其他争夺对象的比较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所以不能据此得出印度成为东西方争夺焦点的结论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题干材料并未提到印度的对外政策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无法说明其坚定执行不结盟政策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题干材料所述的是印度年生产能力达百万吨级的大型钢铁厂的开工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并不是印度工业化历程的开启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而是工业化发展的表现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360991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631840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708521"/>
            <a:ext cx="10807700" cy="1963614"/>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了解第二次世界大战后第三世界国家的变化</a:t>
            </a:r>
            <a:endParaRPr lang="zh-CN" altLang="zh-CN" dirty="0">
              <a:solidFill>
                <a:srgbClr val="000000"/>
              </a:solidFill>
              <a:latin typeface="NEU-BZ-S92"/>
              <a:ea typeface="方正书宋_GBK"/>
              <a:cs typeface="Times New Roman" panose="02020603050405020304" pitchFamily="18" charset="0"/>
            </a:endParaRPr>
          </a:p>
          <a:p>
            <a:pPr>
              <a:lnSpc>
                <a:spcPct val="130000"/>
              </a:lnSpc>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认识第二次世界大战后第三世界国家发展中的成就与问题</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4" name="NLGXQCRG40X.eps"/>
          <p:cNvPicPr/>
          <p:nvPr/>
        </p:nvPicPr>
        <p:blipFill>
          <a:blip r:embed="rId2"/>
          <a:stretch>
            <a:fillRect/>
          </a:stretch>
        </p:blipFill>
        <p:spPr>
          <a:xfrm>
            <a:off x="2592685" y="690311"/>
            <a:ext cx="5904656" cy="5284395"/>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305465149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64827"/>
            <a:ext cx="10807700" cy="355943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一、世界殖民体系的崩溃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亚洲</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在印度人民反抗斗争的压力下</a:t>
            </a:r>
            <a:r>
              <a:rPr lang="en-US" altLang="zh-CN" dirty="0">
                <a:solidFill>
                  <a:srgbClr val="000000"/>
                </a:solidFill>
                <a:ea typeface="宋体" panose="02010600030101010101" pitchFamily="2" charset="-122"/>
                <a:cs typeface="Times New Roman" panose="02020603050405020304" pitchFamily="18" charset="0"/>
              </a:rPr>
              <a:t>,1947</a:t>
            </a:r>
            <a:r>
              <a:rPr lang="zh-CN" altLang="zh-CN" dirty="0">
                <a:solidFill>
                  <a:srgbClr val="000000"/>
                </a:solidFill>
                <a:ea typeface="宋体" panose="02010600030101010101" pitchFamily="2" charset="-122"/>
                <a:cs typeface="Times New Roman" panose="02020603050405020304" pitchFamily="18" charset="0"/>
              </a:rPr>
              <a:t>年</a:t>
            </a:r>
            <a:r>
              <a:rPr lang="zh-CN" altLang="zh-CN" dirty="0">
                <a:ea typeface="楷体" panose="02010609060101010101" pitchFamily="49" charset="-122"/>
                <a:cs typeface="Times New Roman" panose="02020603050405020304" pitchFamily="18" charset="0"/>
              </a:rPr>
              <a:t>英国</a:t>
            </a:r>
            <a:r>
              <a:rPr lang="zh-CN" altLang="zh-CN" dirty="0">
                <a:solidFill>
                  <a:srgbClr val="000000"/>
                </a:solidFill>
                <a:ea typeface="宋体" panose="02010600030101010101" pitchFamily="2" charset="-122"/>
                <a:cs typeface="Times New Roman" panose="02020603050405020304" pitchFamily="18" charset="0"/>
              </a:rPr>
              <a:t>被迫同意印度独立。印度独立前后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印度尼西亚、老挝、菲律宾、缅甸、锡兰、柬埔寨、马来亚、新加坡等也纷纷独立。帝国主义在亚洲的殖民体系瓦解。</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355971" y="2509249"/>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7351381" y="2973347"/>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0"/>
            <a:ext cx="1700787"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smtClean="0">
                <a:solidFill>
                  <a:srgbClr val="000000"/>
                </a:solidFill>
                <a:latin typeface="Arial" panose="020B0604020202020204" pitchFamily="34" charset="0"/>
                <a:cs typeface="Times New Roman" panose="02020603050405020304" pitchFamily="18" charset="0"/>
              </a:rPr>
              <a:t>非洲</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22mqc13j.eps" descr="id:2147503218;FounderCES"/>
          <p:cNvPicPr/>
          <p:nvPr/>
        </p:nvPicPr>
        <p:blipFill>
          <a:blip r:embed="rId2"/>
          <a:stretch>
            <a:fillRect/>
          </a:stretch>
        </p:blipFill>
        <p:spPr>
          <a:xfrm>
            <a:off x="2448669" y="41766"/>
            <a:ext cx="7056784" cy="6121701"/>
          </a:xfrm>
          <a:prstGeom prst="rect">
            <a:avLst/>
          </a:prstGeom>
        </p:spPr>
      </p:pic>
      <p:sp>
        <p:nvSpPr>
          <p:cNvPr id="9" name="矩形 8"/>
          <p:cNvSpPr/>
          <p:nvPr/>
        </p:nvSpPr>
        <p:spPr>
          <a:xfrm>
            <a:off x="8795883" y="1155191"/>
            <a:ext cx="523639"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3981857" y="1495536"/>
            <a:ext cx="1347132"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5457964" y="4690757"/>
            <a:ext cx="1239177"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5777118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481978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拉丁美洲</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拉丁美洲人民捍卫国家主权的斗争迅速发展。</a:t>
            </a:r>
            <a:r>
              <a:rPr lang="en-US" altLang="zh-CN" dirty="0">
                <a:solidFill>
                  <a:srgbClr val="000000"/>
                </a:solidFill>
                <a:ea typeface="宋体" panose="02010600030101010101" pitchFamily="2" charset="-122"/>
                <a:cs typeface="Times New Roman" panose="02020603050405020304" pitchFamily="18" charset="0"/>
              </a:rPr>
              <a:t>1959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a:t>
            </a:r>
            <a:r>
              <a:rPr lang="zh-CN" altLang="zh-CN" dirty="0">
                <a:ea typeface="楷体" panose="02010609060101010101" pitchFamily="49" charset="-122"/>
                <a:cs typeface="Times New Roman" panose="02020603050405020304" pitchFamily="18" charset="0"/>
              </a:rPr>
              <a:t>卡斯特罗</a:t>
            </a:r>
            <a:r>
              <a:rPr lang="zh-CN" altLang="zh-CN" dirty="0">
                <a:solidFill>
                  <a:srgbClr val="000000"/>
                </a:solidFill>
                <a:ea typeface="宋体" panose="02010600030101010101" pitchFamily="2" charset="-122"/>
                <a:cs typeface="Times New Roman" panose="02020603050405020304" pitchFamily="18" charset="0"/>
              </a:rPr>
              <a:t>为首的古巴革命力量进行武装斗争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推翻了美国扶植的傀儡政权。</a:t>
            </a:r>
            <a:r>
              <a:rPr lang="en-US" altLang="zh-CN" dirty="0">
                <a:solidFill>
                  <a:srgbClr val="000000"/>
                </a:solidFill>
                <a:ea typeface="宋体" panose="02010600030101010101" pitchFamily="2" charset="-122"/>
                <a:cs typeface="Times New Roman" panose="02020603050405020304" pitchFamily="18" charset="0"/>
              </a:rPr>
              <a:t>1961 </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卡斯特罗宣布古巴是社会主义国家。巴拿马人民也不断开展斗争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终于在</a:t>
            </a:r>
            <a:r>
              <a:rPr lang="en-US" altLang="zh-CN" dirty="0">
                <a:solidFill>
                  <a:srgbClr val="000000"/>
                </a:solidFill>
                <a:ea typeface="宋体" panose="02010600030101010101" pitchFamily="2" charset="-122"/>
                <a:cs typeface="Times New Roman" panose="02020603050405020304" pitchFamily="18" charset="0"/>
              </a:rPr>
              <a:t>1999</a:t>
            </a:r>
            <a:r>
              <a:rPr lang="zh-CN" altLang="zh-CN" dirty="0">
                <a:solidFill>
                  <a:srgbClr val="000000"/>
                </a:solidFill>
                <a:ea typeface="宋体" panose="02010600030101010101" pitchFamily="2" charset="-122"/>
                <a:cs typeface="Times New Roman" panose="02020603050405020304" pitchFamily="18" charset="0"/>
              </a:rPr>
              <a:t>年从</a:t>
            </a:r>
            <a:r>
              <a:rPr lang="zh-CN" altLang="zh-CN" dirty="0">
                <a:ea typeface="楷体" panose="02010609060101010101" pitchFamily="49" charset="-122"/>
                <a:cs typeface="Times New Roman" panose="02020603050405020304" pitchFamily="18" charset="0"/>
              </a:rPr>
              <a:t>美国</a:t>
            </a:r>
            <a:r>
              <a:rPr lang="zh-CN" altLang="zh-CN" dirty="0">
                <a:solidFill>
                  <a:srgbClr val="000000"/>
                </a:solidFill>
                <a:ea typeface="宋体" panose="02010600030101010101" pitchFamily="2" charset="-122"/>
                <a:cs typeface="Times New Roman" panose="02020603050405020304" pitchFamily="18" charset="0"/>
              </a:rPr>
              <a:t>手中收回了巴拿马运河区的全部主权。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第二次世界大战后的几十年间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一大批国家摆脱了殖民统治获得独立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彻底瓦解了</a:t>
            </a:r>
            <a:r>
              <a:rPr lang="zh-CN" altLang="zh-CN" dirty="0">
                <a:uFill>
                  <a:solidFill>
                    <a:srgbClr val="000000"/>
                  </a:solidFill>
                </a:uFill>
                <a:ea typeface="楷体" panose="02010609060101010101" pitchFamily="49" charset="-122"/>
                <a:cs typeface="Times New Roman" panose="02020603050405020304" pitchFamily="18" charset="0"/>
              </a:rPr>
              <a:t>世界殖民体系</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p:nvPr/>
        </p:nvSpPr>
        <p:spPr>
          <a:xfrm>
            <a:off x="3413749" y="1666669"/>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409203" y="2130767"/>
            <a:ext cx="1593130"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1290329" y="3427135"/>
            <a:ext cx="78754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285783" y="3891233"/>
            <a:ext cx="786651"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4621925" y="4608239"/>
            <a:ext cx="244372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4617379" y="5072337"/>
            <a:ext cx="2440961"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9550787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681</TotalTime>
  <Words>1644</Words>
  <Application>Microsoft Office PowerPoint</Application>
  <PresentationFormat>自定义</PresentationFormat>
  <Paragraphs>107</Paragraphs>
  <Slides>36</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36</vt:i4>
      </vt:variant>
    </vt:vector>
  </HeadingPairs>
  <TitlesOfParts>
    <vt:vector size="50" baseType="lpstr">
      <vt:lpstr>CTZhongYuanSJ</vt:lpstr>
      <vt:lpstr>NEU-BZ-S92</vt:lpstr>
      <vt:lpstr>方正书宋_GBK</vt:lpstr>
      <vt:lpstr>黑体</vt:lpstr>
      <vt:lpstr>楷体</vt:lpstr>
      <vt:lpstr>隶书</vt:lpstr>
      <vt:lpstr>宋体</vt:lpstr>
      <vt:lpstr>微软雅黑</vt:lpstr>
      <vt:lpstr>Arial</vt:lpstr>
      <vt:lpstr>Calibri</vt:lpstr>
      <vt:lpstr>Times New Roman</vt:lpstr>
      <vt:lpstr>1_专业教辅课件Q:251490010</vt:lpstr>
      <vt:lpstr>文档</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92</cp:revision>
  <dcterms:created xsi:type="dcterms:W3CDTF">2020-07-20T09:37:23Z</dcterms:created>
  <dcterms:modified xsi:type="dcterms:W3CDTF">2026-03-13T03:07:33Z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