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36"/>
  </p:notesMasterIdLst>
  <p:sldIdLst>
    <p:sldId id="784" r:id="rId2"/>
    <p:sldId id="737" r:id="rId3"/>
    <p:sldId id="777" r:id="rId4"/>
    <p:sldId id="736" r:id="rId5"/>
    <p:sldId id="750" r:id="rId6"/>
    <p:sldId id="778" r:id="rId7"/>
    <p:sldId id="738" r:id="rId8"/>
    <p:sldId id="752" r:id="rId9"/>
    <p:sldId id="753" r:id="rId10"/>
    <p:sldId id="754" r:id="rId11"/>
    <p:sldId id="755" r:id="rId12"/>
    <p:sldId id="756" r:id="rId13"/>
    <p:sldId id="757" r:id="rId14"/>
    <p:sldId id="758" r:id="rId15"/>
    <p:sldId id="759" r:id="rId16"/>
    <p:sldId id="760" r:id="rId17"/>
    <p:sldId id="761" r:id="rId18"/>
    <p:sldId id="762" r:id="rId19"/>
    <p:sldId id="783" r:id="rId20"/>
    <p:sldId id="779" r:id="rId21"/>
    <p:sldId id="740" r:id="rId22"/>
    <p:sldId id="764" r:id="rId23"/>
    <p:sldId id="765" r:id="rId24"/>
    <p:sldId id="767" r:id="rId25"/>
    <p:sldId id="782" r:id="rId26"/>
    <p:sldId id="769" r:id="rId27"/>
    <p:sldId id="770" r:id="rId28"/>
    <p:sldId id="751" r:id="rId29"/>
    <p:sldId id="780" r:id="rId30"/>
    <p:sldId id="772" r:id="rId31"/>
    <p:sldId id="773" r:id="rId32"/>
    <p:sldId id="775" r:id="rId33"/>
    <p:sldId id="776" r:id="rId34"/>
    <p:sldId id="781" r:id="rId35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A7DD"/>
    <a:srgbClr val="FF6600"/>
    <a:srgbClr val="D85C00"/>
    <a:srgbClr val="34AC8B"/>
    <a:srgbClr val="009A46"/>
    <a:srgbClr val="FF9933"/>
    <a:srgbClr val="FF3399"/>
    <a:srgbClr val="FF7C80"/>
    <a:srgbClr val="FFFFFF"/>
    <a:srgbClr val="9E5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88" autoAdjust="0"/>
  </p:normalViewPr>
  <p:slideViewPr>
    <p:cSldViewPr>
      <p:cViewPr varScale="1">
        <p:scale>
          <a:sx n="97" d="100"/>
          <a:sy n="97" d="100"/>
        </p:scale>
        <p:origin x="504" y="78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3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6006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401"/>
            <a:ext cx="11522075" cy="44260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326" y="254245"/>
            <a:ext cx="7927159" cy="183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2980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pattFill prst="divot">
          <a:fgClr>
            <a:srgbClr val="C6A7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706848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790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478712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198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8351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4844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61000">
              <a:srgbClr val="B283D6"/>
            </a:gs>
            <a:gs pos="100000">
              <a:srgbClr val="9E5ECE"/>
            </a:gs>
            <a:gs pos="0">
              <a:srgbClr val="9E5ECE"/>
            </a:gs>
            <a:gs pos="40000">
              <a:srgbClr val="C6A7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81170" y="1129203"/>
            <a:ext cx="636424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以梦为马，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不负韶华！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4506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云形 13">
            <a:hlinkClick r:id="rId8" action="ppaction://hlinksldjump">
              <a:snd r:embed="rId9" name="camera.wav"/>
            </a:hlinkClick>
          </p:cNvPr>
          <p:cNvSpPr/>
          <p:nvPr userDrawn="1"/>
        </p:nvSpPr>
        <p:spPr>
          <a:xfrm>
            <a:off x="10657979" y="0"/>
            <a:ext cx="864096" cy="624061"/>
          </a:xfrm>
          <a:prstGeom prst="cloud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导航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184193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4.docx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5.docx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1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2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3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845222" y="3538629"/>
            <a:ext cx="9841156" cy="21611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6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6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6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课　全球联系的初步</a:t>
            </a:r>
            <a:r>
              <a:rPr lang="zh-CN" altLang="zh-CN" sz="6000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endParaRPr lang="en-US" altLang="zh-CN" sz="6000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6000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zh-CN" altLang="zh-CN" sz="6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世界格局的</a:t>
            </a:r>
            <a:r>
              <a:rPr lang="zh-CN" altLang="zh-CN" sz="6000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演变</a:t>
            </a:r>
            <a:endParaRPr lang="zh-CN" altLang="zh-CN" sz="60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440682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431775"/>
            <a:ext cx="10807700" cy="48890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二、商品的世界性流动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印度洋贸易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新航路开辟后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欧洲商人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很快出现在印度洋的贸易中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并且在与阿拉伯商人的竞争中逐渐占据优势。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大西洋贸易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欧美贸易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欧洲人通过开辟出的多条航线和沿海港口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将欧洲生产的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手工制品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运到美洲出售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换回南美洲的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贵金属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、蔗糖和烟草。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02007" y="1655639"/>
            <a:ext cx="1594934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297461" y="2119737"/>
            <a:ext cx="15931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499994" y="3991945"/>
            <a:ext cx="1594934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495448" y="4456043"/>
            <a:ext cx="15931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9123897" y="4002703"/>
            <a:ext cx="1198297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9119126" y="4466801"/>
            <a:ext cx="119694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130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30941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三角贸易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4451137"/>
              </p:ext>
            </p:extLst>
          </p:nvPr>
        </p:nvGraphicFramePr>
        <p:xfrm>
          <a:off x="349922" y="1711563"/>
          <a:ext cx="10842062" cy="3235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文档" r:id="rId4" imgW="3910252" imgH="1166802" progId="Word.Document.12">
                  <p:embed/>
                </p:oleObj>
              </mc:Choice>
              <mc:Fallback>
                <p:oleObj name="文档" r:id="rId4" imgW="3910252" imgH="11668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9922" y="1711563"/>
                        <a:ext cx="10842062" cy="32352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9998751" y="2797281"/>
            <a:ext cx="696963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592685" y="3744143"/>
            <a:ext cx="696963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262447" y="3754901"/>
            <a:ext cx="1494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388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50378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苏新诗柳楷简"/>
                <a:cs typeface="Times New Roman" panose="02020603050405020304" pitchFamily="18" charset="0"/>
              </a:rPr>
              <a:t>微思考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三角贸易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发生的原因是什么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提示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新航路开辟后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西方列强走上了殖民扩张和殖民掠夺的道路。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欧洲殖民者在美洲建立的种植园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需要大量劳动力。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殖民者的残酷压榨和传染病的流行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造成印第安人大量死亡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美洲劳动力严重缺乏。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贩卖黑人奴隶可以获取暴利。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60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0"/>
            <a:ext cx="293670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太平洋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贸易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HLGXQCRG29Xj.eps" descr="id:214750014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12765" y="24500"/>
            <a:ext cx="4608512" cy="61926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98158" y="69401"/>
            <a:ext cx="392771" cy="179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32531" y="545408"/>
            <a:ext cx="632562" cy="179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98599" y="2536677"/>
            <a:ext cx="926134" cy="179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51304" y="3394613"/>
            <a:ext cx="324605" cy="179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07501" y="3616549"/>
            <a:ext cx="1120622" cy="179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14423" y="5724487"/>
            <a:ext cx="392771" cy="179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80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1346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苏新诗柳楷简"/>
                <a:cs typeface="Times New Roman" panose="02020603050405020304" pitchFamily="18" charset="0"/>
              </a:rPr>
              <a:t>微思考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在这幅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世纪的版画上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艘马尼拉大帆船停泊在墨西哥太平洋海岸的港口。水手通过小船接驳上岸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岸上码头的工人准备卸货。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KLGXQRX06.eps" descr="id:214750025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168749" y="1857989"/>
            <a:ext cx="5184576" cy="2488036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61950" y="4279340"/>
            <a:ext cx="10807700" cy="6047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马尼拉大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帆船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4880134"/>
            <a:ext cx="10807700" cy="12352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根据材料并结合所学知识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谈一谈如何认识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马尼拉大帆船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贸易。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09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提示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马尼拉大帆船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见证了西班牙在菲律宾和墨西哥之间的贸易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此贸易主要是中国商品同墨西哥白银的贸易。通过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马尼拉大帆船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贸易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大量的白银流入中国。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86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287759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三、早期殖民扩张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欧洲海外的扩张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138953"/>
              </p:ext>
            </p:extLst>
          </p:nvPr>
        </p:nvGraphicFramePr>
        <p:xfrm>
          <a:off x="288429" y="1482824"/>
          <a:ext cx="10842062" cy="47095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文档" r:id="rId4" imgW="3910252" imgH="1698541" progId="Word.Document.12">
                  <p:embed/>
                </p:oleObj>
              </mc:Choice>
              <mc:Fallback>
                <p:oleObj name="文档" r:id="rId4" imgW="3910252" imgH="16985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8429" y="1482824"/>
                        <a:ext cx="10842062" cy="47095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050742" y="1583407"/>
            <a:ext cx="696963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184973" y="2057335"/>
            <a:ext cx="1494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572733" y="3056664"/>
            <a:ext cx="696963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039912" y="3538381"/>
            <a:ext cx="1129011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3220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9"/>
            <a:ext cx="431400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早期殖民扩张的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影响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HLGXQCRG31Xj.eps" descr="id:214750017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675951" y="20746"/>
            <a:ext cx="3461350" cy="617748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77066" y="406542"/>
            <a:ext cx="575056" cy="148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76743" y="1192333"/>
            <a:ext cx="475253" cy="148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38916" y="1372538"/>
            <a:ext cx="183231" cy="148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27190" y="2703310"/>
            <a:ext cx="695818" cy="148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73800" y="3570159"/>
            <a:ext cx="765400" cy="148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37254" y="5796186"/>
            <a:ext cx="575056" cy="148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554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35976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苏新诗柳楷简"/>
                <a:cs typeface="Times New Roman" panose="02020603050405020304" pitchFamily="18" charset="0"/>
              </a:rPr>
              <a:t>微思考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美洲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的发现、绕过非洲的航行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给新兴的资产阶级开辟了新天地。东印度和中国的市场、美洲的殖民化、对殖民地的贸易、交换手段和一般商品的增加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使商业、航海业和工业空前高涨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因而使正在崩溃的封建社会内部的革命因素迅速发展。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马克思、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恩格斯《共产党宣言》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《马克思恩格斯文集》第二卷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如何理解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封建社会内部的革命因素迅速发展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”?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130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871935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提示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新航路的开辟促进了欧洲商业革命和价格革命的出现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促进了西欧资本主义的发展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资产阶级力量壮大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封建领主地位衰落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这一切都瓦解着封建制度。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66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791815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素养</a:t>
            </a:r>
            <a:r>
              <a:rPr lang="en-US" altLang="zh-CN" sz="4000"/>
              <a:t>•</a:t>
            </a:r>
            <a:r>
              <a:rPr lang="zh-CN" altLang="en-US" sz="4000" smtClean="0"/>
              <a:t>目标</a:t>
            </a:r>
            <a:r>
              <a:rPr lang="zh-CN" altLang="en-US" sz="4000" dirty="0"/>
              <a:t>定位</a:t>
            </a:r>
          </a:p>
        </p:txBody>
      </p:sp>
      <p:sp>
        <p:nvSpPr>
          <p:cNvPr id="4" name="横卷形 3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83785" y="230398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</a:t>
            </a:r>
            <a:r>
              <a:rPr lang="zh-CN" altLang="zh-CN" sz="4000" dirty="0" smtClean="0"/>
              <a:t>前</a:t>
            </a:r>
            <a:r>
              <a:rPr lang="en-US" altLang="zh-CN" sz="4000" dirty="0" smtClean="0"/>
              <a:t>•</a:t>
            </a:r>
            <a:r>
              <a:rPr lang="zh-CN" altLang="zh-CN" sz="4000" dirty="0" smtClean="0"/>
              <a:t>基础</a:t>
            </a:r>
            <a:r>
              <a:rPr lang="zh-CN" altLang="zh-CN" sz="4000" dirty="0"/>
              <a:t>认知</a:t>
            </a:r>
          </a:p>
        </p:txBody>
      </p:sp>
      <p:sp>
        <p:nvSpPr>
          <p:cNvPr id="5" name="横卷形 4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83785" y="3816151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 smtClean="0"/>
              <a:t>课堂</a:t>
            </a:r>
            <a:r>
              <a:rPr lang="en-US" altLang="zh-CN" sz="4000" dirty="0" smtClean="0"/>
              <a:t>•</a:t>
            </a:r>
            <a:r>
              <a:rPr lang="zh-CN" altLang="zh-CN" sz="4000" dirty="0" smtClean="0"/>
              <a:t>重</a:t>
            </a:r>
            <a:r>
              <a:rPr lang="zh-CN" altLang="zh-CN" sz="4000" dirty="0"/>
              <a:t>难突破</a:t>
            </a:r>
          </a:p>
        </p:txBody>
      </p:sp>
    </p:spTree>
    <p:extLst>
      <p:ext uri="{BB962C8B-B14F-4D97-AF65-F5344CB8AC3E}">
        <p14:creationId xmlns:p14="http://schemas.microsoft.com/office/powerpoint/2010/main" val="91696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下箭头标注 1"/>
          <p:cNvSpPr/>
          <p:nvPr/>
        </p:nvSpPr>
        <p:spPr>
          <a:xfrm>
            <a:off x="913590" y="2087959"/>
            <a:ext cx="9622887" cy="1944216"/>
          </a:xfrm>
          <a:prstGeom prst="downArrowCallout">
            <a:avLst/>
          </a:prstGeom>
          <a:pattFill prst="divot">
            <a:fgClr>
              <a:srgbClr val="C6A7DD"/>
            </a:fgClr>
            <a:bgClr>
              <a:schemeClr val="bg1"/>
            </a:bgClr>
          </a:pattFill>
          <a:ln>
            <a:solidFill>
              <a:srgbClr val="9E5ECE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</a:t>
            </a:r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重难突破</a:t>
            </a:r>
          </a:p>
        </p:txBody>
      </p:sp>
    </p:spTree>
    <p:extLst>
      <p:ext uri="{BB962C8B-B14F-4D97-AF65-F5344CB8AC3E}">
        <p14:creationId xmlns:p14="http://schemas.microsoft.com/office/powerpoint/2010/main" val="31701943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15838" y="215751"/>
            <a:ext cx="8706422" cy="504056"/>
          </a:xfrm>
          <a:prstGeom prst="roundRect">
            <a:avLst/>
          </a:prstGeom>
          <a:solidFill>
            <a:srgbClr val="C6A7DD"/>
          </a:solidFill>
          <a:ln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/>
              <a:t>一</a:t>
            </a:r>
            <a:r>
              <a:rPr lang="en-US" altLang="zh-CN"/>
              <a:t>  </a:t>
            </a:r>
            <a:r>
              <a:rPr lang="zh-CN" altLang="zh-CN"/>
              <a:t>新航路开辟的影响</a:t>
            </a:r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863823"/>
            <a:ext cx="1895071" cy="6443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材料一</a:t>
            </a: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HLGXQCRG32X.eps" descr="id:214750020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368549" y="1567090"/>
            <a:ext cx="8277647" cy="3617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-112759"/>
            <a:ext cx="10807700" cy="65659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明朝中期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玉米、番薯等美洲粮食作物通过多种途径传入中国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逐渐得到推广。番薯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亩可得数千斤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胜五谷几倍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玉米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种一收千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其利甚大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大大缓解了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民食问题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。人们能腾出更多的时间、劳力和土地等去发展经济作物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社会生活的许多方面也因此深受影响。粮食生产革命和人口爆炸互为因素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清朝以来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人口压力不断增加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原本人烟稀少的广大山区因为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老林初开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包谷不粪而获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和番薯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备荒第一物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的特性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玉米、番薯等栽种遍野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生齿日繁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棚民租山垦种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阡陌相连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将山土刨松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一遇淫霖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沙随水落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倾注而下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溪河日淀月淤不能容纳。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摘编自何炳棣《美洲作物的引进、传播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及其对中国粮食生产的影响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》等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66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735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问题探究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结合所学知识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交换与联系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为主题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解读材料一。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根据材料一、材料二并结合所学知识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概述美洲作物的传入对明清时期中国的影响。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提示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解读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新航路的开辟推动了新旧世界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或新旧大陆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之间的物种交换、疾病传播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物种交换密切了世界各地区之间的联系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疾病传播给人类带来了灾难。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促进了农业、手工业和商业的发展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促进了人口增长和人口流动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改变了人们的饮食结构及生活习惯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土地资源过度开发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破坏了自然环境。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27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35836"/>
            <a:ext cx="10807700" cy="516449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CTZhongYuanSJ"/>
                <a:cs typeface="Times New Roman" panose="02020603050405020304" pitchFamily="18" charset="0"/>
              </a:rPr>
              <a:t>核心归纳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新航路开辟引发的全球性流动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26797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哥伦布航行到美洲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开启了欧洲、亚洲、非洲与美洲之间的往来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这一横跨东西半球的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交换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改变了世界各地人们的生活方式。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26797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动植物的交换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欧洲人把欧亚大陆的家畜、农作物、水果等引入美洲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美洲的特产马铃薯、甘薯、玉米、番茄等也流向世界各地。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99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49250" y="143743"/>
            <a:ext cx="10833100" cy="58539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商品的世界性流动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葡萄牙形成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澳门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为主要中转站的海上贸易网络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西班牙经营横跨太平洋的贸易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日本与美洲的白银大量流入中国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进一步刺激了中国东南沿海地区经济的发展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一个围绕白银输入中国的贸易网络逐渐形成。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26797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人口的迁徙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新航路开辟后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美洲成为世界上族群混合程度很高的地区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大洋洲、非洲和亚洲等地区也都有族群混合现象。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26797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疾病的跨界传播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人口和动物的全球性流动导致了各种疾病的传播。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27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743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CTZhongYuanSJ"/>
                <a:cs typeface="Times New Roman" panose="02020603050405020304" pitchFamily="18" charset="0"/>
              </a:rPr>
              <a:t>学以致用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某学者指出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衰落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是一个容易使人上当的词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因为它包含了两个相去甚远的概念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一是外部力量的减弱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一是内部力量的衰败。拿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世纪的意大利来说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在外部因素使其丧失了经济强国的地位之后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内部文化仍可达到巅峰。这里所说的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外部因素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英国工业革命的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价格革命的影响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殖民扩张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的失利</a:t>
            </a:r>
            <a:r>
              <a:rPr lang="en-US" altLang="zh-CN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商业革命的影响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41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51189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结合所学知识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可知新航路开辟后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欧洲经济受到巨大的影响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市场范围扩大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流通商品种类增多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贸易中心逐渐从地中海转移到大西洋沿岸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英国、法国、荷兰等新的商业强国崛起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这被称为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商业革命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项符合题意。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82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15838" y="103265"/>
            <a:ext cx="8706422" cy="504056"/>
          </a:xfrm>
          <a:prstGeom prst="roundRect">
            <a:avLst/>
          </a:prstGeom>
          <a:solidFill>
            <a:srgbClr val="C6A7DD"/>
          </a:solidFill>
          <a:ln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二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  </a:t>
            </a: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西方国家的殖民扩张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697627"/>
            <a:ext cx="10807700" cy="53717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当年西班牙帝国在欧洲的势力范围相当可观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辖属尼德兰、南意大利、奥地利、匈牙利、德意志等国的大部分领土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曾一度吞并了葡萄牙成为世界霸主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由于西班牙的物价上涨早于并高于英、法、荷等国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使得西班牙的商人不愿意再致力于发展本国的工业生产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导致西班牙不得不依赖进口其他国家的工业品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甚至把本国生产的工业原料也输往国外。由于价格革命导致西、葡两国的企业完全失去了生产的积极性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加之西、葡两国社会上奢侈之风盛行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人们通常以从事体力劳动为耻辱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结果不仅国内所需要的工业品都依靠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1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634333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其他国家进口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甚至于殖民地所需要的绝大部分工业品也必须从其他国家购买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为称霸欧洲不断进行连年的战争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西班牙消耗了从殖民地掠夺来的大量金银财富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1588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西班牙的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无敌舰队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被英国彻底击溃。自此西班牙帝国一蹶不振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西班牙的海上霸权地位也逐渐被英国所取代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摘编自张殿清《全球化视野下的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历史研究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理论、途径与个案》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43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下箭头标注 1"/>
          <p:cNvSpPr/>
          <p:nvPr/>
        </p:nvSpPr>
        <p:spPr>
          <a:xfrm>
            <a:off x="913590" y="2087959"/>
            <a:ext cx="9622887" cy="1944216"/>
          </a:xfrm>
          <a:prstGeom prst="downArrowCallout">
            <a:avLst/>
          </a:prstGeom>
          <a:pattFill prst="divot">
            <a:fgClr>
              <a:srgbClr val="C6A7DD"/>
            </a:fgClr>
            <a:bgClr>
              <a:schemeClr val="bg1"/>
            </a:bgClr>
          </a:pattFill>
          <a:ln>
            <a:solidFill>
              <a:srgbClr val="9E5ECE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素养</a:t>
            </a:r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目标定位</a:t>
            </a:r>
          </a:p>
        </p:txBody>
      </p:sp>
    </p:spTree>
    <p:extLst>
      <p:ext uri="{BB962C8B-B14F-4D97-AF65-F5344CB8AC3E}">
        <p14:creationId xmlns:p14="http://schemas.microsoft.com/office/powerpoint/2010/main" val="708408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43177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问题探究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根据材料并结合所学知识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概括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西班牙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取得世界霸主地位的有利条件及其衰落的原因。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提示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有利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掌握当时先进的远洋航海技术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最早开辟新航路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在美洲占有大量的殖民地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加紧殖民掠夺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西班牙是中央集权国家。衰落原因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将积累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财富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用于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消费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而不是扩大再生产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手工业不发达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资本主义发展缓慢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社会上奢侈之风盛行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政治制度落后。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42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-144289"/>
            <a:ext cx="10807700" cy="65925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CTZhongYuanSJ"/>
                <a:cs typeface="Times New Roman" panose="02020603050405020304" pitchFamily="18" charset="0"/>
              </a:rPr>
              <a:t>核心归纳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欧洲早期殖民扩张与掠夺的影响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对世界市场而言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殖民扩张与掠夺是资本主义列强建立世界市场的主要途径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使资本主义世界市场进一步拓展。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对欧洲殖民国家而言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从殖民地掠夺的大量财富转化为资本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推动了欧洲国家资本主义的发展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为资本主义的发展提供了资本的原始积累。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对殖民地而言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使美洲、非洲和亚洲国家卷入资本主义世界市场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给殖民地人民带来了深重的灾难。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对国际关系而言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政治经济发展的不平衡性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导致了殖民争霸战争的发生。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22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7744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CTZhongYuanSJ"/>
                <a:cs typeface="Times New Roman" panose="02020603050405020304" pitchFamily="18" charset="0"/>
              </a:rPr>
              <a:t>学以致用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2.1609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应荷兰东印度公司的邀请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格劳秀斯发表了《论海上自由》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主张海洋应该为人类共同所有、自由利用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每个国家均可自由地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通过海洋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穿行到另外一个国家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并可自由地与之进行贸易活动。上述主张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为荷兰海外殖民扩张活动进行辩护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标志着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资本主义自由放任政策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的开始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直接导致荷兰成为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海上马车夫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对英国的殖民霸权发起了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挑战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00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解析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结合所学知识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世纪的荷兰具备了对外殖民扩张的地理条件、经济条件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所以荷兰殖民者提倡海上自由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主要是为其进行殖民扩张和海上贸易运输服务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为荷兰在海外进行殖民扩张提供了一个冠冕堂皇的理由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605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02988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935831"/>
            <a:ext cx="10807700" cy="363791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</a:rPr>
              <a:t>目 标 素 养</a:t>
            </a:r>
            <a:endParaRPr lang="zh-CN" altLang="en-US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了解新航路开辟所引发的人口、物种和商品等的全球性流动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理解人类认识世界的视野和能力的改变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以及对世界各区域文明的不同影响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理解新航路开辟是人类历史从分散走向整体过程中的重要节点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074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61950" y="253140"/>
            <a:ext cx="10807700" cy="531222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/>
            <a:r>
              <a:rPr lang="zh-CN" altLang="zh-CN" dirty="0">
                <a:solidFill>
                  <a:schemeClr val="tx1"/>
                </a:solidFill>
              </a:rPr>
              <a:t>知 识 概 </a:t>
            </a:r>
            <a:r>
              <a:rPr lang="zh-CN" altLang="zh-CN" dirty="0" smtClean="0">
                <a:solidFill>
                  <a:schemeClr val="tx1"/>
                </a:solidFill>
              </a:rPr>
              <a:t>览</a:t>
            </a: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HLGXQCRG28X.eps"/>
          <p:cNvPicPr/>
          <p:nvPr/>
        </p:nvPicPr>
        <p:blipFill>
          <a:blip r:embed="rId2"/>
          <a:stretch>
            <a:fillRect/>
          </a:stretch>
        </p:blipFill>
        <p:spPr>
          <a:xfrm>
            <a:off x="2376661" y="904180"/>
            <a:ext cx="6912768" cy="430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93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下箭头标注 1"/>
          <p:cNvSpPr/>
          <p:nvPr/>
        </p:nvSpPr>
        <p:spPr>
          <a:xfrm>
            <a:off x="913590" y="2087959"/>
            <a:ext cx="9622887" cy="1944216"/>
          </a:xfrm>
          <a:prstGeom prst="downArrowCallout">
            <a:avLst/>
          </a:prstGeom>
          <a:pattFill prst="divot">
            <a:fgClr>
              <a:srgbClr val="C6A7DD"/>
            </a:fgClr>
            <a:bgClr>
              <a:schemeClr val="bg1"/>
            </a:bgClr>
          </a:pattFill>
          <a:ln>
            <a:solidFill>
              <a:srgbClr val="9E5ECE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课前</a:t>
            </a:r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基础认知</a:t>
            </a:r>
          </a:p>
        </p:txBody>
      </p:sp>
    </p:spTree>
    <p:extLst>
      <p:ext uri="{BB962C8B-B14F-4D97-AF65-F5344CB8AC3E}">
        <p14:creationId xmlns:p14="http://schemas.microsoft.com/office/powerpoint/2010/main" val="14722595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483016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一、人口迁移与物种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交换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2767821"/>
              </p:ext>
            </p:extLst>
          </p:nvPr>
        </p:nvGraphicFramePr>
        <p:xfrm>
          <a:off x="361950" y="1259055"/>
          <a:ext cx="10842062" cy="4265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文档" r:id="rId4" imgW="3910252" imgH="1538335" progId="Word.Document.12">
                  <p:embed/>
                </p:oleObj>
              </mc:Choice>
              <mc:Fallback>
                <p:oleObj name="文档" r:id="rId4" imgW="3910252" imgH="15383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1950" y="1259055"/>
                        <a:ext cx="10842062" cy="42653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811355" y="1358485"/>
            <a:ext cx="216024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897115" y="2388113"/>
            <a:ext cx="1494000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187507" y="3857249"/>
            <a:ext cx="703968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52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2232128"/>
              </p:ext>
            </p:extLst>
          </p:nvPr>
        </p:nvGraphicFramePr>
        <p:xfrm>
          <a:off x="432445" y="575791"/>
          <a:ext cx="10827765" cy="56896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文档" r:id="rId4" imgW="3550087" imgH="1865471" progId="Word.Document.12">
                  <p:embed/>
                </p:oleObj>
              </mc:Choice>
              <mc:Fallback>
                <p:oleObj name="文档" r:id="rId4" imgW="3550087" imgH="186547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2445" y="575791"/>
                        <a:ext cx="10827765" cy="56896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2269687" y="763664"/>
            <a:ext cx="16434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425333" y="4464223"/>
            <a:ext cx="792088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8478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232895"/>
              </p:ext>
            </p:extLst>
          </p:nvPr>
        </p:nvGraphicFramePr>
        <p:xfrm>
          <a:off x="370947" y="359767"/>
          <a:ext cx="10827765" cy="6294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文档" r:id="rId4" imgW="3550087" imgH="2063826" progId="Word.Document.12">
                  <p:embed/>
                </p:oleObj>
              </mc:Choice>
              <mc:Fallback>
                <p:oleObj name="文档" r:id="rId4" imgW="3550087" imgH="20638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0947" y="359767"/>
                        <a:ext cx="10827765" cy="62946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5545013" y="546815"/>
            <a:ext cx="1584176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024734" y="1799927"/>
            <a:ext cx="125641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14257" y="3633479"/>
            <a:ext cx="125641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9451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703</TotalTime>
  <Words>1442</Words>
  <Application>Microsoft Office PowerPoint</Application>
  <PresentationFormat>自定义</PresentationFormat>
  <Paragraphs>89</Paragraphs>
  <Slides>34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8" baseType="lpstr">
      <vt:lpstr>CTZhongYuanSJ</vt:lpstr>
      <vt:lpstr>NEU-BZ-S92</vt:lpstr>
      <vt:lpstr>方正书宋_GBK</vt:lpstr>
      <vt:lpstr>黑体</vt:lpstr>
      <vt:lpstr>楷体</vt:lpstr>
      <vt:lpstr>隶书</vt:lpstr>
      <vt:lpstr>宋体</vt:lpstr>
      <vt:lpstr>苏新诗柳楷简</vt:lpstr>
      <vt:lpstr>微软雅黑</vt:lpstr>
      <vt:lpstr>Arial</vt:lpstr>
      <vt:lpstr>Calibri</vt:lpstr>
      <vt:lpstr>Times New Roman</vt:lpstr>
      <vt:lpstr>1_专业教辅课件Q:251490010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90</cp:revision>
  <dcterms:created xsi:type="dcterms:W3CDTF">2020-07-20T09:37:23Z</dcterms:created>
  <dcterms:modified xsi:type="dcterms:W3CDTF">2026-03-13T00:58:48Z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