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3"/>
  </p:notesMasterIdLst>
  <p:sldIdLst>
    <p:sldId id="788" r:id="rId2"/>
    <p:sldId id="737" r:id="rId3"/>
    <p:sldId id="784" r:id="rId4"/>
    <p:sldId id="736" r:id="rId5"/>
    <p:sldId id="750" r:id="rId6"/>
    <p:sldId id="785" r:id="rId7"/>
    <p:sldId id="738" r:id="rId8"/>
    <p:sldId id="753" r:id="rId9"/>
    <p:sldId id="754" r:id="rId10"/>
    <p:sldId id="755" r:id="rId11"/>
    <p:sldId id="756" r:id="rId12"/>
    <p:sldId id="757" r:id="rId13"/>
    <p:sldId id="758" r:id="rId14"/>
    <p:sldId id="759" r:id="rId15"/>
    <p:sldId id="760" r:id="rId16"/>
    <p:sldId id="761" r:id="rId17"/>
    <p:sldId id="762" r:id="rId18"/>
    <p:sldId id="763" r:id="rId19"/>
    <p:sldId id="764" r:id="rId20"/>
    <p:sldId id="765" r:id="rId21"/>
    <p:sldId id="766" r:id="rId22"/>
    <p:sldId id="767" r:id="rId23"/>
    <p:sldId id="768" r:id="rId24"/>
    <p:sldId id="769" r:id="rId25"/>
    <p:sldId id="786" r:id="rId26"/>
    <p:sldId id="740" r:id="rId27"/>
    <p:sldId id="770" r:id="rId28"/>
    <p:sldId id="771" r:id="rId29"/>
    <p:sldId id="772" r:id="rId30"/>
    <p:sldId id="773" r:id="rId31"/>
    <p:sldId id="774" r:id="rId32"/>
    <p:sldId id="775" r:id="rId33"/>
    <p:sldId id="751" r:id="rId34"/>
    <p:sldId id="776" r:id="rId35"/>
    <p:sldId id="777" r:id="rId36"/>
    <p:sldId id="778" r:id="rId37"/>
    <p:sldId id="779" r:id="rId38"/>
    <p:sldId id="781" r:id="rId39"/>
    <p:sldId id="782" r:id="rId40"/>
    <p:sldId id="783" r:id="rId41"/>
    <p:sldId id="787" r:id="rId42"/>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19" autoAdjust="0"/>
    <p:restoredTop sz="95488" autoAdjust="0"/>
  </p:normalViewPr>
  <p:slideViewPr>
    <p:cSldViewPr>
      <p:cViewPr varScale="1">
        <p:scale>
          <a:sx n="97" d="100"/>
          <a:sy n="97" d="100"/>
        </p:scale>
        <p:origin x="498"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19975818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95078821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58438392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91912047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0633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881043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2670317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74162542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3.docx"/></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5.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12.emf"/><Relationship Id="rId4" Type="http://schemas.openxmlformats.org/officeDocument/2006/relationships/package" Target="../embeddings/Microsoft_Word___4.docx"/></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13.emf"/><Relationship Id="rId4" Type="http://schemas.openxmlformats.org/officeDocument/2006/relationships/package" Target="../embeddings/Microsoft_Word___5.docx"/></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14.emf"/><Relationship Id="rId4" Type="http://schemas.openxmlformats.org/officeDocument/2006/relationships/package" Target="../embeddings/Microsoft_Word___6.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810230" y="3456111"/>
            <a:ext cx="7911140"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9</a:t>
            </a:r>
            <a:r>
              <a:rPr lang="zh-CN" altLang="zh-CN" sz="6000" dirty="0" smtClean="0">
                <a:solidFill>
                  <a:srgbClr val="000000"/>
                </a:solidFill>
                <a:ea typeface="宋体" panose="02010600030101010101" pitchFamily="2" charset="-122"/>
                <a:cs typeface="Times New Roman" panose="02020603050405020304" pitchFamily="18" charset="0"/>
              </a:rPr>
              <a:t>课　资产阶级革命</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与</a:t>
            </a:r>
            <a:r>
              <a:rPr lang="zh-CN" altLang="zh-CN" sz="6000" dirty="0">
                <a:solidFill>
                  <a:srgbClr val="000000"/>
                </a:solidFill>
                <a:ea typeface="宋体" panose="02010600030101010101" pitchFamily="2" charset="-122"/>
                <a:cs typeface="Times New Roman" panose="02020603050405020304" pitchFamily="18" charset="0"/>
              </a:rPr>
              <a:t>资本主义制度的确立</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909452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47799"/>
            <a:ext cx="10807700" cy="121764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法国大革命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886361076"/>
              </p:ext>
            </p:extLst>
          </p:nvPr>
        </p:nvGraphicFramePr>
        <p:xfrm>
          <a:off x="376076" y="1878206"/>
          <a:ext cx="10843060" cy="3306097"/>
        </p:xfrm>
        <a:graphic>
          <a:graphicData uri="http://schemas.openxmlformats.org/presentationml/2006/ole">
            <mc:AlternateContent xmlns:mc="http://schemas.openxmlformats.org/markup-compatibility/2006">
              <mc:Choice xmlns:v="urn:schemas-microsoft-com:vml" Requires="v">
                <p:oleObj spid="_x0000_s1041" name="文档" r:id="rId4" imgW="3910612" imgH="1192363" progId="Word.Document.12">
                  <p:embed/>
                </p:oleObj>
              </mc:Choice>
              <mc:Fallback>
                <p:oleObj name="文档" r:id="rId4" imgW="3910612" imgH="1192363" progId="Word.Document.12">
                  <p:embed/>
                  <p:pic>
                    <p:nvPicPr>
                      <p:cNvPr id="0" name=""/>
                      <p:cNvPicPr/>
                      <p:nvPr/>
                    </p:nvPicPr>
                    <p:blipFill>
                      <a:blip r:embed="rId5"/>
                      <a:stretch>
                        <a:fillRect/>
                      </a:stretch>
                    </p:blipFill>
                    <p:spPr>
                      <a:xfrm>
                        <a:off x="376076" y="1878206"/>
                        <a:ext cx="10843060" cy="3306097"/>
                      </a:xfrm>
                      <a:prstGeom prst="rect">
                        <a:avLst/>
                      </a:prstGeom>
                    </p:spPr>
                  </p:pic>
                </p:oleObj>
              </mc:Fallback>
            </mc:AlternateContent>
          </a:graphicData>
        </a:graphic>
      </p:graphicFrame>
      <p:sp>
        <p:nvSpPr>
          <p:cNvPr id="4" name="矩形 3"/>
          <p:cNvSpPr/>
          <p:nvPr/>
        </p:nvSpPr>
        <p:spPr>
          <a:xfrm>
            <a:off x="4403643" y="2547072"/>
            <a:ext cx="149400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9444203" y="3035317"/>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0362498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743"/>
            <a:ext cx="3778599"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过程。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请连线</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HLGXQCRG72X.eps" descr="id:2147500653;FounderCES"/>
          <p:cNvPicPr/>
          <p:nvPr/>
        </p:nvPicPr>
        <p:blipFill>
          <a:blip r:embed="rId2"/>
          <a:stretch>
            <a:fillRect/>
          </a:stretch>
        </p:blipFill>
        <p:spPr>
          <a:xfrm>
            <a:off x="1872605" y="812835"/>
            <a:ext cx="8496944" cy="5181408"/>
          </a:xfrm>
          <a:prstGeom prst="rect">
            <a:avLst/>
          </a:prstGeom>
        </p:spPr>
      </p:pic>
      <p:cxnSp>
        <p:nvCxnSpPr>
          <p:cNvPr id="14" name="直接连接符 13"/>
          <p:cNvCxnSpPr/>
          <p:nvPr/>
        </p:nvCxnSpPr>
        <p:spPr>
          <a:xfrm>
            <a:off x="5184973" y="1367879"/>
            <a:ext cx="864096" cy="2880320"/>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直接连接符 15"/>
          <p:cNvCxnSpPr/>
          <p:nvPr/>
        </p:nvCxnSpPr>
        <p:spPr>
          <a:xfrm flipV="1">
            <a:off x="4991338" y="1453056"/>
            <a:ext cx="1080120" cy="936104"/>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直接连接符 16"/>
          <p:cNvCxnSpPr/>
          <p:nvPr/>
        </p:nvCxnSpPr>
        <p:spPr>
          <a:xfrm>
            <a:off x="5184973" y="3728241"/>
            <a:ext cx="936104" cy="180020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直接连接符 17"/>
          <p:cNvCxnSpPr/>
          <p:nvPr/>
        </p:nvCxnSpPr>
        <p:spPr>
          <a:xfrm flipV="1">
            <a:off x="4464893" y="2736031"/>
            <a:ext cx="1584176" cy="1440160"/>
          </a:xfrm>
          <a:prstGeom prst="line">
            <a:avLst/>
          </a:prstGeom>
        </p:spPr>
        <p:style>
          <a:lnRef idx="3">
            <a:schemeClr val="accent2"/>
          </a:lnRef>
          <a:fillRef idx="0">
            <a:schemeClr val="accent2"/>
          </a:fillRef>
          <a:effectRef idx="2">
            <a:schemeClr val="accent2"/>
          </a:effectRef>
          <a:fontRef idx="minor">
            <a:schemeClr val="tx1"/>
          </a:fontRef>
        </p:style>
      </p:cxnSp>
      <p:cxnSp>
        <p:nvCxnSpPr>
          <p:cNvPr id="19" name="直接连接符 18"/>
          <p:cNvCxnSpPr/>
          <p:nvPr/>
        </p:nvCxnSpPr>
        <p:spPr>
          <a:xfrm flipV="1">
            <a:off x="4415274" y="3701178"/>
            <a:ext cx="1656184" cy="1584176"/>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8030167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randombar(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randombar(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randombar(horizont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9967"/>
            <a:ext cx="10807700" cy="1195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法国大革命沉重打击了欧洲其他国家的封建制度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革命的原则随着拿破仑的军队传播到欧洲各地。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98320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23306"/>
            <a:ext cx="10807700" cy="2456057"/>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a:t>
            </a:r>
            <a:r>
              <a:rPr lang="zh-CN" altLang="zh-CN" dirty="0" smtClean="0">
                <a:solidFill>
                  <a:srgbClr val="000000"/>
                </a:solidFill>
                <a:latin typeface="NEU-BZ-S92"/>
                <a:ea typeface="苏新诗柳楷简"/>
                <a:cs typeface="Times New Roman" panose="02020603050405020304" pitchFamily="18" charset="0"/>
              </a:rPr>
              <a:t>思考</a:t>
            </a:r>
            <a:r>
              <a:rPr lang="en-US" altLang="zh-CN" dirty="0" smtClean="0">
                <a:solidFill>
                  <a:srgbClr val="000000"/>
                </a:solidFill>
                <a:latin typeface="NEU-BZ-S92"/>
                <a:ea typeface="苏新诗柳楷简"/>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1804</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拿破仑政府颁布《法国民法典》。《法国民法典》肯定法律面前人人平等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保护私有财产不受侵犯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把大革命中形成的小土地所有制用法律形式固定下来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确立了现代民法体系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成为许多国家编纂民法典的蓝本。</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KLGXQRX30.eps" descr="id:2147500722;FounderCES"/>
          <p:cNvPicPr/>
          <p:nvPr/>
        </p:nvPicPr>
        <p:blipFill>
          <a:blip r:embed="rId2"/>
          <a:stretch>
            <a:fillRect/>
          </a:stretch>
        </p:blipFill>
        <p:spPr>
          <a:xfrm>
            <a:off x="4392885" y="2599570"/>
            <a:ext cx="2736304" cy="1953107"/>
          </a:xfrm>
          <a:prstGeom prst="rect">
            <a:avLst/>
          </a:prstGeom>
        </p:spPr>
      </p:pic>
      <p:sp>
        <p:nvSpPr>
          <p:cNvPr id="5" name="矩形 4"/>
          <p:cNvSpPr>
            <a:spLocks noChangeAspect="1"/>
          </p:cNvSpPr>
          <p:nvPr/>
        </p:nvSpPr>
        <p:spPr>
          <a:xfrm>
            <a:off x="361950" y="4524388"/>
            <a:ext cx="10807700" cy="64434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《法国民法典》</a:t>
            </a:r>
            <a:r>
              <a:rPr lang="zh-CN" altLang="zh-CN" dirty="0" smtClean="0">
                <a:solidFill>
                  <a:srgbClr val="000000"/>
                </a:solidFill>
                <a:ea typeface="楷体" panose="02010609060101010101" pitchFamily="49" charset="-122"/>
                <a:cs typeface="Times New Roman" panose="02020603050405020304" pitchFamily="18" charset="0"/>
              </a:rPr>
              <a:t>书影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349250" y="5168732"/>
            <a:ext cx="10833100" cy="663643"/>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《法国民法典》的历史价值有哪些</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232399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83903"/>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历史价值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《法国民法典》是人类历史上资产阶级国家的第一部民法典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以法律的形式巩固了法国大革命的成果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对后来其他资本主义国家的立法产生了巨大影响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起到了立法规范的作用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从而具有了广泛的世界性意义。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32510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2968505"/>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二、资本主义制度的确立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资本主义经济制度的确立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资本主义制度以资本家占有生产资料和</a:t>
            </a:r>
            <a:r>
              <a:rPr lang="zh-CN" altLang="zh-CN" dirty="0">
                <a:ea typeface="楷体" panose="02010609060101010101" pitchFamily="49" charset="-122"/>
                <a:cs typeface="Times New Roman" panose="02020603050405020304" pitchFamily="18" charset="0"/>
              </a:rPr>
              <a:t>雇佣劳动</a:t>
            </a:r>
            <a:r>
              <a:rPr lang="zh-CN" altLang="zh-CN" dirty="0">
                <a:solidFill>
                  <a:srgbClr val="000000"/>
                </a:solidFill>
                <a:ea typeface="宋体" panose="02010600030101010101" pitchFamily="2" charset="-122"/>
                <a:cs typeface="Times New Roman" panose="02020603050405020304" pitchFamily="18" charset="0"/>
              </a:rPr>
              <a:t>为基础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实质是资本剥削雇佣劳动的制度。随着资产阶级革命的成功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资本主义经济制度逐渐确立。</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648549" y="2370876"/>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644003" y="2834974"/>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843063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33233"/>
            <a:ext cx="2524730"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政治</a:t>
            </a:r>
            <a:r>
              <a:rPr lang="zh-CN" altLang="zh-CN" dirty="0" smtClean="0">
                <a:solidFill>
                  <a:srgbClr val="000000"/>
                </a:solidFill>
                <a:latin typeface="Arial" panose="020B0604020202020204" pitchFamily="34" charset="0"/>
                <a:cs typeface="Times New Roman" panose="02020603050405020304" pitchFamily="18" charset="0"/>
              </a:rPr>
              <a:t>制度</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625056971"/>
              </p:ext>
            </p:extLst>
          </p:nvPr>
        </p:nvGraphicFramePr>
        <p:xfrm>
          <a:off x="374650" y="786830"/>
          <a:ext cx="10841038" cy="5695950"/>
        </p:xfrm>
        <a:graphic>
          <a:graphicData uri="http://schemas.openxmlformats.org/presentationml/2006/ole">
            <mc:AlternateContent xmlns:mc="http://schemas.openxmlformats.org/markup-compatibility/2006">
              <mc:Choice xmlns:v="urn:schemas-microsoft-com:vml" Requires="v">
                <p:oleObj spid="_x0000_s2065" name="文档" r:id="rId4" imgW="3912288" imgH="2060681" progId="Word.Document.12">
                  <p:embed/>
                </p:oleObj>
              </mc:Choice>
              <mc:Fallback>
                <p:oleObj name="文档" r:id="rId4" imgW="3912288" imgH="2060681" progId="Word.Document.12">
                  <p:embed/>
                  <p:pic>
                    <p:nvPicPr>
                      <p:cNvPr id="0" name=""/>
                      <p:cNvPicPr/>
                      <p:nvPr/>
                    </p:nvPicPr>
                    <p:blipFill>
                      <a:blip r:embed="rId5"/>
                      <a:stretch>
                        <a:fillRect/>
                      </a:stretch>
                    </p:blipFill>
                    <p:spPr>
                      <a:xfrm>
                        <a:off x="374650" y="786830"/>
                        <a:ext cx="10841038" cy="5695950"/>
                      </a:xfrm>
                      <a:prstGeom prst="rect">
                        <a:avLst/>
                      </a:prstGeom>
                    </p:spPr>
                  </p:pic>
                </p:oleObj>
              </mc:Fallback>
            </mc:AlternateContent>
          </a:graphicData>
        </a:graphic>
      </p:graphicFrame>
      <p:sp>
        <p:nvSpPr>
          <p:cNvPr id="4" name="矩形 3"/>
          <p:cNvSpPr/>
          <p:nvPr/>
        </p:nvSpPr>
        <p:spPr>
          <a:xfrm>
            <a:off x="4637885" y="1363337"/>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7777261" y="2386501"/>
            <a:ext cx="108346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625133" y="3880892"/>
            <a:ext cx="1461676"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565919" y="4845283"/>
            <a:ext cx="108346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329797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1966637753"/>
              </p:ext>
            </p:extLst>
          </p:nvPr>
        </p:nvGraphicFramePr>
        <p:xfrm>
          <a:off x="391583" y="2342328"/>
          <a:ext cx="10842062" cy="1761855"/>
        </p:xfrm>
        <a:graphic>
          <a:graphicData uri="http://schemas.openxmlformats.org/presentationml/2006/ole">
            <mc:AlternateContent xmlns:mc="http://schemas.openxmlformats.org/markup-compatibility/2006">
              <mc:Choice xmlns:v="urn:schemas-microsoft-com:vml" Requires="v">
                <p:oleObj spid="_x0000_s3089" name="文档" r:id="rId4" imgW="3910252" imgH="635423" progId="Word.Document.12">
                  <p:embed/>
                </p:oleObj>
              </mc:Choice>
              <mc:Fallback>
                <p:oleObj name="文档" r:id="rId4" imgW="3910252" imgH="635423" progId="Word.Document.12">
                  <p:embed/>
                  <p:pic>
                    <p:nvPicPr>
                      <p:cNvPr id="0" name=""/>
                      <p:cNvPicPr/>
                      <p:nvPr/>
                    </p:nvPicPr>
                    <p:blipFill>
                      <a:blip r:embed="rId5"/>
                      <a:stretch>
                        <a:fillRect/>
                      </a:stretch>
                    </p:blipFill>
                    <p:spPr>
                      <a:xfrm>
                        <a:off x="391583" y="2342328"/>
                        <a:ext cx="10842062" cy="1761855"/>
                      </a:xfrm>
                      <a:prstGeom prst="rect">
                        <a:avLst/>
                      </a:prstGeom>
                    </p:spPr>
                  </p:pic>
                </p:oleObj>
              </mc:Fallback>
            </mc:AlternateContent>
          </a:graphicData>
        </a:graphic>
      </p:graphicFrame>
      <p:sp>
        <p:nvSpPr>
          <p:cNvPr id="3" name="矩形 2"/>
          <p:cNvSpPr/>
          <p:nvPr/>
        </p:nvSpPr>
        <p:spPr>
          <a:xfrm>
            <a:off x="1296541" y="2664023"/>
            <a:ext cx="115212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267087" y="2906127"/>
            <a:ext cx="149395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271420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863563"/>
            <a:ext cx="10807700" cy="180857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政党政治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资本主义国家大多形成</a:t>
            </a:r>
            <a:r>
              <a:rPr lang="zh-CN" altLang="zh-CN" dirty="0">
                <a:ea typeface="楷体" panose="02010609060101010101" pitchFamily="49" charset="-122"/>
                <a:cs typeface="Times New Roman" panose="02020603050405020304" pitchFamily="18" charset="0"/>
              </a:rPr>
              <a:t>两党制</a:t>
            </a:r>
            <a:r>
              <a:rPr lang="zh-CN" altLang="zh-CN" dirty="0">
                <a:solidFill>
                  <a:srgbClr val="000000"/>
                </a:solidFill>
                <a:ea typeface="宋体" panose="02010600030101010101" pitchFamily="2" charset="-122"/>
                <a:cs typeface="Times New Roman" panose="02020603050405020304" pitchFamily="18" charset="0"/>
              </a:rPr>
              <a:t>或多党制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代表资产阶级不同利益集团的政党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通过定期选举轮流执政。</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824933" y="2509249"/>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4820162" y="2973347"/>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221486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0757"/>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三、资本主义的扩展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俄国农奴制改革</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22mqc11j.eps" descr="id:2147500689;FounderCES"/>
          <p:cNvPicPr/>
          <p:nvPr/>
        </p:nvPicPr>
        <p:blipFill>
          <a:blip r:embed="rId2"/>
          <a:stretch>
            <a:fillRect/>
          </a:stretch>
        </p:blipFill>
        <p:spPr>
          <a:xfrm>
            <a:off x="1944613" y="1357013"/>
            <a:ext cx="7632848" cy="4733426"/>
          </a:xfrm>
          <a:prstGeom prst="rect">
            <a:avLst/>
          </a:prstGeom>
        </p:spPr>
      </p:pic>
      <p:sp>
        <p:nvSpPr>
          <p:cNvPr id="10" name="矩形 9"/>
          <p:cNvSpPr/>
          <p:nvPr/>
        </p:nvSpPr>
        <p:spPr>
          <a:xfrm>
            <a:off x="4649237" y="1840350"/>
            <a:ext cx="69696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142097" y="2922132"/>
            <a:ext cx="1491148"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5792567" y="5207241"/>
            <a:ext cx="2262216"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63267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3348674"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美国</a:t>
            </a:r>
            <a:r>
              <a:rPr lang="zh-CN" altLang="zh-CN" dirty="0" smtClean="0">
                <a:solidFill>
                  <a:srgbClr val="000000"/>
                </a:solidFill>
                <a:latin typeface="Arial" panose="020B0604020202020204" pitchFamily="34" charset="0"/>
                <a:cs typeface="Times New Roman" panose="02020603050405020304" pitchFamily="18" charset="0"/>
              </a:rPr>
              <a:t>南北战争</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528731782"/>
              </p:ext>
            </p:extLst>
          </p:nvPr>
        </p:nvGraphicFramePr>
        <p:xfrm>
          <a:off x="432445" y="1180562"/>
          <a:ext cx="10827765" cy="5047375"/>
        </p:xfrm>
        <a:graphic>
          <a:graphicData uri="http://schemas.openxmlformats.org/presentationml/2006/ole">
            <mc:AlternateContent xmlns:mc="http://schemas.openxmlformats.org/markup-compatibility/2006">
              <mc:Choice xmlns:v="urn:schemas-microsoft-com:vml" Requires="v">
                <p:oleObj spid="_x0000_s4113" name="文档" r:id="rId4" imgW="3550087" imgH="1654877" progId="Word.Document.12">
                  <p:embed/>
                </p:oleObj>
              </mc:Choice>
              <mc:Fallback>
                <p:oleObj name="文档" r:id="rId4" imgW="3550087" imgH="1654877" progId="Word.Document.12">
                  <p:embed/>
                  <p:pic>
                    <p:nvPicPr>
                      <p:cNvPr id="0" name=""/>
                      <p:cNvPicPr/>
                      <p:nvPr/>
                    </p:nvPicPr>
                    <p:blipFill>
                      <a:blip r:embed="rId5"/>
                      <a:stretch>
                        <a:fillRect/>
                      </a:stretch>
                    </p:blipFill>
                    <p:spPr>
                      <a:xfrm>
                        <a:off x="432445" y="1180562"/>
                        <a:ext cx="10827765" cy="5047375"/>
                      </a:xfrm>
                      <a:prstGeom prst="rect">
                        <a:avLst/>
                      </a:prstGeom>
                    </p:spPr>
                  </p:pic>
                </p:oleObj>
              </mc:Fallback>
            </mc:AlternateContent>
          </a:graphicData>
        </a:graphic>
      </p:graphicFrame>
      <p:sp>
        <p:nvSpPr>
          <p:cNvPr id="4" name="矩形 3"/>
          <p:cNvSpPr/>
          <p:nvPr/>
        </p:nvSpPr>
        <p:spPr>
          <a:xfrm>
            <a:off x="6265093" y="1960503"/>
            <a:ext cx="115212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1707073" y="3821953"/>
            <a:ext cx="115212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482161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218030280"/>
              </p:ext>
            </p:extLst>
          </p:nvPr>
        </p:nvGraphicFramePr>
        <p:xfrm>
          <a:off x="333872" y="1151855"/>
          <a:ext cx="10827765" cy="4520347"/>
        </p:xfrm>
        <a:graphic>
          <a:graphicData uri="http://schemas.openxmlformats.org/presentationml/2006/ole">
            <mc:AlternateContent xmlns:mc="http://schemas.openxmlformats.org/markup-compatibility/2006">
              <mc:Choice xmlns:v="urn:schemas-microsoft-com:vml" Requires="v">
                <p:oleObj spid="_x0000_s5137" name="文档" r:id="rId4" imgW="3550087" imgH="1482081" progId="Word.Document.12">
                  <p:embed/>
                </p:oleObj>
              </mc:Choice>
              <mc:Fallback>
                <p:oleObj name="文档" r:id="rId4" imgW="3550087" imgH="1482081" progId="Word.Document.12">
                  <p:embed/>
                  <p:pic>
                    <p:nvPicPr>
                      <p:cNvPr id="0" name=""/>
                      <p:cNvPicPr/>
                      <p:nvPr/>
                    </p:nvPicPr>
                    <p:blipFill>
                      <a:blip r:embed="rId5"/>
                      <a:stretch>
                        <a:fillRect/>
                      </a:stretch>
                    </p:blipFill>
                    <p:spPr>
                      <a:xfrm>
                        <a:off x="333872" y="1151855"/>
                        <a:ext cx="10827765" cy="4520347"/>
                      </a:xfrm>
                      <a:prstGeom prst="rect">
                        <a:avLst/>
                      </a:prstGeom>
                    </p:spPr>
                  </p:pic>
                </p:oleObj>
              </mc:Fallback>
            </mc:AlternateContent>
          </a:graphicData>
        </a:graphic>
      </p:graphicFrame>
      <p:sp>
        <p:nvSpPr>
          <p:cNvPr id="4" name="矩形 3"/>
          <p:cNvSpPr/>
          <p:nvPr/>
        </p:nvSpPr>
        <p:spPr>
          <a:xfrm>
            <a:off x="6697141" y="1339728"/>
            <a:ext cx="153368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3806063" y="3866643"/>
            <a:ext cx="80284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73181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62193"/>
            <a:ext cx="10807700" cy="535415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意大利的统一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政体建立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意大利通过革命和反侵略战争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于</a:t>
            </a:r>
            <a:r>
              <a:rPr lang="en-US" altLang="zh-CN" dirty="0">
                <a:solidFill>
                  <a:srgbClr val="000000"/>
                </a:solidFill>
                <a:ea typeface="宋体" panose="02010600030101010101" pitchFamily="2" charset="-122"/>
                <a:cs typeface="Times New Roman" panose="02020603050405020304" pitchFamily="18" charset="0"/>
              </a:rPr>
              <a:t>1861</a:t>
            </a:r>
            <a:r>
              <a:rPr lang="zh-CN" altLang="zh-CN" dirty="0">
                <a:solidFill>
                  <a:srgbClr val="000000"/>
                </a:solidFill>
                <a:ea typeface="宋体" panose="02010600030101010101" pitchFamily="2" charset="-122"/>
                <a:cs typeface="Times New Roman" panose="02020603050405020304" pitchFamily="18" charset="0"/>
              </a:rPr>
              <a:t>年建立意大利王国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实行君主立宪制。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实现统一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以后意大利又先后从奥地利和法国手中收复失地</a:t>
            </a:r>
            <a:r>
              <a:rPr lang="en-US" altLang="zh-CN" dirty="0">
                <a:solidFill>
                  <a:srgbClr val="000000"/>
                </a:solidFill>
                <a:ea typeface="宋体" panose="02010600030101010101" pitchFamily="2" charset="-122"/>
                <a:cs typeface="Times New Roman" panose="02020603050405020304" pitchFamily="18" charset="0"/>
              </a:rPr>
              <a:t>,1870</a:t>
            </a:r>
            <a:r>
              <a:rPr lang="zh-CN" altLang="zh-CN" dirty="0">
                <a:solidFill>
                  <a:srgbClr val="000000"/>
                </a:solidFill>
                <a:ea typeface="宋体" panose="02010600030101010101" pitchFamily="2" charset="-122"/>
                <a:cs typeface="Times New Roman" panose="02020603050405020304" pitchFamily="18" charset="0"/>
              </a:rPr>
              <a:t>年实现了国家统一。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德国统一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过程</a:t>
            </a:r>
            <a:r>
              <a:rPr lang="en-US" altLang="zh-CN" dirty="0">
                <a:solidFill>
                  <a:srgbClr val="000000"/>
                </a:solidFill>
                <a:ea typeface="宋体" panose="02010600030101010101" pitchFamily="2" charset="-122"/>
                <a:cs typeface="Times New Roman" panose="02020603050405020304" pitchFamily="18" charset="0"/>
              </a:rPr>
              <a:t>:1864—1871</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普鲁士先后击败丹麦、奥地利和法国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统一了除奥地利以外的德意志。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政体</a:t>
            </a:r>
            <a:r>
              <a:rPr lang="en-US" altLang="zh-CN" dirty="0">
                <a:solidFill>
                  <a:srgbClr val="000000"/>
                </a:solidFill>
                <a:ea typeface="宋体" panose="02010600030101010101" pitchFamily="2" charset="-122"/>
                <a:cs typeface="Times New Roman" panose="02020603050405020304" pitchFamily="18" charset="0"/>
              </a:rPr>
              <a:t>:1871</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德意志帝国成立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实行君主立宪制。</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68705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3348674"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latin typeface="Arial" panose="020B0604020202020204" pitchFamily="34" charset="0"/>
                <a:cs typeface="Times New Roman" panose="02020603050405020304" pitchFamily="18" charset="0"/>
              </a:rPr>
              <a:t>日本</a:t>
            </a:r>
            <a:r>
              <a:rPr lang="zh-CN" altLang="zh-CN" dirty="0" smtClean="0">
                <a:solidFill>
                  <a:srgbClr val="000000"/>
                </a:solidFill>
                <a:latin typeface="Arial" panose="020B0604020202020204" pitchFamily="34" charset="0"/>
                <a:cs typeface="Times New Roman" panose="02020603050405020304" pitchFamily="18" charset="0"/>
              </a:rPr>
              <a:t>明治维新</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517391682"/>
              </p:ext>
            </p:extLst>
          </p:nvPr>
        </p:nvGraphicFramePr>
        <p:xfrm>
          <a:off x="361950" y="1463900"/>
          <a:ext cx="10842062" cy="3750305"/>
        </p:xfrm>
        <a:graphic>
          <a:graphicData uri="http://schemas.openxmlformats.org/presentationml/2006/ole">
            <mc:AlternateContent xmlns:mc="http://schemas.openxmlformats.org/markup-compatibility/2006">
              <mc:Choice xmlns:v="urn:schemas-microsoft-com:vml" Requires="v">
                <p:oleObj spid="_x0000_s6161" name="文档" r:id="rId4" imgW="3910252" imgH="1352569" progId="Word.Document.12">
                  <p:embed/>
                </p:oleObj>
              </mc:Choice>
              <mc:Fallback>
                <p:oleObj name="文档" r:id="rId4" imgW="3910252" imgH="1352569" progId="Word.Document.12">
                  <p:embed/>
                  <p:pic>
                    <p:nvPicPr>
                      <p:cNvPr id="0" name=""/>
                      <p:cNvPicPr/>
                      <p:nvPr/>
                    </p:nvPicPr>
                    <p:blipFill>
                      <a:blip r:embed="rId5"/>
                      <a:stretch>
                        <a:fillRect/>
                      </a:stretch>
                    </p:blipFill>
                    <p:spPr>
                      <a:xfrm>
                        <a:off x="361950" y="1463900"/>
                        <a:ext cx="10842062" cy="3750305"/>
                      </a:xfrm>
                      <a:prstGeom prst="rect">
                        <a:avLst/>
                      </a:prstGeom>
                    </p:spPr>
                  </p:pic>
                </p:oleObj>
              </mc:Fallback>
            </mc:AlternateContent>
          </a:graphicData>
        </a:graphic>
      </p:graphicFrame>
      <p:sp>
        <p:nvSpPr>
          <p:cNvPr id="4" name="矩形 3"/>
          <p:cNvSpPr/>
          <p:nvPr/>
        </p:nvSpPr>
        <p:spPr>
          <a:xfrm>
            <a:off x="5429923" y="1599420"/>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8897115" y="2590139"/>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2387419" y="4051815"/>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399402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58136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latin typeface="Arial" panose="020B0604020202020204" pitchFamily="34" charset="0"/>
                <a:cs typeface="Times New Roman" panose="02020603050405020304" pitchFamily="18" charset="0"/>
              </a:rPr>
              <a:t>评价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与封建制度比较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资本主义制度是巨大的历史进步。在资本主义制度下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生产力得到快速发展。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局限性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资本主义制度仍然是一种剥削制度。资本主义列强大肆推行</a:t>
            </a:r>
            <a:r>
              <a:rPr lang="zh-CN" altLang="zh-CN" dirty="0">
                <a:ea typeface="楷体" panose="02010609060101010101" pitchFamily="49" charset="-122"/>
                <a:cs typeface="Times New Roman" panose="02020603050405020304" pitchFamily="18" charset="0"/>
              </a:rPr>
              <a:t>殖民扩张政策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把亚非拉广大地区变成殖民地或半殖民地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进行压榨和掠夺。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902233" y="3333290"/>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897687" y="3797388"/>
            <a:ext cx="2424011"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484678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53511721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29695"/>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近代西方资产阶级革命</a:t>
            </a:r>
            <a:endParaRPr lang="zh-CN" altLang="en-US"/>
          </a:p>
        </p:txBody>
      </p:sp>
      <p:sp>
        <p:nvSpPr>
          <p:cNvPr id="4" name="矩形 3"/>
          <p:cNvSpPr>
            <a:spLocks noChangeAspect="1"/>
          </p:cNvSpPr>
          <p:nvPr/>
        </p:nvSpPr>
        <p:spPr>
          <a:xfrm>
            <a:off x="361950" y="445716"/>
            <a:ext cx="10807700" cy="596272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美国革命实际上已经成了巴黎一种新的信仰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《独立宣言》则是他们的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指路明灯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。对法国人而言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要寻找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早已遗忘的对神圣权利的绝妙阐述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只需要这个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指路明灯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就足够了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时任驻法公使杰斐逊说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法兰西被我们的革命唤醒了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他们现在目标明确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力量充沛。</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在同一时间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美国人却为法国人民对权利的热情所唤醒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a:t>
            </a:r>
            <a:r>
              <a:rPr lang="en-US" altLang="zh-CN" dirty="0">
                <a:solidFill>
                  <a:srgbClr val="000000"/>
                </a:solidFill>
                <a:ea typeface="宋体" panose="02010600030101010101" pitchFamily="2" charset="-122"/>
                <a:cs typeface="Times New Roman" panose="02020603050405020304" pitchFamily="18" charset="0"/>
              </a:rPr>
              <a:t>1789</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楷体" panose="02010609060101010101" pitchFamily="49" charset="-122"/>
                <a:cs typeface="Times New Roman" panose="02020603050405020304" pitchFamily="18" charset="0"/>
              </a:rPr>
              <a:t>月美国报刊上刊登的法国《人权宣言》而激动不已。很明显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两个国家都在相互影响着对方。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邓恩著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杨小刚译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《姊妹革命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美国革命与法国革命启示录》</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267137"/>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说明美国《独立宣言》是怎样对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神圣权利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绝妙阐述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的。分析这一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神圣权利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在美、法两国革命时期的相互影响。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说明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天赋人权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人人生而平等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生命权、自由权和追求幸福的权利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人民主权。分析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法国启蒙思想成为美国独立战争的思想武器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美国《独立宣言》的发表鼓舞了法国人民的革命斗志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法国大革命爆发并进而颁布了</a:t>
            </a:r>
            <a:r>
              <a:rPr lang="zh-CN" altLang="zh-CN" dirty="0" smtClean="0">
                <a:solidFill>
                  <a:srgbClr val="000000"/>
                </a:solidFill>
                <a:ea typeface="楷体" panose="02010609060101010101" pitchFamily="49" charset="-122"/>
                <a:cs typeface="Times New Roman" panose="02020603050405020304" pitchFamily="18" charset="0"/>
              </a:rPr>
              <a:t>《人权宣言》</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《人权宣言》</a:t>
            </a:r>
            <a:r>
              <a:rPr lang="zh-CN" altLang="zh-CN" dirty="0">
                <a:solidFill>
                  <a:srgbClr val="000000"/>
                </a:solidFill>
                <a:ea typeface="楷体" panose="02010609060101010101" pitchFamily="49" charset="-122"/>
                <a:cs typeface="Times New Roman" panose="02020603050405020304" pitchFamily="18" charset="0"/>
              </a:rPr>
              <a:t>的发表影响了美国人民。</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30813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比较《独立宣言》与《人权宣言》的异同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不同点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《独立宣言》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发表于美国独立战争时期。《独立宣言》的发表表明美国独立战争的主要任务是推翻英国的殖民统治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实现民族独立。其发表是为了给美国独立提供合法的理论依据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故其侧重于谴责英国殖民者残害人民的天赋人权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以及反对英国的殖民统治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维护美利坚民族的基本人权。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14227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《人权宣言》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发表于法国大革命时期。法国专制制度严重阻碍资本主义的发展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故其侧重于否定封建等级制度、摧毁君主专制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注重宣扬平等、</a:t>
            </a:r>
            <a:r>
              <a:rPr lang="zh-CN" altLang="zh-CN">
                <a:solidFill>
                  <a:srgbClr val="000000"/>
                </a:solidFill>
                <a:ea typeface="宋体" panose="02010600030101010101" pitchFamily="2" charset="-122"/>
                <a:cs typeface="Times New Roman" panose="02020603050405020304" pitchFamily="18" charset="0"/>
              </a:rPr>
              <a:t>法治</a:t>
            </a:r>
            <a:r>
              <a:rPr lang="zh-CN" altLang="zh-CN" smtClean="0">
                <a:solidFill>
                  <a:srgbClr val="000000"/>
                </a:solidFill>
                <a:ea typeface="宋体" panose="02010600030101010101" pitchFamily="2" charset="-122"/>
                <a:cs typeface="Times New Roman" panose="02020603050405020304" pitchFamily="18" charset="0"/>
              </a:rPr>
              <a:t>等原则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用以法律为基础的资产阶级权利取代以君主个人意志为标准的封建特权。</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36171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12457210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454"/>
            <a:ext cx="10807700" cy="478086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相同点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都是对罗马法的继承和发展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受到罗马法的影响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包括天赋人权、法律面前人人平等、私有财产神圣不可侵犯等原则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都受到启蒙思想的影响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都以启蒙思想为理论依据。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都宣扬了天赋人权、自由平等、主权在民思想。</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都推动了资产阶级革命及近代社会的民主化进程。</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1831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61893"/>
            <a:ext cx="10807700" cy="580466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《权利法案》缓解了国王和议会之间的冲突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限制国王权力的传统因此得以流传。《权利法案》还奠定了英国法律制度的基础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以法律的形式规范了国王和人民的权力。从那以后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英国几百年未发生过任何革命。这主要反映了《权利法案》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开启了限制国王权力的</a:t>
            </a:r>
            <a:r>
              <a:rPr lang="zh-CN" altLang="zh-CN" dirty="0" smtClean="0">
                <a:solidFill>
                  <a:srgbClr val="000000"/>
                </a:solidFill>
                <a:ea typeface="宋体" panose="02010600030101010101" pitchFamily="2" charset="-122"/>
                <a:cs typeface="Times New Roman" panose="02020603050405020304" pitchFamily="18" charset="0"/>
              </a:rPr>
              <a:t>传统</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消除了议会与国王的矛盾</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导致国王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临朝不理政</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latin typeface="NEU-BZ-S92"/>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使英国社会秩序趋于稳定</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D</a:t>
            </a:r>
            <a:endParaRPr lang="zh-CN" altLang="zh-CN" dirty="0">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614323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533229"/>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题干材料强调了《权利法案》的作用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即一方面延续了限制王权的传统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另一方面奠定了英国的法律基础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使得英国在后续的历史发展过程中避免了革命的出现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说明《权利法案》使得英国的社会秩序趋于稳定</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限制王权是英国的历史传统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而非由《权利法案》开启的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项表述过于绝对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《权利法案》颁布之后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英国国王依然掌握一定的权力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24761733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347272"/>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近代西方主要资本主义国家的政治体制</a:t>
            </a:r>
            <a:endParaRPr lang="zh-CN" altLang="en-US"/>
          </a:p>
        </p:txBody>
      </p:sp>
      <p:sp>
        <p:nvSpPr>
          <p:cNvPr id="4" name="矩形 3"/>
          <p:cNvSpPr>
            <a:spLocks noChangeAspect="1"/>
          </p:cNvSpPr>
          <p:nvPr/>
        </p:nvSpPr>
        <p:spPr>
          <a:xfrm>
            <a:off x="361950" y="943385"/>
            <a:ext cx="10807700" cy="418993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西方国家选举的发源地在古希腊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再往后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国王选举与教皇选举均留下选举方面的宝贵遗产。近代西方选举制度是伴随资产阶级议会制度的产生和发展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在同封建势力反复斗争的过程中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在继承和借鉴古代社会选举制度的基础上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为适应资产阶级的政治统治和民主政治发展的需要而逐步产生的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它被公认诞生于</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楷体" panose="02010609060101010101" pitchFamily="49" charset="-122"/>
                <a:cs typeface="Times New Roman" panose="02020603050405020304" pitchFamily="18" charset="0"/>
              </a:rPr>
              <a:t>世纪的英国。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森日繁治著</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刘</a:t>
            </a:r>
            <a:r>
              <a:rPr lang="zh-CN" altLang="zh-CN" dirty="0">
                <a:solidFill>
                  <a:srgbClr val="000000"/>
                </a:solidFill>
                <a:ea typeface="楷体" panose="02010609060101010101" pitchFamily="49" charset="-122"/>
                <a:cs typeface="Times New Roman" panose="02020603050405020304" pitchFamily="18" charset="0"/>
              </a:rPr>
              <a:t>光华译《选举制度论》</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43177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材料二</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在资产阶级革命过程中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资产阶级颁发了一系列法律文件来巩固资产阶级革命的成果。</a:t>
            </a:r>
            <a:r>
              <a:rPr lang="en-US" altLang="zh-CN" dirty="0">
                <a:solidFill>
                  <a:srgbClr val="000000"/>
                </a:solidFill>
                <a:ea typeface="宋体" panose="02010600030101010101" pitchFamily="2" charset="-122"/>
                <a:cs typeface="Times New Roman" panose="02020603050405020304" pitchFamily="18" charset="0"/>
              </a:rPr>
              <a:t>1689</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英国议会颁布的《权利法案》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以明确的法律条文限制国王的权力</a:t>
            </a:r>
            <a:r>
              <a:rPr lang="en-US" altLang="zh-CN" dirty="0">
                <a:solidFill>
                  <a:srgbClr val="000000"/>
                </a:solidFill>
                <a:ea typeface="宋体" panose="02010600030101010101" pitchFamily="2" charset="-122"/>
                <a:cs typeface="Times New Roman" panose="02020603050405020304" pitchFamily="18" charset="0"/>
              </a:rPr>
              <a:t>;1787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美国制定的</a:t>
            </a:r>
            <a:r>
              <a:rPr lang="en-US" altLang="zh-CN" dirty="0">
                <a:solidFill>
                  <a:srgbClr val="000000"/>
                </a:solidFill>
                <a:ea typeface="宋体" panose="02010600030101010101" pitchFamily="2" charset="-122"/>
                <a:cs typeface="Times New Roman" panose="02020603050405020304" pitchFamily="18" charset="0"/>
              </a:rPr>
              <a:t>1787</a:t>
            </a:r>
            <a:r>
              <a:rPr lang="zh-CN" altLang="zh-CN" dirty="0">
                <a:solidFill>
                  <a:srgbClr val="000000"/>
                </a:solidFill>
                <a:ea typeface="楷体" panose="02010609060101010101" pitchFamily="49" charset="-122"/>
                <a:cs typeface="Times New Roman" panose="02020603050405020304" pitchFamily="18" charset="0"/>
              </a:rPr>
              <a:t>年宪法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规定了美国一整套国家体制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被视为世界上第一部资产阶级成文宪法</a:t>
            </a:r>
            <a:r>
              <a:rPr lang="en-US" altLang="zh-CN" dirty="0">
                <a:solidFill>
                  <a:srgbClr val="000000"/>
                </a:solidFill>
                <a:ea typeface="宋体" panose="02010600030101010101" pitchFamily="2" charset="-122"/>
                <a:cs typeface="Times New Roman" panose="02020603050405020304" pitchFamily="18" charset="0"/>
              </a:rPr>
              <a:t>;1789</a:t>
            </a:r>
            <a:r>
              <a:rPr lang="zh-CN" altLang="zh-CN" dirty="0">
                <a:solidFill>
                  <a:srgbClr val="000000"/>
                </a:solidFill>
                <a:ea typeface="楷体" panose="02010609060101010101" pitchFamily="49" charset="-122"/>
                <a:cs typeface="Times New Roman" panose="02020603050405020304" pitchFamily="18" charset="0"/>
              </a:rPr>
              <a:t>年法国制宪议会发表的《人权宣言》以天赋人权、自由平等原则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否定了封建主义的王权和特权。</a:t>
            </a:r>
            <a:r>
              <a:rPr lang="en-US" altLang="zh-CN" dirty="0">
                <a:solidFill>
                  <a:srgbClr val="000000"/>
                </a:solidFill>
                <a:ea typeface="宋体" panose="02010600030101010101" pitchFamily="2" charset="-122"/>
                <a:cs typeface="Times New Roman" panose="02020603050405020304" pitchFamily="18" charset="0"/>
              </a:rPr>
              <a:t>1875</a:t>
            </a:r>
            <a:r>
              <a:rPr lang="zh-CN" altLang="zh-CN" dirty="0">
                <a:solidFill>
                  <a:srgbClr val="000000"/>
                </a:solidFill>
                <a:ea typeface="楷体" panose="02010609060101010101" pitchFamily="49" charset="-122"/>
                <a:cs typeface="Times New Roman" panose="02020603050405020304" pitchFamily="18" charset="0"/>
              </a:rPr>
              <a:t>年法国国民议会颁布《法兰西第三共和国宪法》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在法律上确立了共和政体。</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152346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概括</a:t>
            </a:r>
            <a:r>
              <a:rPr lang="zh-CN" altLang="zh-CN" dirty="0" smtClean="0">
                <a:solidFill>
                  <a:srgbClr val="000000"/>
                </a:solidFill>
                <a:ea typeface="宋体" panose="02010600030101010101" pitchFamily="2" charset="-122"/>
                <a:cs typeface="Times New Roman" panose="02020603050405020304" pitchFamily="18" charset="0"/>
              </a:rPr>
              <a:t>影响</a:t>
            </a:r>
            <a:r>
              <a:rPr lang="zh-CN" altLang="zh-CN" dirty="0">
                <a:solidFill>
                  <a:srgbClr val="000000"/>
                </a:solidFill>
                <a:ea typeface="宋体" panose="02010600030101010101" pitchFamily="2" charset="-122"/>
                <a:cs typeface="Times New Roman" panose="02020603050405020304" pitchFamily="18" charset="0"/>
              </a:rPr>
              <a:t>近代西方选举制度产生的因素及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它被公认诞生于</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宋体" panose="02010600030101010101" pitchFamily="2" charset="-122"/>
                <a:cs typeface="Times New Roman" panose="02020603050405020304" pitchFamily="18" charset="0"/>
              </a:rPr>
              <a:t>世纪的英国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的理由。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概括西方近代资产阶级民主政治制度的基本特点。</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143673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41503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因素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借鉴古希腊等以往的选举制度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民主政治的需要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启蒙思想的影响。理由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近代西方选举制度与近代资产阶级议会制度密切相连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《权利法案》的颁布标志着英国首先确立了资产阶级议会制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它规定议员由自由选举产生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这在选举史上有划时代的意义。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通过立法确立民主政治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建立健全议会民主制度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倡导天赋人权、自由平等等原则。</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7157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4289"/>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比较共和制与君主立宪制的异同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不同点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议会制共和制以议会作为国家政治活动的中心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国家权力机关和国家元首由议会选举产生并对议会负责。议会制君主立宪制则以世袭的君主为国家元首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其权力由宪法规定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受到一定的限制。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产生的条件不同。共和制是资产阶级革命比较彻底的结果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而君主立宪制是资产阶级与封建势力相互妥协的结果。</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共和制不设君主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国家元首由选举产生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有一定的任期。君主立宪制设有君主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并且君主是世袭的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没有任期。</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493710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91297"/>
            <a:ext cx="10807700" cy="478086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相同点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都是资本主义国家的政权组织形式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政体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都是建立在生产资料私有制基础之上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都是为资产阶级服务。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都设有议会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议会拥有立法权。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都实行</a:t>
            </a:r>
            <a:r>
              <a:rPr lang="zh-CN" altLang="zh-CN" dirty="0">
                <a:solidFill>
                  <a:srgbClr val="000000"/>
                </a:solidFill>
                <a:ea typeface="宋体" panose="02010600030101010101" pitchFamily="2" charset="-122"/>
                <a:cs typeface="Times New Roman" panose="02020603050405020304" pitchFamily="18" charset="0"/>
              </a:rPr>
              <a:t>权力的制约与平衡。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都是由资本主义国家的国家性质决定的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并反映这一性质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是资产阶级专政的工具。</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70066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7234"/>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依照英国政治学</a:t>
            </a:r>
            <a:r>
              <a:rPr lang="zh-CN" altLang="zh-CN">
                <a:solidFill>
                  <a:srgbClr val="000000"/>
                </a:solidFill>
                <a:ea typeface="宋体" panose="02010600030101010101" pitchFamily="2" charset="-122"/>
                <a:cs typeface="Times New Roman" panose="02020603050405020304" pitchFamily="18" charset="0"/>
              </a:rPr>
              <a:t>家</a:t>
            </a:r>
            <a:r>
              <a:rPr lang="zh-CN" altLang="zh-CN" smtClean="0">
                <a:solidFill>
                  <a:srgbClr val="000000"/>
                </a:solidFill>
                <a:ea typeface="宋体" panose="02010600030101010101" pitchFamily="2" charset="-122"/>
                <a:cs typeface="Times New Roman" panose="02020603050405020304" pitchFamily="18" charset="0"/>
              </a:rPr>
              <a:t>的表述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英王有被咨询权、鼓励权和警告权。当政治斗争发展到引起政府危机时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英王能够充当仲裁人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起到恢复民主程序、稳定政局的作用。这意味着英国国王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在议会与首相之间起协调作用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统而不治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局面已被打破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成为推动民主政治发展的关键人物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对维系政局稳定有一定</a:t>
            </a:r>
            <a:r>
              <a:rPr lang="zh-CN" altLang="zh-CN" dirty="0" smtClean="0">
                <a:solidFill>
                  <a:srgbClr val="000000"/>
                </a:solidFill>
                <a:ea typeface="宋体" panose="02010600030101010101" pitchFamily="2" charset="-122"/>
                <a:cs typeface="Times New Roman" panose="02020603050405020304" pitchFamily="18" charset="0"/>
              </a:rPr>
              <a:t>作用</a:t>
            </a:r>
            <a:r>
              <a:rPr lang="zh-CN" altLang="zh-CN" dirty="0">
                <a:solidFill>
                  <a:srgbClr val="000000"/>
                </a:solidFill>
                <a:ea typeface="宋体" panose="02010600030101010101" pitchFamily="2" charset="-122"/>
                <a:cs typeface="Times New Roman" panose="02020603050405020304" pitchFamily="18" charset="0"/>
              </a:rPr>
              <a:t>　</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 </a:t>
            </a:r>
            <a:endParaRPr lang="zh-CN" altLang="en-US" dirty="0"/>
          </a:p>
        </p:txBody>
      </p:sp>
    </p:spTree>
    <p:extLst>
      <p:ext uri="{BB962C8B-B14F-4D97-AF65-F5344CB8AC3E}">
        <p14:creationId xmlns:p14="http://schemas.microsoft.com/office/powerpoint/2010/main" val="10326623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965892"/>
            <a:ext cx="10807700" cy="1274195"/>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20000"/>
              </a:lnSpc>
            </a:pPr>
            <a:r>
              <a:rPr lang="zh-CN" altLang="zh-CN" dirty="0">
                <a:solidFill>
                  <a:srgbClr val="000000"/>
                </a:solidFill>
                <a:ea typeface="宋体" panose="02010600030101010101" pitchFamily="2" charset="-122"/>
                <a:cs typeface="Times New Roman" panose="02020603050405020304" pitchFamily="18" charset="0"/>
              </a:rPr>
              <a:t>认识资本主义制度确立的历史意义</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943943"/>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起到恢复民主程序、稳定政局的作用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可知英国国王是国家的元首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是国家的象征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在一定程度上能够起到维护国家</a:t>
            </a:r>
            <a:r>
              <a:rPr lang="zh-CN" altLang="zh-CN" dirty="0" smtClean="0">
                <a:solidFill>
                  <a:srgbClr val="000000"/>
                </a:solidFill>
                <a:ea typeface="楷体" panose="02010609060101010101" pitchFamily="49" charset="-122"/>
                <a:cs typeface="Times New Roman" panose="02020603050405020304" pitchFamily="18" charset="0"/>
              </a:rPr>
              <a:t>统一的</a:t>
            </a:r>
            <a:r>
              <a:rPr lang="zh-CN" altLang="zh-CN" dirty="0">
                <a:solidFill>
                  <a:srgbClr val="000000"/>
                </a:solidFill>
                <a:ea typeface="楷体" panose="02010609060101010101" pitchFamily="49" charset="-122"/>
                <a:cs typeface="Times New Roman" panose="02020603050405020304" pitchFamily="18" charset="0"/>
              </a:rPr>
              <a:t>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8818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816345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9" name="22MQC10.eps"/>
          <p:cNvPicPr/>
          <p:nvPr/>
        </p:nvPicPr>
        <p:blipFill>
          <a:blip r:embed="rId2"/>
          <a:stretch>
            <a:fillRect/>
          </a:stretch>
        </p:blipFill>
        <p:spPr>
          <a:xfrm>
            <a:off x="1728589" y="791815"/>
            <a:ext cx="7776864" cy="4976282"/>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131768277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735"/>
            <a:ext cx="10807700" cy="299043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一、英、美、法资产阶级革命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英国资产阶级革命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:16—17</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英国资产阶级和</a:t>
            </a:r>
            <a:r>
              <a:rPr lang="zh-CN" altLang="zh-CN" dirty="0">
                <a:ea typeface="楷体" panose="02010609060101010101" pitchFamily="49" charset="-122"/>
                <a:cs typeface="Times New Roman" panose="02020603050405020304" pitchFamily="18" charset="0"/>
              </a:rPr>
              <a:t>新贵族</a:t>
            </a:r>
            <a:r>
              <a:rPr lang="zh-CN" altLang="zh-CN" dirty="0">
                <a:solidFill>
                  <a:srgbClr val="000000"/>
                </a:solidFill>
                <a:ea typeface="宋体" panose="02010600030101010101" pitchFamily="2" charset="-122"/>
                <a:cs typeface="Times New Roman" panose="02020603050405020304" pitchFamily="18" charset="0"/>
              </a:rPr>
              <a:t>在经济上日益强大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他们以议会为基地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向专制王权发起挑战。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时间</a:t>
            </a:r>
            <a:r>
              <a:rPr lang="en-US" altLang="zh-CN" dirty="0">
                <a:solidFill>
                  <a:srgbClr val="000000"/>
                </a:solidFill>
                <a:ea typeface="宋体" panose="02010600030101010101" pitchFamily="2" charset="-122"/>
                <a:cs typeface="Times New Roman" panose="02020603050405020304" pitchFamily="18" charset="0"/>
              </a:rPr>
              <a:t>:1640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英国爆发革命</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139947" y="1306853"/>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135176" y="1770951"/>
            <a:ext cx="1196942"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a:spLocks noChangeAspect="1"/>
          </p:cNvSpPr>
          <p:nvPr/>
        </p:nvSpPr>
        <p:spPr>
          <a:xfrm>
            <a:off x="361950" y="3073773"/>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过程。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经过两次内战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议会获胜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处死国王。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随后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英国经历了</a:t>
            </a:r>
            <a:r>
              <a:rPr lang="zh-CN" altLang="zh-CN" dirty="0">
                <a:ea typeface="楷体" panose="02010609060101010101" pitchFamily="49" charset="-122"/>
                <a:cs typeface="Times New Roman" panose="02020603050405020304" pitchFamily="18" charset="0"/>
              </a:rPr>
              <a:t>共和国</a:t>
            </a:r>
            <a:r>
              <a:rPr lang="zh-CN" altLang="zh-CN" dirty="0">
                <a:solidFill>
                  <a:srgbClr val="000000"/>
                </a:solidFill>
                <a:ea typeface="宋体" panose="02010600030101010101" pitchFamily="2" charset="-122"/>
                <a:cs typeface="Times New Roman" panose="02020603050405020304" pitchFamily="18" charset="0"/>
              </a:rPr>
              <a:t>、军事独裁和王朝复辟时期的反复斗争。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③</a:t>
            </a:r>
            <a:r>
              <a:rPr lang="en-US" altLang="zh-CN" dirty="0">
                <a:solidFill>
                  <a:srgbClr val="000000"/>
                </a:solidFill>
                <a:ea typeface="宋体" panose="02010600030101010101" pitchFamily="2" charset="-122"/>
                <a:cs typeface="Times New Roman" panose="02020603050405020304" pitchFamily="18" charset="0"/>
              </a:rPr>
              <a:t>1688</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光荣革命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革命成果获得巩固。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083337" y="4297909"/>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078566" y="4762007"/>
            <a:ext cx="1196942"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3489055" y="5477472"/>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3484509" y="5941570"/>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655911"/>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结果</a:t>
            </a:r>
            <a:r>
              <a:rPr lang="en-US" altLang="zh-CN" dirty="0">
                <a:solidFill>
                  <a:srgbClr val="000000"/>
                </a:solidFill>
                <a:ea typeface="宋体" panose="02010600030101010101" pitchFamily="2" charset="-122"/>
                <a:cs typeface="Times New Roman" panose="02020603050405020304" pitchFamily="18" charset="0"/>
              </a:rPr>
              <a:t>:1689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英国议会通过《</a:t>
            </a:r>
            <a:r>
              <a:rPr lang="zh-CN" altLang="zh-CN" dirty="0">
                <a:ea typeface="楷体" panose="02010609060101010101" pitchFamily="49" charset="-122"/>
                <a:cs typeface="Times New Roman" panose="02020603050405020304" pitchFamily="18" charset="0"/>
              </a:rPr>
              <a:t>权利法案</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扩大议会权力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限制王权</a:t>
            </a:r>
            <a:r>
              <a:rPr lang="en-US" altLang="zh-CN" dirty="0">
                <a:solidFill>
                  <a:srgbClr val="000000"/>
                </a:solidFill>
                <a:ea typeface="宋体" panose="02010600030101010101" pitchFamily="2" charset="-122"/>
                <a:cs typeface="Times New Roman" panose="02020603050405020304" pitchFamily="18" charset="0"/>
              </a:rPr>
              <a:t>;1701</a:t>
            </a:r>
            <a:r>
              <a:rPr lang="zh-CN" altLang="zh-CN" dirty="0">
                <a:solidFill>
                  <a:srgbClr val="000000"/>
                </a:solidFill>
                <a:ea typeface="宋体" panose="02010600030101010101" pitchFamily="2" charset="-122"/>
                <a:cs typeface="Times New Roman" panose="02020603050405020304" pitchFamily="18" charset="0"/>
              </a:rPr>
              <a:t>年又通过《王位继承法》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规定此后国王不得为天主教徒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也不能与天主教徒结婚。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光荣革命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英国君主立宪制逐步形成。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326343" y="170970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321797" y="2173799"/>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070013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2281"/>
            <a:ext cx="3348674"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美国独立</a:t>
            </a:r>
            <a:r>
              <a:rPr lang="zh-CN" altLang="zh-CN" dirty="0" smtClean="0">
                <a:solidFill>
                  <a:srgbClr val="000000"/>
                </a:solidFill>
                <a:latin typeface="Arial" panose="020B0604020202020204" pitchFamily="34" charset="0"/>
                <a:cs typeface="Times New Roman" panose="02020603050405020304" pitchFamily="18" charset="0"/>
              </a:rPr>
              <a:t>战争</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HLGXQCRG40Xj.eps" descr="id:2147500638;FounderCES"/>
          <p:cNvPicPr/>
          <p:nvPr/>
        </p:nvPicPr>
        <p:blipFill>
          <a:blip r:embed="rId2"/>
          <a:stretch>
            <a:fillRect/>
          </a:stretch>
        </p:blipFill>
        <p:spPr>
          <a:xfrm>
            <a:off x="3456781" y="575791"/>
            <a:ext cx="4464496" cy="5605456"/>
          </a:xfrm>
          <a:prstGeom prst="rect">
            <a:avLst/>
          </a:prstGeom>
        </p:spPr>
      </p:pic>
      <p:sp>
        <p:nvSpPr>
          <p:cNvPr id="10" name="矩形 9"/>
          <p:cNvSpPr/>
          <p:nvPr/>
        </p:nvSpPr>
        <p:spPr>
          <a:xfrm>
            <a:off x="7345288" y="1986006"/>
            <a:ext cx="476035"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5164742" y="2203377"/>
            <a:ext cx="476035"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5340423" y="3213698"/>
            <a:ext cx="843325"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6265093" y="5853395"/>
            <a:ext cx="1358184"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78744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3"/>
                                        </p:tgtEl>
                                      </p:cBhvr>
                                    </p:animEffect>
                                    <p:set>
                                      <p:cBhvr>
                                        <p:cTn id="10" dur="1" fill="hold">
                                          <p:stCondLst>
                                            <p:cond delay="499"/>
                                          </p:stCondLst>
                                        </p:cTn>
                                        <p:tgtEl>
                                          <p:spTgt spid="1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5"/>
                                        </p:tgtEl>
                                      </p:cBhvr>
                                    </p:animEffect>
                                    <p:set>
                                      <p:cBhvr>
                                        <p:cTn id="2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4" grpId="0" animBg="1"/>
      <p:bldP spid="15"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681</TotalTime>
  <Words>1683</Words>
  <Application>Microsoft Office PowerPoint</Application>
  <PresentationFormat>自定义</PresentationFormat>
  <Paragraphs>110</Paragraphs>
  <Slides>41</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5"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92</cp:revision>
  <dcterms:created xsi:type="dcterms:W3CDTF">2020-07-20T09:37:23Z</dcterms:created>
  <dcterms:modified xsi:type="dcterms:W3CDTF">2026-03-13T01:19:10Z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