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wav" ContentType="audio/x-wav"/>
  <Default Extension="docx" ContentType="application/vnd.openxmlformats-officedocument.wordprocessingml.document"/>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9" r:id="rId1"/>
  </p:sldMasterIdLst>
  <p:notesMasterIdLst>
    <p:notesMasterId r:id="rId33"/>
  </p:notesMasterIdLst>
  <p:sldIdLst>
    <p:sldId id="778" r:id="rId2"/>
    <p:sldId id="737" r:id="rId3"/>
    <p:sldId id="774" r:id="rId4"/>
    <p:sldId id="736" r:id="rId5"/>
    <p:sldId id="750" r:id="rId6"/>
    <p:sldId id="775" r:id="rId7"/>
    <p:sldId id="738" r:id="rId8"/>
    <p:sldId id="753" r:id="rId9"/>
    <p:sldId id="754" r:id="rId10"/>
    <p:sldId id="755" r:id="rId11"/>
    <p:sldId id="756" r:id="rId12"/>
    <p:sldId id="757" r:id="rId13"/>
    <p:sldId id="758" r:id="rId14"/>
    <p:sldId id="759" r:id="rId15"/>
    <p:sldId id="760" r:id="rId16"/>
    <p:sldId id="761" r:id="rId17"/>
    <p:sldId id="762" r:id="rId18"/>
    <p:sldId id="763" r:id="rId19"/>
    <p:sldId id="764" r:id="rId20"/>
    <p:sldId id="765" r:id="rId21"/>
    <p:sldId id="766" r:id="rId22"/>
    <p:sldId id="776" r:id="rId23"/>
    <p:sldId id="740" r:id="rId24"/>
    <p:sldId id="767" r:id="rId25"/>
    <p:sldId id="768" r:id="rId26"/>
    <p:sldId id="769" r:id="rId27"/>
    <p:sldId id="770" r:id="rId28"/>
    <p:sldId id="771" r:id="rId29"/>
    <p:sldId id="773" r:id="rId30"/>
    <p:sldId id="772" r:id="rId31"/>
    <p:sldId id="777" r:id="rId32"/>
  </p:sldIdLst>
  <p:sldSz cx="11522075" cy="6480175"/>
  <p:notesSz cx="6858000" cy="9144000"/>
  <p:defaultTextStyle>
    <a:defPPr>
      <a:defRPr lang="zh-CN"/>
    </a:defPPr>
    <a:lvl1pPr algn="l" rtl="0" fontAlgn="base">
      <a:spcBef>
        <a:spcPct val="0"/>
      </a:spcBef>
      <a:spcAft>
        <a:spcPct val="0"/>
      </a:spcAft>
      <a:buFont typeface="Arial" panose="020B0604020202020204" pitchFamily="34" charset="0"/>
      <a:defRPr sz="3200" b="1" kern="1200">
        <a:solidFill>
          <a:srgbClr val="FF0000"/>
        </a:solidFill>
        <a:latin typeface="Times New Roman" panose="02020603050405020304" pitchFamily="18" charset="0"/>
        <a:ea typeface="黑体" panose="02010609060101010101" pitchFamily="49" charset="-122"/>
        <a:cs typeface="+mn-cs"/>
      </a:defRPr>
    </a:lvl1pPr>
    <a:lvl2pPr marL="457200" algn="l" rtl="0" fontAlgn="base">
      <a:spcBef>
        <a:spcPct val="0"/>
      </a:spcBef>
      <a:spcAft>
        <a:spcPct val="0"/>
      </a:spcAft>
      <a:buFont typeface="Arial" panose="020B0604020202020204" pitchFamily="34" charset="0"/>
      <a:defRPr sz="3200" b="1" kern="1200">
        <a:solidFill>
          <a:srgbClr val="FF0000"/>
        </a:solidFill>
        <a:latin typeface="Times New Roman" panose="02020603050405020304" pitchFamily="18" charset="0"/>
        <a:ea typeface="黑体" panose="02010609060101010101" pitchFamily="49" charset="-122"/>
        <a:cs typeface="+mn-cs"/>
      </a:defRPr>
    </a:lvl2pPr>
    <a:lvl3pPr marL="914400" algn="l" rtl="0" fontAlgn="base">
      <a:spcBef>
        <a:spcPct val="0"/>
      </a:spcBef>
      <a:spcAft>
        <a:spcPct val="0"/>
      </a:spcAft>
      <a:buFont typeface="Arial" panose="020B0604020202020204" pitchFamily="34" charset="0"/>
      <a:defRPr sz="3200" b="1" kern="1200">
        <a:solidFill>
          <a:srgbClr val="FF0000"/>
        </a:solidFill>
        <a:latin typeface="Times New Roman" panose="02020603050405020304" pitchFamily="18" charset="0"/>
        <a:ea typeface="黑体" panose="02010609060101010101" pitchFamily="49" charset="-122"/>
        <a:cs typeface="+mn-cs"/>
      </a:defRPr>
    </a:lvl3pPr>
    <a:lvl4pPr marL="1371600" algn="l" rtl="0" fontAlgn="base">
      <a:spcBef>
        <a:spcPct val="0"/>
      </a:spcBef>
      <a:spcAft>
        <a:spcPct val="0"/>
      </a:spcAft>
      <a:buFont typeface="Arial" panose="020B0604020202020204" pitchFamily="34" charset="0"/>
      <a:defRPr sz="3200" b="1" kern="1200">
        <a:solidFill>
          <a:srgbClr val="FF0000"/>
        </a:solidFill>
        <a:latin typeface="Times New Roman" panose="02020603050405020304" pitchFamily="18" charset="0"/>
        <a:ea typeface="黑体" panose="02010609060101010101" pitchFamily="49" charset="-122"/>
        <a:cs typeface="+mn-cs"/>
      </a:defRPr>
    </a:lvl4pPr>
    <a:lvl5pPr marL="1828800" algn="l" rtl="0" fontAlgn="base">
      <a:spcBef>
        <a:spcPct val="0"/>
      </a:spcBef>
      <a:spcAft>
        <a:spcPct val="0"/>
      </a:spcAft>
      <a:buFont typeface="Arial" panose="020B0604020202020204" pitchFamily="34" charset="0"/>
      <a:defRPr sz="3200" b="1" kern="1200">
        <a:solidFill>
          <a:srgbClr val="FF0000"/>
        </a:solidFill>
        <a:latin typeface="Times New Roman" panose="02020603050405020304" pitchFamily="18" charset="0"/>
        <a:ea typeface="黑体" panose="02010609060101010101" pitchFamily="49" charset="-122"/>
        <a:cs typeface="+mn-cs"/>
      </a:defRPr>
    </a:lvl5pPr>
    <a:lvl6pPr marL="2286000" algn="l" defTabSz="914400" rtl="0" eaLnBrk="1" latinLnBrk="0" hangingPunct="1">
      <a:defRPr sz="3200" b="1" kern="1200">
        <a:solidFill>
          <a:srgbClr val="FF0000"/>
        </a:solidFill>
        <a:latin typeface="Times New Roman" panose="02020603050405020304" pitchFamily="18" charset="0"/>
        <a:ea typeface="黑体" panose="02010609060101010101" pitchFamily="49" charset="-122"/>
        <a:cs typeface="+mn-cs"/>
      </a:defRPr>
    </a:lvl6pPr>
    <a:lvl7pPr marL="2743200" algn="l" defTabSz="914400" rtl="0" eaLnBrk="1" latinLnBrk="0" hangingPunct="1">
      <a:defRPr sz="3200" b="1" kern="1200">
        <a:solidFill>
          <a:srgbClr val="FF0000"/>
        </a:solidFill>
        <a:latin typeface="Times New Roman" panose="02020603050405020304" pitchFamily="18" charset="0"/>
        <a:ea typeface="黑体" panose="02010609060101010101" pitchFamily="49" charset="-122"/>
        <a:cs typeface="+mn-cs"/>
      </a:defRPr>
    </a:lvl7pPr>
    <a:lvl8pPr marL="3200400" algn="l" defTabSz="914400" rtl="0" eaLnBrk="1" latinLnBrk="0" hangingPunct="1">
      <a:defRPr sz="3200" b="1" kern="1200">
        <a:solidFill>
          <a:srgbClr val="FF0000"/>
        </a:solidFill>
        <a:latin typeface="Times New Roman" panose="02020603050405020304" pitchFamily="18" charset="0"/>
        <a:ea typeface="黑体" panose="02010609060101010101" pitchFamily="49" charset="-122"/>
        <a:cs typeface="+mn-cs"/>
      </a:defRPr>
    </a:lvl8pPr>
    <a:lvl9pPr marL="3657600" algn="l" defTabSz="914400" rtl="0" eaLnBrk="1" latinLnBrk="0" hangingPunct="1">
      <a:defRPr sz="3200" b="1" kern="1200">
        <a:solidFill>
          <a:srgbClr val="FF0000"/>
        </a:solidFill>
        <a:latin typeface="Times New Roman" panose="02020603050405020304" pitchFamily="18" charset="0"/>
        <a:ea typeface="黑体" panose="02010609060101010101" pitchFamily="49" charset="-122"/>
        <a:cs typeface="+mn-cs"/>
      </a:defRPr>
    </a:lvl9pPr>
  </p:defaultTextStyle>
  <p:extLst>
    <p:ext uri="{EFAFB233-063F-42B5-8137-9DF3F51BA10A}">
      <p15:sldGuideLst xmlns:p15="http://schemas.microsoft.com/office/powerpoint/2012/main">
        <p15:guide id="1" orient="horz" pos="2059">
          <p15:clr>
            <a:srgbClr val="A4A3A4"/>
          </p15:clr>
        </p15:guide>
        <p15:guide id="2" pos="3629">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6A7DD"/>
    <a:srgbClr val="FF6600"/>
    <a:srgbClr val="D85C00"/>
    <a:srgbClr val="34AC8B"/>
    <a:srgbClr val="009A46"/>
    <a:srgbClr val="FF9933"/>
    <a:srgbClr val="FF3399"/>
    <a:srgbClr val="FF7C80"/>
    <a:srgbClr val="FFFFFF"/>
    <a:srgbClr val="9E5EC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4" autoAdjust="0"/>
    <p:restoredTop sz="95488" autoAdjust="0"/>
  </p:normalViewPr>
  <p:slideViewPr>
    <p:cSldViewPr>
      <p:cViewPr varScale="1">
        <p:scale>
          <a:sx n="97" d="100"/>
          <a:sy n="97" d="100"/>
        </p:scale>
        <p:origin x="504" y="78"/>
      </p:cViewPr>
      <p:guideLst>
        <p:guide orient="horz" pos="2059"/>
        <p:guide pos="3629"/>
      </p:guideLst>
    </p:cSldViewPr>
  </p:slideViewPr>
  <p:outlineViewPr>
    <p:cViewPr>
      <p:scale>
        <a:sx n="33" d="100"/>
        <a:sy n="33" d="100"/>
      </p:scale>
      <p:origin x="0" y="0"/>
    </p:cViewPr>
  </p:outlineViewPr>
  <p:notesTextViewPr>
    <p:cViewPr>
      <p:scale>
        <a:sx n="3" d="2"/>
        <a:sy n="3" d="2"/>
      </p:scale>
      <p:origin x="0" y="0"/>
    </p:cViewPr>
  </p:notesTextViewPr>
  <p:sorterViewPr>
    <p:cViewPr>
      <p:scale>
        <a:sx n="130" d="100"/>
        <a:sy n="13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viewProps" Target="viewProps.xml"/><Relationship Id="rId8" Type="http://schemas.openxmlformats.org/officeDocument/2006/relationships/slide" Target="slides/slide7.xml"/><Relationship Id="rId3" Type="http://schemas.openxmlformats.org/officeDocument/2006/relationships/slide" Target="slides/slide2.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6.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7.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1.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buFontTx/>
              <a:buNone/>
              <a:defRPr sz="1200" b="0">
                <a:solidFill>
                  <a:schemeClr val="tx1"/>
                </a:solidFill>
                <a:latin typeface="+mn-lt"/>
                <a:ea typeface="+mn-ea"/>
              </a:defRPr>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buFontTx/>
              <a:buNone/>
              <a:defRPr sz="1200" b="0">
                <a:solidFill>
                  <a:schemeClr val="tx1"/>
                </a:solidFill>
                <a:latin typeface="+mn-lt"/>
                <a:ea typeface="+mn-ea"/>
              </a:defRPr>
            </a:lvl1pPr>
          </a:lstStyle>
          <a:p>
            <a:pPr>
              <a:defRPr/>
            </a:pPr>
            <a:endParaRPr lang="zh-CN" altLang="en-US"/>
          </a:p>
        </p:txBody>
      </p:sp>
      <p:sp>
        <p:nvSpPr>
          <p:cNvPr id="5124" name="幻灯片图像占位符 3"/>
          <p:cNvSpPr>
            <a:spLocks noGrp="1" noRot="1" noChangeAspect="1" noChangeArrowheads="1"/>
          </p:cNvSpPr>
          <p:nvPr>
            <p:ph type="sldImg" idx="4294967295"/>
          </p:nvPr>
        </p:nvSpPr>
        <p:spPr bwMode="auto">
          <a:xfrm>
            <a:off x="381000" y="685800"/>
            <a:ext cx="6096000" cy="3429000"/>
          </a:xfrm>
          <a:prstGeom prst="rect">
            <a:avLst/>
          </a:prstGeom>
          <a:noFill/>
          <a:ln w="12700">
            <a:solidFill>
              <a:srgbClr val="000000"/>
            </a:solidFill>
            <a:miter lim="800000"/>
          </a:ln>
          <a:extLst>
            <a:ext uri="{909E8E84-426E-40DD-AFC4-6F175D3DCCD1}">
              <a14:hiddenFill xmlns:a14="http://schemas.microsoft.com/office/drawing/2010/main">
                <a:solidFill>
                  <a:srgbClr val="FFFFFF"/>
                </a:solidFill>
              </a14:hiddenFill>
            </a:ext>
          </a:extLst>
        </p:spPr>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noProof="0"/>
              <a:t>单击此处编辑母版文本样式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buFontTx/>
              <a:buNone/>
              <a:defRPr sz="1200" b="0">
                <a:solidFill>
                  <a:schemeClr val="tx1"/>
                </a:solidFill>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b="0" noProof="1" dirty="0">
                <a:ea typeface="黑体" panose="02010609060101010101" pitchFamily="49" charset="-122"/>
              </a:defRPr>
            </a:lvl1pPr>
          </a:lstStyle>
          <a:p>
            <a:fld id="{A64CA497-71E0-4184-919F-D45F39379D11}" type="slidenum">
              <a:rPr lang="zh-CN" altLang="en-US"/>
              <a:pPr/>
              <a:t>‹#›</a:t>
            </a:fld>
            <a:endParaRPr lang="zh-CN" altLang="en-US">
              <a:ea typeface="黑体" panose="02010609060101010101" pitchFamily="49" charset="-122"/>
            </a:endParaRPr>
          </a:p>
        </p:txBody>
      </p:sp>
    </p:spTree>
    <p:extLst>
      <p:ext uri="{BB962C8B-B14F-4D97-AF65-F5344CB8AC3E}">
        <p14:creationId xmlns:p14="http://schemas.microsoft.com/office/powerpoint/2010/main" val="1747822530"/>
      </p:ext>
    </p:extLst>
  </p:cSld>
  <p:clrMap bg1="lt1" tx1="dk1" bg2="lt2" tx2="dk2" accent1="accent1" accent2="accent2" accent3="accent3" accent4="accent4" accent5="accent5" accent6="accent6" hlink="hlink" folHlink="folHlink"/>
  <p:notesStyle>
    <a:lvl1pPr algn="l" rtl="0" fontAlgn="base">
      <a:spcBef>
        <a:spcPct val="0"/>
      </a:spcBef>
      <a:spcAft>
        <a:spcPct val="0"/>
      </a:spcAft>
      <a:defRPr sz="1200" kern="1200">
        <a:solidFill>
          <a:schemeClr val="tx1"/>
        </a:solidFill>
        <a:latin typeface="+mn-lt"/>
        <a:ea typeface="+mn-ea"/>
        <a:cs typeface="+mn-cs"/>
      </a:defRPr>
    </a:lvl1pPr>
    <a:lvl2pPr marL="457200" algn="l" rtl="0" fontAlgn="base">
      <a:spcBef>
        <a:spcPct val="0"/>
      </a:spcBef>
      <a:spcAft>
        <a:spcPct val="0"/>
      </a:spcAft>
      <a:defRPr sz="1200" kern="1200">
        <a:solidFill>
          <a:schemeClr val="tx1"/>
        </a:solidFill>
        <a:latin typeface="+mn-lt"/>
        <a:ea typeface="+mn-ea"/>
        <a:cs typeface="+mn-cs"/>
      </a:defRPr>
    </a:lvl2pPr>
    <a:lvl3pPr marL="914400" algn="l" rtl="0" fontAlgn="base">
      <a:spcBef>
        <a:spcPct val="0"/>
      </a:spcBef>
      <a:spcAft>
        <a:spcPct val="0"/>
      </a:spcAft>
      <a:defRPr sz="1200" kern="1200">
        <a:solidFill>
          <a:schemeClr val="tx1"/>
        </a:solidFill>
        <a:latin typeface="+mn-lt"/>
        <a:ea typeface="+mn-ea"/>
        <a:cs typeface="+mn-cs"/>
      </a:defRPr>
    </a:lvl3pPr>
    <a:lvl4pPr marL="1371600" algn="l" rtl="0" fontAlgn="base">
      <a:spcBef>
        <a:spcPct val="0"/>
      </a:spcBef>
      <a:spcAft>
        <a:spcPct val="0"/>
      </a:spcAft>
      <a:defRPr sz="1200" kern="1200">
        <a:solidFill>
          <a:schemeClr val="tx1"/>
        </a:solidFill>
        <a:latin typeface="+mn-lt"/>
        <a:ea typeface="+mn-ea"/>
        <a:cs typeface="+mn-cs"/>
      </a:defRPr>
    </a:lvl4pPr>
    <a:lvl5pPr marL="1828800" algn="l" rtl="0" fontAlgn="base">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64CA497-71E0-4184-919F-D45F39379D11}" type="slidenum">
              <a:rPr lang="zh-CN" altLang="en-US" smtClean="0"/>
              <a:pPr/>
              <a:t>3</a:t>
            </a:fld>
            <a:endParaRPr lang="zh-CN" altLang="en-US">
              <a:ea typeface="黑体" panose="02010609060101010101" pitchFamily="49" charset="-122"/>
            </a:endParaRPr>
          </a:p>
        </p:txBody>
      </p:sp>
    </p:spTree>
    <p:extLst>
      <p:ext uri="{BB962C8B-B14F-4D97-AF65-F5344CB8AC3E}">
        <p14:creationId xmlns:p14="http://schemas.microsoft.com/office/powerpoint/2010/main" val="2993171031"/>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bg>
      <p:bgPr>
        <a:solidFill>
          <a:schemeClr val="bg1"/>
        </a:solidFill>
        <a:effectLst/>
      </p:bgPr>
    </p:bg>
    <p:spTree>
      <p:nvGrpSpPr>
        <p:cNvPr id="1" name=""/>
        <p:cNvGrpSpPr/>
        <p:nvPr/>
      </p:nvGrpSpPr>
      <p:grpSpPr>
        <a:xfrm>
          <a:off x="0" y="0"/>
          <a:ext cx="0" cy="0"/>
          <a:chOff x="0" y="0"/>
          <a:chExt cx="0" cy="0"/>
        </a:xfrm>
      </p:grpSpPr>
      <p:pic>
        <p:nvPicPr>
          <p:cNvPr id="8" name="图片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 y="2054401"/>
            <a:ext cx="11522075" cy="4426046"/>
          </a:xfrm>
          <a:prstGeom prst="rect">
            <a:avLst/>
          </a:prstGeom>
        </p:spPr>
      </p:pic>
      <p:pic>
        <p:nvPicPr>
          <p:cNvPr id="9" name="图片 8"/>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866326" y="254245"/>
            <a:ext cx="7927159" cy="1833714"/>
          </a:xfrm>
          <a:prstGeom prst="rect">
            <a:avLst/>
          </a:prstGeom>
        </p:spPr>
      </p:pic>
    </p:spTree>
    <p:extLst>
      <p:ext uri="{BB962C8B-B14F-4D97-AF65-F5344CB8AC3E}">
        <p14:creationId xmlns:p14="http://schemas.microsoft.com/office/powerpoint/2010/main" val="1842689012"/>
      </p:ext>
    </p:extLst>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2_标题幻灯片">
    <p:bg>
      <p:bgPr>
        <a:pattFill prst="divot">
          <a:fgClr>
            <a:srgbClr val="C6A7DD"/>
          </a:fgClr>
          <a:bgClr>
            <a:schemeClr val="bg1"/>
          </a:bgClr>
        </a:pattFill>
        <a:effectLst/>
      </p:bgPr>
    </p:bg>
    <p:spTree>
      <p:nvGrpSpPr>
        <p:cNvPr id="1" name=""/>
        <p:cNvGrpSpPr/>
        <p:nvPr/>
      </p:nvGrpSpPr>
      <p:grpSpPr>
        <a:xfrm>
          <a:off x="0" y="0"/>
          <a:ext cx="0" cy="0"/>
          <a:chOff x="0" y="0"/>
          <a:chExt cx="0" cy="0"/>
        </a:xfrm>
      </p:grpSpPr>
      <p:pic>
        <p:nvPicPr>
          <p:cNvPr id="4" name="图片 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rot="10800000">
            <a:off x="3748" y="-10001"/>
            <a:ext cx="1394768" cy="2762713"/>
          </a:xfrm>
          <a:prstGeom prst="rect">
            <a:avLst/>
          </a:prstGeom>
        </p:spPr>
      </p:pic>
      <p:pic>
        <p:nvPicPr>
          <p:cNvPr id="5" name="图片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123557" y="3706848"/>
            <a:ext cx="1394768" cy="2762713"/>
          </a:xfrm>
          <a:prstGeom prst="rect">
            <a:avLst/>
          </a:prstGeom>
        </p:spPr>
      </p:pic>
    </p:spTree>
    <p:extLst>
      <p:ext uri="{BB962C8B-B14F-4D97-AF65-F5344CB8AC3E}">
        <p14:creationId xmlns:p14="http://schemas.microsoft.com/office/powerpoint/2010/main" val="2805079939"/>
      </p:ext>
    </p:extLst>
  </p:cSld>
  <p:clrMapOvr>
    <a:masterClrMapping/>
  </p:clrMapOvr>
  <p:transition>
    <p:fade/>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标题和内容">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rot="10800000">
            <a:off x="3748" y="-10001"/>
            <a:ext cx="1394768" cy="2762713"/>
          </a:xfrm>
          <a:prstGeom prst="rect">
            <a:avLst/>
          </a:prstGeom>
        </p:spPr>
      </p:pic>
      <p:pic>
        <p:nvPicPr>
          <p:cNvPr id="3" name="图片 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123557" y="3478712"/>
            <a:ext cx="1394768" cy="2762713"/>
          </a:xfrm>
          <a:prstGeom prst="rect">
            <a:avLst/>
          </a:prstGeom>
        </p:spPr>
      </p:pic>
    </p:spTree>
    <p:extLst>
      <p:ext uri="{BB962C8B-B14F-4D97-AF65-F5344CB8AC3E}">
        <p14:creationId xmlns:p14="http://schemas.microsoft.com/office/powerpoint/2010/main" val="939345471"/>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2122887297"/>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1075092988"/>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1_标题幻灯片">
    <p:bg>
      <p:bgPr>
        <a:gradFill>
          <a:gsLst>
            <a:gs pos="61000">
              <a:srgbClr val="B283D6"/>
            </a:gs>
            <a:gs pos="100000">
              <a:srgbClr val="9E5ECE"/>
            </a:gs>
            <a:gs pos="0">
              <a:srgbClr val="9E5ECE"/>
            </a:gs>
            <a:gs pos="40000">
              <a:srgbClr val="C6A7DD"/>
            </a:gs>
          </a:gsLst>
          <a:lin ang="5400000" scaled="1"/>
        </a:gradFill>
        <a:effectLst/>
      </p:bgPr>
    </p:bg>
    <p:spTree>
      <p:nvGrpSpPr>
        <p:cNvPr id="1" name=""/>
        <p:cNvGrpSpPr/>
        <p:nvPr/>
      </p:nvGrpSpPr>
      <p:grpSpPr>
        <a:xfrm>
          <a:off x="0" y="0"/>
          <a:ext cx="0" cy="0"/>
          <a:chOff x="0" y="0"/>
          <a:chExt cx="0" cy="0"/>
        </a:xfrm>
      </p:grpSpPr>
      <p:sp>
        <p:nvSpPr>
          <p:cNvPr id="2" name="矩形 1"/>
          <p:cNvSpPr/>
          <p:nvPr userDrawn="1"/>
        </p:nvSpPr>
        <p:spPr>
          <a:xfrm>
            <a:off x="2781170" y="1129203"/>
            <a:ext cx="6364243" cy="3046988"/>
          </a:xfrm>
          <a:prstGeom prst="rect">
            <a:avLst/>
          </a:prstGeom>
          <a:noFill/>
        </p:spPr>
        <p:txBody>
          <a:bodyPr wrap="none" lIns="91440" tIns="45720" rIns="91440" bIns="45720">
            <a:spAutoFit/>
          </a:bodyPr>
          <a:lstStyle/>
          <a:p>
            <a:r>
              <a:rPr lang="zh-CN" altLang="en-US" sz="9600" dirty="0" smtClean="0">
                <a:solidFill>
                  <a:schemeClr val="accent2"/>
                </a:solidFill>
                <a:effectLst>
                  <a:outerShdw dist="50800" dir="5400000" algn="ctr" rotWithShape="0">
                    <a:srgbClr val="000000">
                      <a:alpha val="60000"/>
                    </a:srgbClr>
                  </a:outerShdw>
                </a:effectLst>
                <a:latin typeface="隶书" panose="02010509060101010101" pitchFamily="49" charset="-122"/>
                <a:ea typeface="隶书" panose="02010509060101010101" pitchFamily="49" charset="-122"/>
              </a:rPr>
              <a:t>以梦为马，</a:t>
            </a:r>
            <a:endParaRPr lang="en-US" altLang="zh-CN" sz="9600" dirty="0" smtClean="0">
              <a:solidFill>
                <a:schemeClr val="accent2"/>
              </a:solidFill>
              <a:effectLst>
                <a:outerShdw dist="50800" dir="5400000" algn="ctr" rotWithShape="0">
                  <a:srgbClr val="000000">
                    <a:alpha val="60000"/>
                  </a:srgbClr>
                </a:outerShdw>
              </a:effectLst>
              <a:latin typeface="隶书" panose="02010509060101010101" pitchFamily="49" charset="-122"/>
              <a:ea typeface="隶书" panose="02010509060101010101" pitchFamily="49" charset="-122"/>
            </a:endParaRPr>
          </a:p>
          <a:p>
            <a:r>
              <a:rPr lang="zh-CN" altLang="en-US" sz="9600" dirty="0" smtClean="0">
                <a:solidFill>
                  <a:schemeClr val="accent2"/>
                </a:solidFill>
                <a:effectLst>
                  <a:outerShdw dist="50800" dir="5400000" algn="ctr" rotWithShape="0">
                    <a:srgbClr val="000000">
                      <a:alpha val="60000"/>
                    </a:srgbClr>
                  </a:outerShdw>
                </a:effectLst>
                <a:latin typeface="隶书" panose="02010509060101010101" pitchFamily="49" charset="-122"/>
                <a:ea typeface="隶书" panose="02010509060101010101" pitchFamily="49" charset="-122"/>
              </a:rPr>
              <a:t>不负韶华！</a:t>
            </a:r>
            <a:endParaRPr lang="en-US" altLang="zh-CN" sz="9600" dirty="0" smtClean="0">
              <a:solidFill>
                <a:schemeClr val="accent2"/>
              </a:solidFill>
              <a:effectLst>
                <a:outerShdw dist="50800" dir="5400000" algn="ctr" rotWithShape="0">
                  <a:srgbClr val="000000">
                    <a:alpha val="60000"/>
                  </a:srgbClr>
                </a:outerShdw>
              </a:effectLst>
              <a:latin typeface="隶书" panose="02010509060101010101" pitchFamily="49" charset="-122"/>
              <a:ea typeface="隶书" panose="02010509060101010101" pitchFamily="49" charset="-122"/>
            </a:endParaRPr>
          </a:p>
        </p:txBody>
      </p:sp>
    </p:spTree>
    <p:extLst>
      <p:ext uri="{BB962C8B-B14F-4D97-AF65-F5344CB8AC3E}">
        <p14:creationId xmlns:p14="http://schemas.microsoft.com/office/powerpoint/2010/main" val="226806572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Layout>
</file>

<file path=ppt/slideMasters/_rels/slideMaster1.xml.rels><?xml version="1.0" encoding="UTF-8" standalone="yes"?>
<Relationships xmlns="http://schemas.openxmlformats.org/package/2006/relationships"><Relationship Id="rId8" Type="http://schemas.openxmlformats.org/officeDocument/2006/relationships/slide" Target="../slides/slide2.xml"/><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audio" Target="../media/audio1.wav"/></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xmlns="" id="{F4BE031C-B885-491B-AFE9-3136DB3D16BC}"/>
              </a:ext>
            </a:extLst>
          </p:cNvPr>
          <p:cNvSpPr/>
          <p:nvPr userDrawn="1"/>
        </p:nvSpPr>
        <p:spPr>
          <a:xfrm>
            <a:off x="0" y="6240412"/>
            <a:ext cx="11522075" cy="239763"/>
          </a:xfrm>
          <a:prstGeom prst="rect">
            <a:avLst/>
          </a:prstGeom>
          <a:solidFill>
            <a:srgbClr val="7030A0"/>
          </a:solidFill>
          <a:ln>
            <a:solidFill>
              <a:srgbClr val="7030A0"/>
            </a:solidFill>
          </a:ln>
        </p:spPr>
        <p:style>
          <a:lnRef idx="1">
            <a:schemeClr val="accent1"/>
          </a:lnRef>
          <a:fillRef idx="2">
            <a:schemeClr val="accent1"/>
          </a:fillRef>
          <a:effectRef idx="1">
            <a:schemeClr val="accent1"/>
          </a:effectRef>
          <a:fontRef idx="minor">
            <a:schemeClr val="dk1"/>
          </a:fontRef>
        </p:style>
        <p:txBody>
          <a:bodyPr rtlCol="0" anchor="ctr"/>
          <a:lstStyle/>
          <a:p>
            <a:pPr algn="ctr"/>
            <a:endParaRPr lang="zh-CN" altLang="en-US" sz="3024" b="0" cap="none" spc="0" dirty="0">
              <a:ln w="0"/>
              <a:solidFill>
                <a:schemeClr val="accent1"/>
              </a:solidFill>
              <a:effectLst>
                <a:outerShdw blurRad="38100" dist="25400" dir="5400000" algn="ctr" rotWithShape="0">
                  <a:srgbClr val="6E747A">
                    <a:alpha val="43000"/>
                  </a:srgbClr>
                </a:outerShdw>
              </a:effectLst>
            </a:endParaRPr>
          </a:p>
        </p:txBody>
      </p:sp>
      <p:sp>
        <p:nvSpPr>
          <p:cNvPr id="14" name="云形 13">
            <a:hlinkClick r:id="rId8" action="ppaction://hlinksldjump">
              <a:snd r:embed="rId9" name="camera.wav"/>
            </a:hlinkClick>
          </p:cNvPr>
          <p:cNvSpPr/>
          <p:nvPr userDrawn="1"/>
        </p:nvSpPr>
        <p:spPr>
          <a:xfrm>
            <a:off x="10657979" y="0"/>
            <a:ext cx="864096" cy="624061"/>
          </a:xfrm>
          <a:prstGeom prst="cloud">
            <a:avLst/>
          </a:prstGeom>
          <a:solidFill>
            <a:srgbClr val="C6A7DD"/>
          </a:solidFill>
          <a:ln>
            <a:solidFill>
              <a:srgbClr val="9E5EC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导航</a:t>
            </a:r>
            <a:endParaRPr lang="zh-CN" altLang="en-US" sz="1400" dirty="0"/>
          </a:p>
        </p:txBody>
      </p:sp>
    </p:spTree>
    <p:extLst>
      <p:ext uri="{BB962C8B-B14F-4D97-AF65-F5344CB8AC3E}">
        <p14:creationId xmlns:p14="http://schemas.microsoft.com/office/powerpoint/2010/main" val="3298934671"/>
      </p:ext>
    </p:extLst>
  </p:cSld>
  <p:clrMap bg1="lt1" tx1="dk1" bg2="lt2" tx2="dk2" accent1="accent1" accent2="accent2" accent3="accent3" accent4="accent4" accent5="accent5" accent6="accent6" hlink="hlink" folHlink="folHlink"/>
  <p:sldLayoutIdLst>
    <p:sldLayoutId id="2147483700" r:id="rId1"/>
    <p:sldLayoutId id="2147483701" r:id="rId2"/>
    <p:sldLayoutId id="2147483702" r:id="rId3"/>
    <p:sldLayoutId id="2147483703" r:id="rId4"/>
    <p:sldLayoutId id="2147483704" r:id="rId5"/>
    <p:sldLayoutId id="2147483705" r:id="rId6"/>
  </p:sldLayoutIdLst>
  <p:timing>
    <p:tnLst>
      <p:par>
        <p:cTn id="1" dur="indefinite" restart="never" nodeType="tmRoot"/>
      </p:par>
    </p:tnLst>
  </p:timing>
  <p:txStyles>
    <p:titleStyle>
      <a:lvl1pPr algn="ctr" rtl="0" eaLnBrk="1" fontAlgn="base" hangingPunct="1">
        <a:spcBef>
          <a:spcPct val="0"/>
        </a:spcBef>
        <a:spcAft>
          <a:spcPct val="0"/>
        </a:spcAft>
        <a:defRPr sz="4158" kern="1200">
          <a:solidFill>
            <a:schemeClr val="tx1"/>
          </a:solidFill>
          <a:latin typeface="+mj-lt"/>
          <a:ea typeface="+mj-ea"/>
          <a:cs typeface="+mj-cs"/>
        </a:defRPr>
      </a:lvl1pPr>
      <a:lvl2pPr algn="ctr" rtl="0" eaLnBrk="1" fontAlgn="base" hangingPunct="1">
        <a:spcBef>
          <a:spcPct val="0"/>
        </a:spcBef>
        <a:spcAft>
          <a:spcPct val="0"/>
        </a:spcAft>
        <a:defRPr sz="4158">
          <a:solidFill>
            <a:schemeClr val="tx1"/>
          </a:solidFill>
          <a:latin typeface="Arial" charset="0"/>
          <a:ea typeface="黑体" pitchFamily="2" charset="-122"/>
        </a:defRPr>
      </a:lvl2pPr>
      <a:lvl3pPr algn="ctr" rtl="0" eaLnBrk="1" fontAlgn="base" hangingPunct="1">
        <a:spcBef>
          <a:spcPct val="0"/>
        </a:spcBef>
        <a:spcAft>
          <a:spcPct val="0"/>
        </a:spcAft>
        <a:defRPr sz="4158">
          <a:solidFill>
            <a:schemeClr val="tx1"/>
          </a:solidFill>
          <a:latin typeface="Arial" charset="0"/>
          <a:ea typeface="黑体" pitchFamily="2" charset="-122"/>
        </a:defRPr>
      </a:lvl3pPr>
      <a:lvl4pPr algn="ctr" rtl="0" eaLnBrk="1" fontAlgn="base" hangingPunct="1">
        <a:spcBef>
          <a:spcPct val="0"/>
        </a:spcBef>
        <a:spcAft>
          <a:spcPct val="0"/>
        </a:spcAft>
        <a:defRPr sz="4158">
          <a:solidFill>
            <a:schemeClr val="tx1"/>
          </a:solidFill>
          <a:latin typeface="Arial" charset="0"/>
          <a:ea typeface="黑体" pitchFamily="2" charset="-122"/>
        </a:defRPr>
      </a:lvl4pPr>
      <a:lvl5pPr algn="ctr" rtl="0" eaLnBrk="1" fontAlgn="base" hangingPunct="1">
        <a:spcBef>
          <a:spcPct val="0"/>
        </a:spcBef>
        <a:spcAft>
          <a:spcPct val="0"/>
        </a:spcAft>
        <a:defRPr sz="4158">
          <a:solidFill>
            <a:schemeClr val="tx1"/>
          </a:solidFill>
          <a:latin typeface="Arial" charset="0"/>
          <a:ea typeface="黑体" pitchFamily="2" charset="-122"/>
        </a:defRPr>
      </a:lvl5pPr>
      <a:lvl6pPr marL="432008" algn="ctr" rtl="0" eaLnBrk="1" fontAlgn="base" hangingPunct="1">
        <a:spcBef>
          <a:spcPct val="0"/>
        </a:spcBef>
        <a:spcAft>
          <a:spcPct val="0"/>
        </a:spcAft>
        <a:defRPr sz="4158">
          <a:solidFill>
            <a:schemeClr val="tx1"/>
          </a:solidFill>
          <a:latin typeface="Arial" charset="0"/>
          <a:ea typeface="黑体" pitchFamily="2" charset="-122"/>
        </a:defRPr>
      </a:lvl6pPr>
      <a:lvl7pPr marL="864017" algn="ctr" rtl="0" eaLnBrk="1" fontAlgn="base" hangingPunct="1">
        <a:spcBef>
          <a:spcPct val="0"/>
        </a:spcBef>
        <a:spcAft>
          <a:spcPct val="0"/>
        </a:spcAft>
        <a:defRPr sz="4158">
          <a:solidFill>
            <a:schemeClr val="tx1"/>
          </a:solidFill>
          <a:latin typeface="Arial" charset="0"/>
          <a:ea typeface="黑体" pitchFamily="2" charset="-122"/>
        </a:defRPr>
      </a:lvl7pPr>
      <a:lvl8pPr marL="1296025" algn="ctr" rtl="0" eaLnBrk="1" fontAlgn="base" hangingPunct="1">
        <a:spcBef>
          <a:spcPct val="0"/>
        </a:spcBef>
        <a:spcAft>
          <a:spcPct val="0"/>
        </a:spcAft>
        <a:defRPr sz="4158">
          <a:solidFill>
            <a:schemeClr val="tx1"/>
          </a:solidFill>
          <a:latin typeface="Arial" charset="0"/>
          <a:ea typeface="黑体" pitchFamily="2" charset="-122"/>
        </a:defRPr>
      </a:lvl8pPr>
      <a:lvl9pPr marL="1728033" algn="ctr" rtl="0" eaLnBrk="1" fontAlgn="base" hangingPunct="1">
        <a:spcBef>
          <a:spcPct val="0"/>
        </a:spcBef>
        <a:spcAft>
          <a:spcPct val="0"/>
        </a:spcAft>
        <a:defRPr sz="4158">
          <a:solidFill>
            <a:schemeClr val="tx1"/>
          </a:solidFill>
          <a:latin typeface="Arial" charset="0"/>
          <a:ea typeface="黑体" pitchFamily="2" charset="-122"/>
        </a:defRPr>
      </a:lvl9pPr>
    </p:titleStyle>
    <p:bodyStyle>
      <a:lvl1pPr marL="324006" indent="-324006" algn="l" rtl="0" eaLnBrk="1" fontAlgn="base" hangingPunct="1">
        <a:spcBef>
          <a:spcPct val="20000"/>
        </a:spcBef>
        <a:spcAft>
          <a:spcPct val="0"/>
        </a:spcAft>
        <a:buFont typeface="Arial" charset="0"/>
        <a:buChar char="•"/>
        <a:defRPr sz="3024" kern="1200">
          <a:solidFill>
            <a:schemeClr val="tx1"/>
          </a:solidFill>
          <a:latin typeface="+mn-lt"/>
          <a:ea typeface="+mn-ea"/>
          <a:cs typeface="+mn-cs"/>
        </a:defRPr>
      </a:lvl1pPr>
      <a:lvl2pPr marL="702013" indent="-270005" algn="l" rtl="0" eaLnBrk="1" fontAlgn="base" hangingPunct="1">
        <a:spcBef>
          <a:spcPct val="20000"/>
        </a:spcBef>
        <a:spcAft>
          <a:spcPct val="0"/>
        </a:spcAft>
        <a:buFont typeface="Arial" charset="0"/>
        <a:buChar char="–"/>
        <a:defRPr sz="2646" kern="1200">
          <a:solidFill>
            <a:schemeClr val="tx1"/>
          </a:solidFill>
          <a:latin typeface="+mn-lt"/>
          <a:ea typeface="+mn-ea"/>
          <a:cs typeface="+mn-cs"/>
        </a:defRPr>
      </a:lvl2pPr>
      <a:lvl3pPr marL="1080021" indent="-216004" algn="l" rtl="0" eaLnBrk="1" fontAlgn="base" hangingPunct="1">
        <a:spcBef>
          <a:spcPct val="20000"/>
        </a:spcBef>
        <a:spcAft>
          <a:spcPct val="0"/>
        </a:spcAft>
        <a:buFont typeface="Arial" charset="0"/>
        <a:buChar char="•"/>
        <a:defRPr sz="2268" kern="1200">
          <a:solidFill>
            <a:schemeClr val="tx1"/>
          </a:solidFill>
          <a:latin typeface="+mn-lt"/>
          <a:ea typeface="+mn-ea"/>
          <a:cs typeface="+mn-cs"/>
        </a:defRPr>
      </a:lvl3pPr>
      <a:lvl4pPr marL="1512029" indent="-216004" algn="l" rtl="0" eaLnBrk="1" fontAlgn="base" hangingPunct="1">
        <a:spcBef>
          <a:spcPct val="20000"/>
        </a:spcBef>
        <a:spcAft>
          <a:spcPct val="0"/>
        </a:spcAft>
        <a:buFont typeface="Arial" charset="0"/>
        <a:buChar char="–"/>
        <a:defRPr sz="1890" kern="1200">
          <a:solidFill>
            <a:schemeClr val="tx1"/>
          </a:solidFill>
          <a:latin typeface="+mn-lt"/>
          <a:ea typeface="+mn-ea"/>
          <a:cs typeface="+mn-cs"/>
        </a:defRPr>
      </a:lvl4pPr>
      <a:lvl5pPr marL="1944037" indent="-216004" algn="l" rtl="0" eaLnBrk="1" fontAlgn="base" hangingPunct="1">
        <a:spcBef>
          <a:spcPct val="20000"/>
        </a:spcBef>
        <a:spcAft>
          <a:spcPct val="0"/>
        </a:spcAft>
        <a:buFont typeface="Arial" charset="0"/>
        <a:buChar char="»"/>
        <a:defRPr sz="1890" kern="1200">
          <a:solidFill>
            <a:schemeClr val="tx1"/>
          </a:solidFill>
          <a:latin typeface="+mn-lt"/>
          <a:ea typeface="+mn-ea"/>
          <a:cs typeface="+mn-cs"/>
        </a:defRPr>
      </a:lvl5pPr>
      <a:lvl6pPr marL="2376046" indent="-216004" algn="l" defTabSz="864017" rtl="0" eaLnBrk="1" latinLnBrk="0" hangingPunct="1">
        <a:spcBef>
          <a:spcPct val="20000"/>
        </a:spcBef>
        <a:buFont typeface="Arial" pitchFamily="34" charset="0"/>
        <a:buChar char="•"/>
        <a:defRPr sz="1890" kern="1200">
          <a:solidFill>
            <a:schemeClr val="tx1"/>
          </a:solidFill>
          <a:latin typeface="+mn-lt"/>
          <a:ea typeface="+mn-ea"/>
          <a:cs typeface="+mn-cs"/>
        </a:defRPr>
      </a:lvl6pPr>
      <a:lvl7pPr marL="2808054" indent="-216004" algn="l" defTabSz="864017" rtl="0" eaLnBrk="1" latinLnBrk="0" hangingPunct="1">
        <a:spcBef>
          <a:spcPct val="20000"/>
        </a:spcBef>
        <a:buFont typeface="Arial" pitchFamily="34" charset="0"/>
        <a:buChar char="•"/>
        <a:defRPr sz="1890" kern="1200">
          <a:solidFill>
            <a:schemeClr val="tx1"/>
          </a:solidFill>
          <a:latin typeface="+mn-lt"/>
          <a:ea typeface="+mn-ea"/>
          <a:cs typeface="+mn-cs"/>
        </a:defRPr>
      </a:lvl7pPr>
      <a:lvl8pPr marL="3240062" indent="-216004" algn="l" defTabSz="864017" rtl="0" eaLnBrk="1" latinLnBrk="0" hangingPunct="1">
        <a:spcBef>
          <a:spcPct val="20000"/>
        </a:spcBef>
        <a:buFont typeface="Arial" pitchFamily="34" charset="0"/>
        <a:buChar char="•"/>
        <a:defRPr sz="1890" kern="1200">
          <a:solidFill>
            <a:schemeClr val="tx1"/>
          </a:solidFill>
          <a:latin typeface="+mn-lt"/>
          <a:ea typeface="+mn-ea"/>
          <a:cs typeface="+mn-cs"/>
        </a:defRPr>
      </a:lvl8pPr>
      <a:lvl9pPr marL="3672070" indent="-216004" algn="l" defTabSz="864017" rtl="0" eaLnBrk="1" latinLnBrk="0" hangingPunct="1">
        <a:spcBef>
          <a:spcPct val="20000"/>
        </a:spcBef>
        <a:buFont typeface="Arial" pitchFamily="34" charset="0"/>
        <a:buChar char="•"/>
        <a:defRPr sz="1890" kern="1200">
          <a:solidFill>
            <a:schemeClr val="tx1"/>
          </a:solidFill>
          <a:latin typeface="+mn-lt"/>
          <a:ea typeface="+mn-ea"/>
          <a:cs typeface="+mn-cs"/>
        </a:defRPr>
      </a:lvl9pPr>
    </p:bodyStyle>
    <p:otherStyle>
      <a:defPPr>
        <a:defRPr lang="zh-CN"/>
      </a:defPPr>
      <a:lvl1pPr marL="0" algn="l" defTabSz="864017" rtl="0" eaLnBrk="1" latinLnBrk="0" hangingPunct="1">
        <a:defRPr sz="1701" kern="1200">
          <a:solidFill>
            <a:schemeClr val="tx1"/>
          </a:solidFill>
          <a:latin typeface="+mn-lt"/>
          <a:ea typeface="+mn-ea"/>
          <a:cs typeface="+mn-cs"/>
        </a:defRPr>
      </a:lvl1pPr>
      <a:lvl2pPr marL="432008" algn="l" defTabSz="864017" rtl="0" eaLnBrk="1" latinLnBrk="0" hangingPunct="1">
        <a:defRPr sz="1701" kern="1200">
          <a:solidFill>
            <a:schemeClr val="tx1"/>
          </a:solidFill>
          <a:latin typeface="+mn-lt"/>
          <a:ea typeface="+mn-ea"/>
          <a:cs typeface="+mn-cs"/>
        </a:defRPr>
      </a:lvl2pPr>
      <a:lvl3pPr marL="864017" algn="l" defTabSz="864017" rtl="0" eaLnBrk="1" latinLnBrk="0" hangingPunct="1">
        <a:defRPr sz="1701" kern="1200">
          <a:solidFill>
            <a:schemeClr val="tx1"/>
          </a:solidFill>
          <a:latin typeface="+mn-lt"/>
          <a:ea typeface="+mn-ea"/>
          <a:cs typeface="+mn-cs"/>
        </a:defRPr>
      </a:lvl3pPr>
      <a:lvl4pPr marL="1296025" algn="l" defTabSz="864017" rtl="0" eaLnBrk="1" latinLnBrk="0" hangingPunct="1">
        <a:defRPr sz="1701" kern="1200">
          <a:solidFill>
            <a:schemeClr val="tx1"/>
          </a:solidFill>
          <a:latin typeface="+mn-lt"/>
          <a:ea typeface="+mn-ea"/>
          <a:cs typeface="+mn-cs"/>
        </a:defRPr>
      </a:lvl4pPr>
      <a:lvl5pPr marL="1728033" algn="l" defTabSz="864017" rtl="0" eaLnBrk="1" latinLnBrk="0" hangingPunct="1">
        <a:defRPr sz="1701" kern="1200">
          <a:solidFill>
            <a:schemeClr val="tx1"/>
          </a:solidFill>
          <a:latin typeface="+mn-lt"/>
          <a:ea typeface="+mn-ea"/>
          <a:cs typeface="+mn-cs"/>
        </a:defRPr>
      </a:lvl5pPr>
      <a:lvl6pPr marL="2160041" algn="l" defTabSz="864017" rtl="0" eaLnBrk="1" latinLnBrk="0" hangingPunct="1">
        <a:defRPr sz="1701" kern="1200">
          <a:solidFill>
            <a:schemeClr val="tx1"/>
          </a:solidFill>
          <a:latin typeface="+mn-lt"/>
          <a:ea typeface="+mn-ea"/>
          <a:cs typeface="+mn-cs"/>
        </a:defRPr>
      </a:lvl6pPr>
      <a:lvl7pPr marL="2592050" algn="l" defTabSz="864017" rtl="0" eaLnBrk="1" latinLnBrk="0" hangingPunct="1">
        <a:defRPr sz="1701" kern="1200">
          <a:solidFill>
            <a:schemeClr val="tx1"/>
          </a:solidFill>
          <a:latin typeface="+mn-lt"/>
          <a:ea typeface="+mn-ea"/>
          <a:cs typeface="+mn-cs"/>
        </a:defRPr>
      </a:lvl7pPr>
      <a:lvl8pPr marL="3024058" algn="l" defTabSz="864017" rtl="0" eaLnBrk="1" latinLnBrk="0" hangingPunct="1">
        <a:defRPr sz="1701" kern="1200">
          <a:solidFill>
            <a:schemeClr val="tx1"/>
          </a:solidFill>
          <a:latin typeface="+mn-lt"/>
          <a:ea typeface="+mn-ea"/>
          <a:cs typeface="+mn-cs"/>
        </a:defRPr>
      </a:lvl8pPr>
      <a:lvl9pPr marL="3456066" algn="l" defTabSz="864017" rtl="0" eaLnBrk="1" latinLnBrk="0" hangingPunct="1">
        <a:defRPr sz="1701"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3.xml"/><Relationship Id="rId1" Type="http://schemas.openxmlformats.org/officeDocument/2006/relationships/vmlDrawing" Target="../drawings/vmlDrawing2.vml"/><Relationship Id="rId5" Type="http://schemas.openxmlformats.org/officeDocument/2006/relationships/image" Target="../media/image7.emf"/><Relationship Id="rId4" Type="http://schemas.openxmlformats.org/officeDocument/2006/relationships/package" Target="../embeddings/Microsoft_Word___2.docx"/></Relationships>
</file>

<file path=ppt/slides/_rels/slide11.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Layout" Target="../slideLayouts/slideLayout3.xml"/><Relationship Id="rId1" Type="http://schemas.openxmlformats.org/officeDocument/2006/relationships/vmlDrawing" Target="../drawings/vmlDrawing3.vml"/><Relationship Id="rId5" Type="http://schemas.openxmlformats.org/officeDocument/2006/relationships/image" Target="../media/image8.emf"/><Relationship Id="rId4" Type="http://schemas.openxmlformats.org/officeDocument/2006/relationships/package" Target="../embeddings/Microsoft_Word___3.docx"/></Relationships>
</file>

<file path=ppt/slides/_rels/slide12.xml.rels><?xml version="1.0" encoding="UTF-8" standalone="yes"?>
<Relationships xmlns="http://schemas.openxmlformats.org/package/2006/relationships"><Relationship Id="rId3" Type="http://schemas.openxmlformats.org/officeDocument/2006/relationships/oleObject" Target="../embeddings/oleObject4.bin"/><Relationship Id="rId2" Type="http://schemas.openxmlformats.org/officeDocument/2006/relationships/slideLayout" Target="../slideLayouts/slideLayout3.xml"/><Relationship Id="rId1" Type="http://schemas.openxmlformats.org/officeDocument/2006/relationships/vmlDrawing" Target="../drawings/vmlDrawing4.vml"/><Relationship Id="rId5" Type="http://schemas.openxmlformats.org/officeDocument/2006/relationships/image" Target="../media/image9.emf"/><Relationship Id="rId4" Type="http://schemas.openxmlformats.org/officeDocument/2006/relationships/package" Target="../embeddings/Microsoft_Word___4.docx"/></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oleObject" Target="../embeddings/oleObject5.bin"/><Relationship Id="rId2" Type="http://schemas.openxmlformats.org/officeDocument/2006/relationships/slideLayout" Target="../slideLayouts/slideLayout3.xml"/><Relationship Id="rId1" Type="http://schemas.openxmlformats.org/officeDocument/2006/relationships/vmlDrawing" Target="../drawings/vmlDrawing5.vml"/><Relationship Id="rId5" Type="http://schemas.openxmlformats.org/officeDocument/2006/relationships/image" Target="../media/image11.emf"/><Relationship Id="rId4" Type="http://schemas.openxmlformats.org/officeDocument/2006/relationships/package" Target="../embeddings/Microsoft_Word___5.docx"/></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audio" Target="../media/audio2.wav"/><Relationship Id="rId2" Type="http://schemas.openxmlformats.org/officeDocument/2006/relationships/slide" Target="slide3.xml"/><Relationship Id="rId1" Type="http://schemas.openxmlformats.org/officeDocument/2006/relationships/slideLayout" Target="../slideLayouts/slideLayout2.xml"/><Relationship Id="rId5" Type="http://schemas.openxmlformats.org/officeDocument/2006/relationships/slide" Target="slide22.xml"/><Relationship Id="rId4" Type="http://schemas.openxmlformats.org/officeDocument/2006/relationships/slide" Target="slide6.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3.xml"/><Relationship Id="rId1" Type="http://schemas.openxmlformats.org/officeDocument/2006/relationships/vmlDrawing" Target="../drawings/vmlDrawing1.vml"/><Relationship Id="rId5" Type="http://schemas.openxmlformats.org/officeDocument/2006/relationships/image" Target="../media/image6.emf"/><Relationship Id="rId4" Type="http://schemas.openxmlformats.org/officeDocument/2006/relationships/package" Target="../embeddings/Microsoft_Word___1.docx"/></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51259" y="3456111"/>
            <a:ext cx="10229082" cy="2161169"/>
          </a:xfrm>
          <a:prstGeom prst="rect">
            <a:avLst/>
          </a:prstGeom>
        </p:spPr>
        <p:txBody>
          <a:bodyPr wrap="none">
            <a:spAutoFit/>
          </a:bodyPr>
          <a:lstStyle/>
          <a:p>
            <a:pPr algn="ctr">
              <a:lnSpc>
                <a:spcPct val="120000"/>
              </a:lnSpc>
              <a:spcAft>
                <a:spcPts val="0"/>
              </a:spcAft>
              <a:tabLst>
                <a:tab pos="1188085" algn="l"/>
                <a:tab pos="2163445" algn="l"/>
                <a:tab pos="3142615" algn="l"/>
                <a:tab pos="4190365" algn="l"/>
              </a:tabLst>
            </a:pPr>
            <a:r>
              <a:rPr lang="zh-CN" altLang="zh-CN" sz="6000" dirty="0">
                <a:solidFill>
                  <a:srgbClr val="000000"/>
                </a:solidFill>
                <a:ea typeface="宋体" panose="02010600030101010101" pitchFamily="2" charset="-122"/>
                <a:cs typeface="Times New Roman" panose="02020603050405020304" pitchFamily="18" charset="0"/>
              </a:rPr>
              <a:t>第</a:t>
            </a:r>
            <a:r>
              <a:rPr lang="en-US" altLang="zh-CN" sz="6000" dirty="0">
                <a:solidFill>
                  <a:srgbClr val="000000"/>
                </a:solidFill>
                <a:ea typeface="宋体" panose="02010600030101010101" pitchFamily="2" charset="-122"/>
                <a:cs typeface="Times New Roman" panose="02020603050405020304" pitchFamily="18" charset="0"/>
              </a:rPr>
              <a:t>12</a:t>
            </a:r>
            <a:r>
              <a:rPr lang="zh-CN" altLang="zh-CN" sz="6000" dirty="0" smtClean="0">
                <a:solidFill>
                  <a:srgbClr val="000000"/>
                </a:solidFill>
                <a:ea typeface="宋体" panose="02010600030101010101" pitchFamily="2" charset="-122"/>
                <a:cs typeface="Times New Roman" panose="02020603050405020304" pitchFamily="18" charset="0"/>
              </a:rPr>
              <a:t>课</a:t>
            </a:r>
            <a:endParaRPr lang="en-US" altLang="zh-CN" sz="6000" dirty="0" smtClean="0">
              <a:solidFill>
                <a:srgbClr val="000000"/>
              </a:solidFill>
              <a:ea typeface="宋体" panose="02010600030101010101" pitchFamily="2" charset="-122"/>
              <a:cs typeface="Times New Roman" panose="02020603050405020304" pitchFamily="18" charset="0"/>
            </a:endParaRPr>
          </a:p>
          <a:p>
            <a:pPr algn="ctr">
              <a:lnSpc>
                <a:spcPct val="120000"/>
              </a:lnSpc>
              <a:spcAft>
                <a:spcPts val="0"/>
              </a:spcAft>
              <a:tabLst>
                <a:tab pos="1188085" algn="l"/>
                <a:tab pos="2163445" algn="l"/>
                <a:tab pos="3142615" algn="l"/>
                <a:tab pos="4190365" algn="l"/>
              </a:tabLst>
            </a:pPr>
            <a:r>
              <a:rPr lang="zh-CN" altLang="zh-CN" sz="6000" dirty="0" smtClean="0">
                <a:solidFill>
                  <a:srgbClr val="000000"/>
                </a:solidFill>
                <a:ea typeface="宋体" panose="02010600030101010101" pitchFamily="2" charset="-122"/>
                <a:cs typeface="Times New Roman" panose="02020603050405020304" pitchFamily="18" charset="0"/>
              </a:rPr>
              <a:t>资本主义</a:t>
            </a:r>
            <a:r>
              <a:rPr lang="zh-CN" altLang="zh-CN" sz="6000" dirty="0">
                <a:solidFill>
                  <a:srgbClr val="000000"/>
                </a:solidFill>
                <a:ea typeface="宋体" panose="02010600030101010101" pitchFamily="2" charset="-122"/>
                <a:cs typeface="Times New Roman" panose="02020603050405020304" pitchFamily="18" charset="0"/>
              </a:rPr>
              <a:t>世界殖民体系的形成</a:t>
            </a:r>
            <a:endParaRPr lang="zh-CN" altLang="zh-CN" sz="60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40192230"/>
      </p:ext>
    </p:extLst>
  </p:cSld>
  <p:clrMapOvr>
    <a:masterClrMapping/>
  </p:clrMapOvr>
  <p:transition>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503783"/>
            <a:ext cx="10807700" cy="1808572"/>
          </a:xfrm>
          <a:prstGeom prst="rect">
            <a:avLst/>
          </a:prstGeom>
        </p:spPr>
        <p:txBody>
          <a:bodyPr>
            <a:spAutoFit/>
          </a:bodyPr>
          <a:lstStyle/>
          <a:p>
            <a:pPr indent="26797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2.17</a:t>
            </a:r>
            <a:r>
              <a:rPr lang="zh-CN" altLang="zh-CN" dirty="0">
                <a:solidFill>
                  <a:srgbClr val="000000"/>
                </a:solidFill>
                <a:latin typeface="Arial" panose="020B0604020202020204" pitchFamily="34" charset="0"/>
                <a:cs typeface="Times New Roman" panose="02020603050405020304" pitchFamily="18" charset="0"/>
              </a:rPr>
              <a:t>世纪及其之后的殖民扩张</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(1)</a:t>
            </a:r>
            <a:r>
              <a:rPr lang="zh-CN" altLang="zh-CN" dirty="0">
                <a:solidFill>
                  <a:srgbClr val="000000"/>
                </a:solidFill>
                <a:ea typeface="宋体" panose="02010600030101010101" pitchFamily="2" charset="-122"/>
                <a:cs typeface="Times New Roman" panose="02020603050405020304" pitchFamily="18" charset="0"/>
              </a:rPr>
              <a:t>主要国家</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英国、荷兰、法国。</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(2)</a:t>
            </a:r>
            <a:r>
              <a:rPr lang="zh-CN" altLang="zh-CN" dirty="0">
                <a:solidFill>
                  <a:srgbClr val="000000"/>
                </a:solidFill>
                <a:ea typeface="宋体" panose="02010600030101010101" pitchFamily="2" charset="-122"/>
                <a:cs typeface="Times New Roman" panose="02020603050405020304" pitchFamily="18" charset="0"/>
              </a:rPr>
              <a:t>表现。</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val="1332326167"/>
              </p:ext>
            </p:extLst>
          </p:nvPr>
        </p:nvGraphicFramePr>
        <p:xfrm>
          <a:off x="361950" y="2312355"/>
          <a:ext cx="10944159" cy="3838507"/>
        </p:xfrm>
        <a:graphic>
          <a:graphicData uri="http://schemas.openxmlformats.org/presentationml/2006/ole">
            <mc:AlternateContent xmlns:mc="http://schemas.openxmlformats.org/markup-compatibility/2006">
              <mc:Choice xmlns:v="urn:schemas-microsoft-com:vml" Requires="v">
                <p:oleObj spid="_x0000_s3090" name="文档" r:id="rId4" imgW="3588249" imgH="1258527" progId="Word.Document.12">
                  <p:embed/>
                </p:oleObj>
              </mc:Choice>
              <mc:Fallback>
                <p:oleObj name="文档" r:id="rId4" imgW="3588249" imgH="1258527" progId="Word.Document.12">
                  <p:embed/>
                  <p:pic>
                    <p:nvPicPr>
                      <p:cNvPr id="0" name=""/>
                      <p:cNvPicPr/>
                      <p:nvPr/>
                    </p:nvPicPr>
                    <p:blipFill>
                      <a:blip r:embed="rId5"/>
                      <a:stretch>
                        <a:fillRect/>
                      </a:stretch>
                    </p:blipFill>
                    <p:spPr>
                      <a:xfrm>
                        <a:off x="361950" y="2312355"/>
                        <a:ext cx="10944159" cy="3838507"/>
                      </a:xfrm>
                      <a:prstGeom prst="rect">
                        <a:avLst/>
                      </a:prstGeom>
                    </p:spPr>
                  </p:pic>
                </p:oleObj>
              </mc:Fallback>
            </mc:AlternateContent>
          </a:graphicData>
        </a:graphic>
      </p:graphicFrame>
      <p:sp>
        <p:nvSpPr>
          <p:cNvPr id="5" name="矩形 4"/>
          <p:cNvSpPr/>
          <p:nvPr/>
        </p:nvSpPr>
        <p:spPr>
          <a:xfrm>
            <a:off x="5103786" y="2497900"/>
            <a:ext cx="839423" cy="38263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Tree>
    <p:extLst>
      <p:ext uri="{BB962C8B-B14F-4D97-AF65-F5344CB8AC3E}">
        <p14:creationId xmlns:p14="http://schemas.microsoft.com/office/powerpoint/2010/main" val="143710486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对象 2"/>
          <p:cNvGraphicFramePr>
            <a:graphicFrameLocks noChangeAspect="1"/>
          </p:cNvGraphicFramePr>
          <p:nvPr>
            <p:extLst>
              <p:ext uri="{D42A27DB-BD31-4B8C-83A1-F6EECF244321}">
                <p14:modId xmlns:p14="http://schemas.microsoft.com/office/powerpoint/2010/main" val="203669479"/>
              </p:ext>
            </p:extLst>
          </p:nvPr>
        </p:nvGraphicFramePr>
        <p:xfrm>
          <a:off x="360437" y="791815"/>
          <a:ext cx="10944159" cy="5085802"/>
        </p:xfrm>
        <a:graphic>
          <a:graphicData uri="http://schemas.openxmlformats.org/presentationml/2006/ole">
            <mc:AlternateContent xmlns:mc="http://schemas.openxmlformats.org/markup-compatibility/2006">
              <mc:Choice xmlns:v="urn:schemas-microsoft-com:vml" Requires="v">
                <p:oleObj spid="_x0000_s4114" name="文档" r:id="rId4" imgW="3588249" imgH="1667476" progId="Word.Document.12">
                  <p:embed/>
                </p:oleObj>
              </mc:Choice>
              <mc:Fallback>
                <p:oleObj name="文档" r:id="rId4" imgW="3588249" imgH="1667476" progId="Word.Document.12">
                  <p:embed/>
                  <p:pic>
                    <p:nvPicPr>
                      <p:cNvPr id="0" name=""/>
                      <p:cNvPicPr/>
                      <p:nvPr/>
                    </p:nvPicPr>
                    <p:blipFill>
                      <a:blip r:embed="rId5"/>
                      <a:stretch>
                        <a:fillRect/>
                      </a:stretch>
                    </p:blipFill>
                    <p:spPr>
                      <a:xfrm>
                        <a:off x="360437" y="791815"/>
                        <a:ext cx="10944159" cy="5085802"/>
                      </a:xfrm>
                      <a:prstGeom prst="rect">
                        <a:avLst/>
                      </a:prstGeom>
                    </p:spPr>
                  </p:pic>
                </p:oleObj>
              </mc:Fallback>
            </mc:AlternateContent>
          </a:graphicData>
        </a:graphic>
      </p:graphicFrame>
      <p:sp>
        <p:nvSpPr>
          <p:cNvPr id="4" name="矩形 3"/>
          <p:cNvSpPr/>
          <p:nvPr/>
        </p:nvSpPr>
        <p:spPr>
          <a:xfrm>
            <a:off x="6275851" y="986323"/>
            <a:ext cx="1954974" cy="38263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Tree>
    <p:extLst>
      <p:ext uri="{BB962C8B-B14F-4D97-AF65-F5344CB8AC3E}">
        <p14:creationId xmlns:p14="http://schemas.microsoft.com/office/powerpoint/2010/main" val="207696097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extLst>
              <p:ext uri="{D42A27DB-BD31-4B8C-83A1-F6EECF244321}">
                <p14:modId xmlns:p14="http://schemas.microsoft.com/office/powerpoint/2010/main" val="1918569164"/>
              </p:ext>
            </p:extLst>
          </p:nvPr>
        </p:nvGraphicFramePr>
        <p:xfrm>
          <a:off x="360437" y="918919"/>
          <a:ext cx="10947878" cy="4265384"/>
        </p:xfrm>
        <a:graphic>
          <a:graphicData uri="http://schemas.openxmlformats.org/presentationml/2006/ole">
            <mc:AlternateContent xmlns:mc="http://schemas.openxmlformats.org/markup-compatibility/2006">
              <mc:Choice xmlns:v="urn:schemas-microsoft-com:vml" Requires="v">
                <p:oleObj spid="_x0000_s5138" name="文档" r:id="rId4" imgW="3948415" imgH="1538335" progId="Word.Document.12">
                  <p:embed/>
                </p:oleObj>
              </mc:Choice>
              <mc:Fallback>
                <p:oleObj name="文档" r:id="rId4" imgW="3948415" imgH="1538335" progId="Word.Document.12">
                  <p:embed/>
                  <p:pic>
                    <p:nvPicPr>
                      <p:cNvPr id="0" name=""/>
                      <p:cNvPicPr/>
                      <p:nvPr/>
                    </p:nvPicPr>
                    <p:blipFill>
                      <a:blip r:embed="rId5"/>
                      <a:stretch>
                        <a:fillRect/>
                      </a:stretch>
                    </p:blipFill>
                    <p:spPr>
                      <a:xfrm>
                        <a:off x="360437" y="918919"/>
                        <a:ext cx="10947878" cy="4265384"/>
                      </a:xfrm>
                      <a:prstGeom prst="rect">
                        <a:avLst/>
                      </a:prstGeom>
                    </p:spPr>
                  </p:pic>
                </p:oleObj>
              </mc:Fallback>
            </mc:AlternateContent>
          </a:graphicData>
        </a:graphic>
      </p:graphicFrame>
      <p:sp>
        <p:nvSpPr>
          <p:cNvPr id="3" name="矩形 2"/>
          <p:cNvSpPr/>
          <p:nvPr/>
        </p:nvSpPr>
        <p:spPr>
          <a:xfrm>
            <a:off x="8281317" y="1051352"/>
            <a:ext cx="1800200" cy="34784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 name="矩形 3"/>
          <p:cNvSpPr/>
          <p:nvPr/>
        </p:nvSpPr>
        <p:spPr>
          <a:xfrm>
            <a:off x="1990397" y="2492337"/>
            <a:ext cx="700520" cy="38263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 name="矩形 4"/>
          <p:cNvSpPr/>
          <p:nvPr/>
        </p:nvSpPr>
        <p:spPr>
          <a:xfrm>
            <a:off x="3085983" y="3511207"/>
            <a:ext cx="2592288" cy="34784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Tree>
    <p:extLst>
      <p:ext uri="{BB962C8B-B14F-4D97-AF65-F5344CB8AC3E}">
        <p14:creationId xmlns:p14="http://schemas.microsoft.com/office/powerpoint/2010/main" val="132585465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4" presetClass="exit" presetSubtype="10" fill="hold" grpId="0" nodeType="clickEffect">
                                  <p:stCondLst>
                                    <p:cond delay="0"/>
                                  </p:stCondLst>
                                  <p:childTnLst>
                                    <p:animEffect transition="out" filter="randombar(horizontal)">
                                      <p:cBhvr>
                                        <p:cTn id="11" dur="500"/>
                                        <p:tgtEl>
                                          <p:spTgt spid="4"/>
                                        </p:tgtEl>
                                      </p:cBhvr>
                                    </p:animEffect>
                                    <p:set>
                                      <p:cBhvr>
                                        <p:cTn id="12" dur="1" fill="hold">
                                          <p:stCondLst>
                                            <p:cond delay="499"/>
                                          </p:stCondLst>
                                        </p:cTn>
                                        <p:tgtEl>
                                          <p:spTgt spid="4"/>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4" presetClass="exit" presetSubtype="10" fill="hold" grpId="0" nodeType="clickEffect">
                                  <p:stCondLst>
                                    <p:cond delay="0"/>
                                  </p:stCondLst>
                                  <p:childTnLst>
                                    <p:animEffect transition="out" filter="randombar(horizontal)">
                                      <p:cBhvr>
                                        <p:cTn id="16" dur="500"/>
                                        <p:tgtEl>
                                          <p:spTgt spid="5"/>
                                        </p:tgtEl>
                                      </p:cBhvr>
                                    </p:animEffect>
                                    <p:set>
                                      <p:cBhvr>
                                        <p:cTn id="17"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361950" y="114247"/>
            <a:ext cx="10807700" cy="4780861"/>
          </a:xfrm>
          <a:prstGeom prst="rect">
            <a:avLst/>
          </a:prstGeom>
        </p:spPr>
        <p:txBody>
          <a:bodyPr>
            <a:spAutoFit/>
          </a:bodyPr>
          <a:lstStyle/>
          <a:p>
            <a:pPr indent="355600">
              <a:lnSpc>
                <a:spcPct val="120000"/>
              </a:lnSpc>
              <a:spcAft>
                <a:spcPts val="0"/>
              </a:spcAft>
              <a:tabLst>
                <a:tab pos="1188085" algn="l"/>
                <a:tab pos="2163445" algn="l"/>
                <a:tab pos="3142615" algn="l"/>
                <a:tab pos="4190365" algn="l"/>
              </a:tabLst>
            </a:pPr>
            <a:r>
              <a:rPr lang="zh-CN" altLang="zh-CN" dirty="0">
                <a:solidFill>
                  <a:srgbClr val="000000"/>
                </a:solidFill>
                <a:latin typeface="NEU-BZ-S92"/>
                <a:ea typeface="苏新诗柳楷简"/>
                <a:cs typeface="Times New Roman" panose="02020603050405020304" pitchFamily="18" charset="0"/>
              </a:rPr>
              <a:t>微思考</a:t>
            </a:r>
            <a:r>
              <a:rPr lang="en-US" altLang="zh-CN" dirty="0" smtClean="0">
                <a:solidFill>
                  <a:srgbClr val="000000"/>
                </a:solidFill>
                <a:ea typeface="宋体" panose="02010600030101010101" pitchFamily="2" charset="-122"/>
                <a:cs typeface="Times New Roman" panose="02020603050405020304" pitchFamily="18" charset="0"/>
              </a:rPr>
              <a:t>1  18</a:t>
            </a:r>
            <a:r>
              <a:rPr lang="zh-CN" altLang="zh-CN" dirty="0">
                <a:solidFill>
                  <a:srgbClr val="000000"/>
                </a:solidFill>
                <a:ea typeface="楷体" panose="02010609060101010101" pitchFamily="49" charset="-122"/>
                <a:cs typeface="Times New Roman" panose="02020603050405020304" pitchFamily="18" charset="0"/>
              </a:rPr>
              <a:t>世纪中后期</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英国加紧了对印度的侵略</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蚕食土地</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抢掠财富</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扩大殖民地。</a:t>
            </a:r>
            <a:r>
              <a:rPr lang="en-US" altLang="zh-CN" dirty="0">
                <a:solidFill>
                  <a:srgbClr val="000000"/>
                </a:solidFill>
                <a:ea typeface="宋体" panose="02010600030101010101" pitchFamily="2" charset="-122"/>
                <a:cs typeface="Times New Roman" panose="02020603050405020304" pitchFamily="18" charset="0"/>
              </a:rPr>
              <a:t>1757</a:t>
            </a:r>
            <a:r>
              <a:rPr lang="zh-CN" altLang="zh-CN" dirty="0">
                <a:solidFill>
                  <a:srgbClr val="000000"/>
                </a:solidFill>
                <a:ea typeface="楷体" panose="02010609060101010101" pitchFamily="49" charset="-122"/>
                <a:cs typeface="Times New Roman" panose="02020603050405020304" pitchFamily="18" charset="0"/>
              </a:rPr>
              <a:t>年</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克莱武指挥英国殖民军队侵占了孟加拉</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放手让部下抢劫</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他自己就从当地土王的金库中抢夺了价值</a:t>
            </a:r>
            <a:r>
              <a:rPr lang="zh-CN" altLang="zh-CN" dirty="0">
                <a:solidFill>
                  <a:srgbClr val="000000"/>
                </a:solidFill>
                <a:latin typeface="NEU-BZ-S92"/>
                <a:ea typeface="Times New Roman" panose="02020603050405020304" pitchFamily="18" charset="0"/>
                <a:cs typeface="Times New Roman" panose="02020603050405020304" pitchFamily="18" charset="0"/>
              </a:rPr>
              <a:t> </a:t>
            </a:r>
            <a:r>
              <a:rPr lang="en-US" altLang="zh-CN" dirty="0">
                <a:solidFill>
                  <a:srgbClr val="000000"/>
                </a:solidFill>
                <a:ea typeface="宋体" panose="02010600030101010101" pitchFamily="2" charset="-122"/>
                <a:cs typeface="Times New Roman" panose="02020603050405020304" pitchFamily="18" charset="0"/>
              </a:rPr>
              <a:t>23</a:t>
            </a:r>
            <a:r>
              <a:rPr lang="en-US" altLang="zh-CN" dirty="0">
                <a:solidFill>
                  <a:srgbClr val="000000"/>
                </a:solidFill>
                <a:ea typeface="楷体" panose="02010609060101010101" pitchFamily="49" charset="-122"/>
                <a:cs typeface="Times New Roman" panose="02020603050405020304" pitchFamily="18" charset="0"/>
              </a:rPr>
              <a:t> </a:t>
            </a:r>
            <a:r>
              <a:rPr lang="zh-CN" altLang="zh-CN" dirty="0">
                <a:solidFill>
                  <a:srgbClr val="000000"/>
                </a:solidFill>
                <a:ea typeface="楷体" panose="02010609060101010101" pitchFamily="49" charset="-122"/>
                <a:cs typeface="Times New Roman" panose="02020603050405020304" pitchFamily="18" charset="0"/>
              </a:rPr>
              <a:t>万英镑的金银财宝。事后他曾说</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我出入于只为我敞开的金库</a:t>
            </a:r>
            <a:r>
              <a:rPr lang="en-US" altLang="zh-CN" dirty="0">
                <a:solidFill>
                  <a:srgbClr val="000000"/>
                </a:solidFill>
                <a:ea typeface="楷体" panose="02010609060101010101" pitchFamily="49"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此刻</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我对自己那时的节制大为惊奇。</a:t>
            </a:r>
            <a:r>
              <a:rPr lang="en-US" altLang="zh-CN" dirty="0">
                <a:solidFill>
                  <a:srgbClr val="000000"/>
                </a:solidFill>
                <a:ea typeface="宋体" panose="02010600030101010101" pitchFamily="2" charset="-122"/>
                <a:cs typeface="Times New Roman" panose="02020603050405020304" pitchFamily="18" charset="0"/>
              </a:rPr>
              <a:t>”</a:t>
            </a:r>
            <a:r>
              <a:rPr lang="en-US" altLang="zh-CN" dirty="0">
                <a:solidFill>
                  <a:srgbClr val="000000"/>
                </a:solidFill>
                <a:ea typeface="楷体" panose="02010609060101010101" pitchFamily="49" charset="-122"/>
                <a:cs typeface="Times New Roman" panose="02020603050405020304" pitchFamily="18" charset="0"/>
              </a:rPr>
              <a:t> </a:t>
            </a:r>
            <a:r>
              <a:rPr lang="zh-CN" altLang="zh-CN" dirty="0">
                <a:solidFill>
                  <a:srgbClr val="000000"/>
                </a:solidFill>
                <a:ea typeface="楷体" panose="02010609060101010101" pitchFamily="49" charset="-122"/>
                <a:cs typeface="Times New Roman" panose="02020603050405020304" pitchFamily="18" charset="0"/>
              </a:rPr>
              <a:t>英国议会因克莱武</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对国家作出巨大的贡献</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对他予以表彰。据统计</a:t>
            </a:r>
            <a:r>
              <a:rPr lang="en-US" altLang="zh-CN" dirty="0">
                <a:solidFill>
                  <a:srgbClr val="000000"/>
                </a:solidFill>
                <a:ea typeface="宋体" panose="02010600030101010101" pitchFamily="2" charset="-122"/>
                <a:cs typeface="Times New Roman" panose="02020603050405020304" pitchFamily="18" charset="0"/>
              </a:rPr>
              <a:t>,1757—1815</a:t>
            </a:r>
            <a:r>
              <a:rPr lang="zh-CN" altLang="zh-CN" dirty="0">
                <a:solidFill>
                  <a:srgbClr val="000000"/>
                </a:solidFill>
                <a:ea typeface="楷体" panose="02010609060101010101" pitchFamily="49" charset="-122"/>
                <a:cs typeface="Times New Roman" panose="02020603050405020304" pitchFamily="18" charset="0"/>
              </a:rPr>
              <a:t>年</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英国从印度攫取的财富不下</a:t>
            </a:r>
            <a:r>
              <a:rPr lang="en-US" altLang="zh-CN" dirty="0">
                <a:solidFill>
                  <a:srgbClr val="000000"/>
                </a:solidFill>
                <a:ea typeface="宋体" panose="02010600030101010101" pitchFamily="2" charset="-122"/>
                <a:cs typeface="Times New Roman" panose="02020603050405020304" pitchFamily="18" charset="0"/>
              </a:rPr>
              <a:t>10</a:t>
            </a:r>
            <a:r>
              <a:rPr lang="zh-CN" altLang="zh-CN" dirty="0">
                <a:solidFill>
                  <a:srgbClr val="000000"/>
                </a:solidFill>
                <a:ea typeface="楷体" panose="02010609060101010101" pitchFamily="49" charset="-122"/>
                <a:cs typeface="Times New Roman" panose="02020603050405020304" pitchFamily="18" charset="0"/>
              </a:rPr>
              <a:t>亿英镑</a:t>
            </a:r>
            <a:r>
              <a:rPr lang="zh-CN" altLang="zh-CN" dirty="0" smtClean="0">
                <a:solidFill>
                  <a:srgbClr val="000000"/>
                </a:solidFill>
                <a:ea typeface="楷体" panose="02010609060101010101" pitchFamily="49" charset="-122"/>
                <a:cs typeface="Times New Roman" panose="02020603050405020304" pitchFamily="18" charset="0"/>
              </a:rPr>
              <a:t>。</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2" name="矩形 1"/>
          <p:cNvSpPr>
            <a:spLocks noChangeAspect="1"/>
          </p:cNvSpPr>
          <p:nvPr/>
        </p:nvSpPr>
        <p:spPr>
          <a:xfrm>
            <a:off x="361950" y="4895108"/>
            <a:ext cx="10807700" cy="1235275"/>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zh-CN" altLang="zh-CN" dirty="0">
                <a:solidFill>
                  <a:srgbClr val="000000"/>
                </a:solidFill>
                <a:ea typeface="宋体" panose="02010600030101010101" pitchFamily="2" charset="-122"/>
                <a:cs typeface="Times New Roman" panose="02020603050405020304" pitchFamily="18" charset="0"/>
              </a:rPr>
              <a:t>根据材料并结合所学知识</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思考英国对印度的殖民统治对英国产生了什么影响。</a:t>
            </a:r>
            <a:endParaRPr lang="zh-CN" altLang="zh-CN"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237639571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1312139"/>
            <a:ext cx="10807700" cy="3008068"/>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zh-CN" altLang="zh-CN" dirty="0">
                <a:latin typeface="Arial" panose="020B0604020202020204" pitchFamily="34" charset="0"/>
                <a:cs typeface="Times New Roman" panose="02020603050405020304" pitchFamily="18" charset="0"/>
              </a:rPr>
              <a:t>提示</a:t>
            </a:r>
            <a:r>
              <a:rPr lang="en-US" altLang="zh-CN" dirty="0" smtClean="0">
                <a:latin typeface="Arial" panose="020B0604020202020204" pitchFamily="34" charset="0"/>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影响</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英国对印度的剥夺是英国资本原始积累的主要来源之一。英国殖民者在印度攫取了巨额财富</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这些财富运到英国转化为资本</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极大地推动了英国资本主义经济的发展。扩大了英国的海外市场</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客观上推动了英国生产力的提高和技术的革新。</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130129412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361950" y="1007839"/>
            <a:ext cx="10807700" cy="3559436"/>
          </a:xfrm>
          <a:prstGeom prst="rect">
            <a:avLst/>
          </a:prstGeom>
        </p:spPr>
        <p:txBody>
          <a:bodyPr>
            <a:spAutoFit/>
          </a:bodyPr>
          <a:lstStyle/>
          <a:p>
            <a:pPr indent="304800">
              <a:lnSpc>
                <a:spcPct val="120000"/>
              </a:lnSpc>
              <a:spcAft>
                <a:spcPts val="0"/>
              </a:spcAft>
              <a:tabLst>
                <a:tab pos="1188085" algn="l"/>
                <a:tab pos="2163445" algn="l"/>
                <a:tab pos="3142615" algn="l"/>
                <a:tab pos="4190365" algn="l"/>
              </a:tabLst>
            </a:pPr>
            <a:r>
              <a:rPr lang="zh-CN" altLang="zh-CN" dirty="0">
                <a:solidFill>
                  <a:srgbClr val="000000"/>
                </a:solidFill>
                <a:latin typeface="Arial" panose="020B0604020202020204" pitchFamily="34" charset="0"/>
                <a:cs typeface="Times New Roman" panose="02020603050405020304" pitchFamily="18" charset="0"/>
              </a:rPr>
              <a:t>三、西方列强瓜分非洲</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1.19</a:t>
            </a:r>
            <a:r>
              <a:rPr lang="zh-CN" altLang="zh-CN" dirty="0">
                <a:solidFill>
                  <a:srgbClr val="000000"/>
                </a:solidFill>
                <a:latin typeface="Arial" panose="020B0604020202020204" pitchFamily="34" charset="0"/>
                <a:cs typeface="Times New Roman" panose="02020603050405020304" pitchFamily="18" charset="0"/>
              </a:rPr>
              <a:t>世纪中叶以前</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dirty="0">
                <a:solidFill>
                  <a:srgbClr val="000000"/>
                </a:solidFill>
                <a:ea typeface="宋体" panose="02010600030101010101" pitchFamily="2" charset="-122"/>
                <a:cs typeface="Times New Roman" panose="02020603050405020304" pitchFamily="18" charset="0"/>
              </a:rPr>
              <a:t>从</a:t>
            </a:r>
            <a:r>
              <a:rPr lang="en-US" altLang="zh-CN" dirty="0">
                <a:solidFill>
                  <a:srgbClr val="000000"/>
                </a:solidFill>
                <a:ea typeface="宋体" panose="02010600030101010101" pitchFamily="2" charset="-122"/>
                <a:cs typeface="Times New Roman" panose="02020603050405020304" pitchFamily="18" charset="0"/>
              </a:rPr>
              <a:t>15</a:t>
            </a:r>
            <a:r>
              <a:rPr lang="zh-CN" altLang="zh-CN" dirty="0">
                <a:solidFill>
                  <a:srgbClr val="000000"/>
                </a:solidFill>
                <a:ea typeface="宋体" panose="02010600030101010101" pitchFamily="2" charset="-122"/>
                <a:cs typeface="Times New Roman" panose="02020603050405020304" pitchFamily="18" charset="0"/>
              </a:rPr>
              <a:t>世纪开始</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欧洲殖民者就侵入非洲。</a:t>
            </a:r>
            <a:r>
              <a:rPr lang="en-US" altLang="zh-CN" dirty="0">
                <a:solidFill>
                  <a:srgbClr val="000000"/>
                </a:solidFill>
                <a:ea typeface="宋体" panose="02010600030101010101" pitchFamily="2" charset="-122"/>
                <a:cs typeface="Times New Roman" panose="02020603050405020304" pitchFamily="18" charset="0"/>
              </a:rPr>
              <a:t>19</a:t>
            </a:r>
            <a:r>
              <a:rPr lang="zh-CN" altLang="zh-CN" dirty="0">
                <a:solidFill>
                  <a:srgbClr val="000000"/>
                </a:solidFill>
                <a:ea typeface="宋体" panose="02010600030101010101" pitchFamily="2" charset="-122"/>
                <a:cs typeface="Times New Roman" panose="02020603050405020304" pitchFamily="18" charset="0"/>
              </a:rPr>
              <a:t>世纪中叶以前</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欧洲殖民者在非洲的殖民活动大多局限在</a:t>
            </a:r>
            <a:r>
              <a:rPr lang="zh-CN" altLang="zh-CN" dirty="0">
                <a:ea typeface="楷体" panose="02010609060101010101" pitchFamily="49" charset="-122"/>
                <a:cs typeface="Times New Roman" panose="02020603050405020304" pitchFamily="18" charset="0"/>
              </a:rPr>
              <a:t>沿海</a:t>
            </a:r>
            <a:r>
              <a:rPr lang="zh-CN" altLang="zh-CN" dirty="0">
                <a:solidFill>
                  <a:srgbClr val="000000"/>
                </a:solidFill>
                <a:ea typeface="宋体" panose="02010600030101010101" pitchFamily="2" charset="-122"/>
                <a:cs typeface="Times New Roman" panose="02020603050405020304" pitchFamily="18" charset="0"/>
              </a:rPr>
              <a:t>地区。殖民者在西非、中非和南非占领重要的港口和城镇</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进行了持续几个世纪的奴隶贸易。</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7816995" y="2808039"/>
            <a:ext cx="777144" cy="46298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 name="直接连接符 4"/>
          <p:cNvCxnSpPr/>
          <p:nvPr/>
        </p:nvCxnSpPr>
        <p:spPr>
          <a:xfrm>
            <a:off x="7812405" y="3272137"/>
            <a:ext cx="776265" cy="0"/>
          </a:xfrm>
          <a:prstGeom prst="line">
            <a:avLst/>
          </a:prstGeom>
        </p:spPr>
        <p:style>
          <a:lnRef idx="2">
            <a:schemeClr val="dk1"/>
          </a:lnRef>
          <a:fillRef idx="0">
            <a:schemeClr val="dk1"/>
          </a:fillRef>
          <a:effectRef idx="1">
            <a:schemeClr val="dk1"/>
          </a:effectRef>
          <a:fontRef idx="minor">
            <a:schemeClr val="tx1"/>
          </a:fontRef>
        </p:style>
      </p:cxnSp>
    </p:spTree>
    <p:extLst>
      <p:ext uri="{BB962C8B-B14F-4D97-AF65-F5344CB8AC3E}">
        <p14:creationId xmlns:p14="http://schemas.microsoft.com/office/powerpoint/2010/main" val="27296263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29695"/>
            <a:ext cx="4433906" cy="683264"/>
          </a:xfrm>
          <a:prstGeom prst="rect">
            <a:avLst/>
          </a:prstGeom>
        </p:spPr>
        <p:txBody>
          <a:bodyPr wrap="none">
            <a:spAutoFit/>
          </a:bodyPr>
          <a:lstStyle/>
          <a:p>
            <a:pPr indent="26797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2.</a:t>
            </a:r>
            <a:r>
              <a:rPr lang="zh-CN" altLang="zh-CN" dirty="0">
                <a:solidFill>
                  <a:srgbClr val="000000"/>
                </a:solidFill>
                <a:latin typeface="Arial" panose="020B0604020202020204" pitchFamily="34" charset="0"/>
                <a:cs typeface="Times New Roman" panose="02020603050405020304" pitchFamily="18" charset="0"/>
              </a:rPr>
              <a:t>工业革命后</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latin typeface="Arial" panose="020B0604020202020204" pitchFamily="34" charset="0"/>
                <a:cs typeface="Times New Roman" panose="02020603050405020304" pitchFamily="18" charset="0"/>
              </a:rPr>
              <a:t>请连线</a:t>
            </a:r>
            <a:r>
              <a:rPr lang="en-US" altLang="zh-CN" dirty="0" smtClean="0">
                <a:solidFill>
                  <a:srgbClr val="000000"/>
                </a:solidFill>
                <a:ea typeface="宋体" panose="02010600030101010101" pitchFamily="2" charset="-122"/>
                <a:cs typeface="Times New Roman" panose="02020603050405020304" pitchFamily="18" charset="0"/>
              </a:rPr>
              <a:t>) </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1" name="NLGXQCRG04X.eps" descr="id:2147501403;FounderCES"/>
          <p:cNvPicPr/>
          <p:nvPr/>
        </p:nvPicPr>
        <p:blipFill>
          <a:blip r:embed="rId2"/>
          <a:stretch>
            <a:fillRect/>
          </a:stretch>
        </p:blipFill>
        <p:spPr>
          <a:xfrm>
            <a:off x="1902861" y="723736"/>
            <a:ext cx="7992888" cy="5396671"/>
          </a:xfrm>
          <a:prstGeom prst="rect">
            <a:avLst/>
          </a:prstGeom>
        </p:spPr>
      </p:pic>
      <p:cxnSp>
        <p:nvCxnSpPr>
          <p:cNvPr id="13" name="直接连接符 12"/>
          <p:cNvCxnSpPr/>
          <p:nvPr/>
        </p:nvCxnSpPr>
        <p:spPr>
          <a:xfrm>
            <a:off x="2664693" y="919494"/>
            <a:ext cx="1656184" cy="360040"/>
          </a:xfrm>
          <a:prstGeom prst="line">
            <a:avLst/>
          </a:prstGeom>
        </p:spPr>
        <p:style>
          <a:lnRef idx="3">
            <a:schemeClr val="accent2"/>
          </a:lnRef>
          <a:fillRef idx="0">
            <a:schemeClr val="accent2"/>
          </a:fillRef>
          <a:effectRef idx="2">
            <a:schemeClr val="accent2"/>
          </a:effectRef>
          <a:fontRef idx="minor">
            <a:schemeClr val="tx1"/>
          </a:fontRef>
        </p:style>
      </p:cxnSp>
      <p:cxnSp>
        <p:nvCxnSpPr>
          <p:cNvPr id="15" name="直接连接符 14"/>
          <p:cNvCxnSpPr/>
          <p:nvPr/>
        </p:nvCxnSpPr>
        <p:spPr>
          <a:xfrm>
            <a:off x="2602073" y="1017266"/>
            <a:ext cx="1744298" cy="2638259"/>
          </a:xfrm>
          <a:prstGeom prst="line">
            <a:avLst/>
          </a:prstGeom>
        </p:spPr>
        <p:style>
          <a:lnRef idx="3">
            <a:schemeClr val="accent2"/>
          </a:lnRef>
          <a:fillRef idx="0">
            <a:schemeClr val="accent2"/>
          </a:fillRef>
          <a:effectRef idx="2">
            <a:schemeClr val="accent2"/>
          </a:effectRef>
          <a:fontRef idx="minor">
            <a:schemeClr val="tx1"/>
          </a:fontRef>
        </p:style>
      </p:cxnSp>
      <p:cxnSp>
        <p:nvCxnSpPr>
          <p:cNvPr id="16" name="直接连接符 15"/>
          <p:cNvCxnSpPr/>
          <p:nvPr/>
        </p:nvCxnSpPr>
        <p:spPr>
          <a:xfrm flipV="1">
            <a:off x="2664693" y="2719421"/>
            <a:ext cx="1656184" cy="720080"/>
          </a:xfrm>
          <a:prstGeom prst="line">
            <a:avLst/>
          </a:prstGeom>
        </p:spPr>
        <p:style>
          <a:lnRef idx="3">
            <a:schemeClr val="accent2"/>
          </a:lnRef>
          <a:fillRef idx="0">
            <a:schemeClr val="accent2"/>
          </a:fillRef>
          <a:effectRef idx="2">
            <a:schemeClr val="accent2"/>
          </a:effectRef>
          <a:fontRef idx="minor">
            <a:schemeClr val="tx1"/>
          </a:fontRef>
        </p:style>
      </p:cxnSp>
      <p:cxnSp>
        <p:nvCxnSpPr>
          <p:cNvPr id="17" name="直接连接符 16"/>
          <p:cNvCxnSpPr/>
          <p:nvPr/>
        </p:nvCxnSpPr>
        <p:spPr>
          <a:xfrm>
            <a:off x="2592685" y="3439501"/>
            <a:ext cx="1728192" cy="1152128"/>
          </a:xfrm>
          <a:prstGeom prst="line">
            <a:avLst/>
          </a:prstGeom>
        </p:spPr>
        <p:style>
          <a:lnRef idx="3">
            <a:schemeClr val="accent2"/>
          </a:lnRef>
          <a:fillRef idx="0">
            <a:schemeClr val="accent2"/>
          </a:fillRef>
          <a:effectRef idx="2">
            <a:schemeClr val="accent2"/>
          </a:effectRef>
          <a:fontRef idx="minor">
            <a:schemeClr val="tx1"/>
          </a:fontRef>
        </p:style>
      </p:cxnSp>
      <p:cxnSp>
        <p:nvCxnSpPr>
          <p:cNvPr id="18" name="直接连接符 17"/>
          <p:cNvCxnSpPr/>
          <p:nvPr/>
        </p:nvCxnSpPr>
        <p:spPr>
          <a:xfrm>
            <a:off x="2618179" y="5898283"/>
            <a:ext cx="1728192" cy="72008"/>
          </a:xfrm>
          <a:prstGeom prst="line">
            <a:avLst/>
          </a:prstGeom>
        </p:spPr>
        <p:style>
          <a:lnRef idx="3">
            <a:schemeClr val="accent2"/>
          </a:lnRef>
          <a:fillRef idx="0">
            <a:schemeClr val="accent2"/>
          </a:fillRef>
          <a:effectRef idx="2">
            <a:schemeClr val="accent2"/>
          </a:effectRef>
          <a:fontRef idx="minor">
            <a:schemeClr val="tx1"/>
          </a:fontRef>
        </p:style>
      </p:cxnSp>
    </p:spTree>
    <p:extLst>
      <p:ext uri="{BB962C8B-B14F-4D97-AF65-F5344CB8AC3E}">
        <p14:creationId xmlns:p14="http://schemas.microsoft.com/office/powerpoint/2010/main" val="102153062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randombar(horizontal)">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randombar(horizontal)">
                                      <p:cBhvr>
                                        <p:cTn id="12" dur="500"/>
                                        <p:tgtEl>
                                          <p:spTgt spid="15"/>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nodeType="click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randombar(horizontal)">
                                      <p:cBhvr>
                                        <p:cTn id="17" dur="500"/>
                                        <p:tgtEl>
                                          <p:spTgt spid="16"/>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nodeType="click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randombar(horizontal)">
                                      <p:cBhvr>
                                        <p:cTn id="22" dur="500"/>
                                        <p:tgtEl>
                                          <p:spTgt spid="17"/>
                                        </p:tgtEl>
                                      </p:cBhvr>
                                    </p:animEffect>
                                  </p:childTnLst>
                                </p:cTn>
                              </p:par>
                            </p:childTnLst>
                          </p:cTn>
                        </p:par>
                      </p:childTnLst>
                    </p:cTn>
                  </p:par>
                  <p:par>
                    <p:cTn id="23" fill="hold">
                      <p:stCondLst>
                        <p:cond delay="indefinite"/>
                      </p:stCondLst>
                      <p:childTnLst>
                        <p:par>
                          <p:cTn id="24" fill="hold">
                            <p:stCondLst>
                              <p:cond delay="0"/>
                            </p:stCondLst>
                            <p:childTnLst>
                              <p:par>
                                <p:cTn id="25" presetID="14" presetClass="entr" presetSubtype="10" fill="hold" nodeType="clickEffect">
                                  <p:stCondLst>
                                    <p:cond delay="0"/>
                                  </p:stCondLst>
                                  <p:childTnLst>
                                    <p:set>
                                      <p:cBhvr>
                                        <p:cTn id="26" dur="1" fill="hold">
                                          <p:stCondLst>
                                            <p:cond delay="0"/>
                                          </p:stCondLst>
                                        </p:cTn>
                                        <p:tgtEl>
                                          <p:spTgt spid="18"/>
                                        </p:tgtEl>
                                        <p:attrNameLst>
                                          <p:attrName>style.visibility</p:attrName>
                                        </p:attrNameLst>
                                      </p:cBhvr>
                                      <p:to>
                                        <p:strVal val="visible"/>
                                      </p:to>
                                    </p:set>
                                    <p:animEffect transition="in" filter="randombar(horizontal)">
                                      <p:cBhvr>
                                        <p:cTn id="2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361950" y="345098"/>
            <a:ext cx="2254143" cy="626710"/>
          </a:xfrm>
          <a:prstGeom prst="rect">
            <a:avLst/>
          </a:prstGeom>
        </p:spPr>
        <p:txBody>
          <a:bodyPr wrap="none">
            <a:spAutoFit/>
          </a:bodyPr>
          <a:lstStyle/>
          <a:p>
            <a:pPr>
              <a:lnSpc>
                <a:spcPct val="120000"/>
              </a:lnSpc>
            </a:pPr>
            <a:r>
              <a:rPr lang="en-US" altLang="zh-CN" dirty="0">
                <a:solidFill>
                  <a:srgbClr val="000000"/>
                </a:solidFill>
                <a:ea typeface="宋体" panose="02010600030101010101" pitchFamily="2" charset="-122"/>
              </a:rPr>
              <a:t>3.</a:t>
            </a:r>
            <a:r>
              <a:rPr lang="zh-CN" altLang="zh-CN" dirty="0">
                <a:solidFill>
                  <a:srgbClr val="000000"/>
                </a:solidFill>
                <a:latin typeface="Arial" panose="020B0604020202020204" pitchFamily="34" charset="0"/>
                <a:cs typeface="Times New Roman" panose="02020603050405020304" pitchFamily="18" charset="0"/>
              </a:rPr>
              <a:t>柏林</a:t>
            </a:r>
            <a:r>
              <a:rPr lang="zh-CN" altLang="zh-CN" dirty="0" smtClean="0">
                <a:solidFill>
                  <a:srgbClr val="000000"/>
                </a:solidFill>
                <a:latin typeface="Arial" panose="020B0604020202020204" pitchFamily="34" charset="0"/>
                <a:cs typeface="Times New Roman" panose="02020603050405020304" pitchFamily="18" charset="0"/>
              </a:rPr>
              <a:t>会议</a:t>
            </a:r>
            <a:r>
              <a:rPr lang="en-US" altLang="zh-CN" dirty="0" smtClean="0">
                <a:solidFill>
                  <a:srgbClr val="000000"/>
                </a:solidFill>
                <a:latin typeface="Arial" panose="020B0604020202020204" pitchFamily="34" charset="0"/>
                <a:cs typeface="Times New Roman" panose="02020603050405020304" pitchFamily="18" charset="0"/>
              </a:rPr>
              <a:t> </a:t>
            </a:r>
            <a:endParaRPr lang="zh-CN" altLang="en-US" dirty="0"/>
          </a:p>
        </p:txBody>
      </p:sp>
      <p:graphicFrame>
        <p:nvGraphicFramePr>
          <p:cNvPr id="5" name="对象 4"/>
          <p:cNvGraphicFramePr>
            <a:graphicFrameLocks noChangeAspect="1"/>
          </p:cNvGraphicFramePr>
          <p:nvPr>
            <p:extLst>
              <p:ext uri="{D42A27DB-BD31-4B8C-83A1-F6EECF244321}">
                <p14:modId xmlns:p14="http://schemas.microsoft.com/office/powerpoint/2010/main" val="1625613845"/>
              </p:ext>
            </p:extLst>
          </p:nvPr>
        </p:nvGraphicFramePr>
        <p:xfrm>
          <a:off x="353006" y="993170"/>
          <a:ext cx="10947878" cy="5188735"/>
        </p:xfrm>
        <a:graphic>
          <a:graphicData uri="http://schemas.openxmlformats.org/presentationml/2006/ole">
            <mc:AlternateContent xmlns:mc="http://schemas.openxmlformats.org/markup-compatibility/2006">
              <mc:Choice xmlns:v="urn:schemas-microsoft-com:vml" Requires="v">
                <p:oleObj spid="_x0000_s1041" name="文档" r:id="rId4" imgW="3935975" imgH="1868413" progId="Word.Document.12">
                  <p:embed/>
                </p:oleObj>
              </mc:Choice>
              <mc:Fallback>
                <p:oleObj name="文档" r:id="rId4" imgW="3935975" imgH="1868413" progId="Word.Document.12">
                  <p:embed/>
                  <p:pic>
                    <p:nvPicPr>
                      <p:cNvPr id="0" name=""/>
                      <p:cNvPicPr/>
                      <p:nvPr/>
                    </p:nvPicPr>
                    <p:blipFill>
                      <a:blip r:embed="rId5"/>
                      <a:stretch>
                        <a:fillRect/>
                      </a:stretch>
                    </p:blipFill>
                    <p:spPr>
                      <a:xfrm>
                        <a:off x="353006" y="993170"/>
                        <a:ext cx="10947878" cy="5188735"/>
                      </a:xfrm>
                      <a:prstGeom prst="rect">
                        <a:avLst/>
                      </a:prstGeom>
                    </p:spPr>
                  </p:pic>
                </p:oleObj>
              </mc:Fallback>
            </mc:AlternateContent>
          </a:graphicData>
        </a:graphic>
      </p:graphicFrame>
      <p:sp>
        <p:nvSpPr>
          <p:cNvPr id="4" name="矩形 3"/>
          <p:cNvSpPr/>
          <p:nvPr/>
        </p:nvSpPr>
        <p:spPr>
          <a:xfrm>
            <a:off x="8868139" y="3049624"/>
            <a:ext cx="1429402" cy="38263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Tree>
    <p:extLst>
      <p:ext uri="{BB962C8B-B14F-4D97-AF65-F5344CB8AC3E}">
        <p14:creationId xmlns:p14="http://schemas.microsoft.com/office/powerpoint/2010/main" val="73569581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1007839"/>
            <a:ext cx="10807700" cy="3637919"/>
          </a:xfrm>
          <a:prstGeom prst="rect">
            <a:avLst/>
          </a:prstGeom>
        </p:spPr>
        <p:txBody>
          <a:bodyPr>
            <a:spAutoFit/>
          </a:bodyPr>
          <a:lstStyle/>
          <a:p>
            <a:pPr indent="355600">
              <a:lnSpc>
                <a:spcPct val="120000"/>
              </a:lnSpc>
              <a:spcAft>
                <a:spcPts val="0"/>
              </a:spcAft>
              <a:tabLst>
                <a:tab pos="1188085" algn="l"/>
                <a:tab pos="2163445" algn="l"/>
                <a:tab pos="3142615" algn="l"/>
                <a:tab pos="4190365" algn="l"/>
              </a:tabLst>
            </a:pPr>
            <a:r>
              <a:rPr lang="zh-CN" altLang="zh-CN" dirty="0">
                <a:solidFill>
                  <a:srgbClr val="000000"/>
                </a:solidFill>
                <a:latin typeface="NEU-BZ-S92"/>
                <a:ea typeface="苏新诗柳楷简"/>
                <a:cs typeface="Times New Roman" panose="02020603050405020304" pitchFamily="18" charset="0"/>
              </a:rPr>
              <a:t>微思考</a:t>
            </a:r>
            <a:r>
              <a:rPr lang="en-US" altLang="zh-CN" dirty="0">
                <a:solidFill>
                  <a:srgbClr val="000000"/>
                </a:solidFill>
                <a:ea typeface="宋体" panose="02010600030101010101" pitchFamily="2" charset="-122"/>
                <a:cs typeface="Times New Roman" panose="02020603050405020304" pitchFamily="18" charset="0"/>
              </a:rPr>
              <a:t>2</a:t>
            </a:r>
            <a:r>
              <a:rPr lang="zh-CN" altLang="zh-CN" dirty="0">
                <a:solidFill>
                  <a:srgbClr val="000000"/>
                </a:solidFill>
                <a:ea typeface="宋体" panose="02010600030101010101" pitchFamily="2" charset="-122"/>
                <a:cs typeface="Times New Roman" panose="02020603050405020304" pitchFamily="18" charset="0"/>
              </a:rPr>
              <a:t>工业革命前后列强对非洲的掠夺有何不同</a:t>
            </a:r>
            <a:r>
              <a:rPr lang="en-US" altLang="zh-CN" dirty="0">
                <a:solidFill>
                  <a:srgbClr val="000000"/>
                </a:solidFill>
                <a:ea typeface="宋体" panose="02010600030101010101" pitchFamily="2" charset="-122"/>
                <a:cs typeface="Times New Roman" panose="02020603050405020304" pitchFamily="18" charset="0"/>
              </a:rPr>
              <a:t>?</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dirty="0">
                <a:latin typeface="Arial" panose="020B0604020202020204" pitchFamily="34" charset="0"/>
                <a:cs typeface="Times New Roman" panose="02020603050405020304" pitchFamily="18" charset="0"/>
              </a:rPr>
              <a:t>提示</a:t>
            </a:r>
            <a:r>
              <a:rPr lang="en-US" altLang="zh-CN" dirty="0" smtClean="0">
                <a:latin typeface="Arial" panose="020B0604020202020204" pitchFamily="34" charset="0"/>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不同</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工业革命前列强在非洲以掠夺黄金、象牙、钻石、黑人奴隶为主。工业革命后</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工业化国家急切需要在非洲掠夺原料、开辟市场</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以销售所生产的大量工业制品</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从而赚取丰厚利润。因此他们逐渐放弃了奴隶贸易</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转而进行全面的殖民入侵。</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7541489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randombar(horizontal)">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361950" y="-35465"/>
            <a:ext cx="5099473" cy="683264"/>
          </a:xfrm>
          <a:prstGeom prst="rect">
            <a:avLst/>
          </a:prstGeom>
        </p:spPr>
        <p:txBody>
          <a:bodyPr wrap="none">
            <a:spAutoFit/>
          </a:bodyPr>
          <a:lstStyle/>
          <a:p>
            <a:pPr indent="266700">
              <a:lnSpc>
                <a:spcPct val="120000"/>
              </a:lnSpc>
              <a:spcAft>
                <a:spcPts val="0"/>
              </a:spcAft>
              <a:tabLst>
                <a:tab pos="1188085" algn="l"/>
                <a:tab pos="2163445" algn="l"/>
                <a:tab pos="3142615" algn="l"/>
                <a:tab pos="4190365" algn="l"/>
              </a:tabLst>
            </a:pPr>
            <a:r>
              <a:rPr lang="zh-CN" altLang="zh-CN" dirty="0">
                <a:solidFill>
                  <a:srgbClr val="000000"/>
                </a:solidFill>
                <a:latin typeface="Arial" panose="020B0604020202020204" pitchFamily="34" charset="0"/>
                <a:cs typeface="Times New Roman" panose="02020603050405020304" pitchFamily="18" charset="0"/>
              </a:rPr>
              <a:t>四、世界殖民体系的</a:t>
            </a:r>
            <a:r>
              <a:rPr lang="zh-CN" altLang="zh-CN" dirty="0" smtClean="0">
                <a:solidFill>
                  <a:srgbClr val="000000"/>
                </a:solidFill>
                <a:latin typeface="Arial" panose="020B0604020202020204" pitchFamily="34" charset="0"/>
                <a:cs typeface="Times New Roman" panose="02020603050405020304" pitchFamily="18" charset="0"/>
              </a:rPr>
              <a:t>形成</a:t>
            </a:r>
            <a:r>
              <a:rPr lang="en-US" altLang="zh-CN" dirty="0" smtClean="0">
                <a:solidFill>
                  <a:srgbClr val="000000"/>
                </a:solidFill>
                <a:latin typeface="Arial" panose="020B0604020202020204" pitchFamily="34" charset="0"/>
                <a:cs typeface="Times New Roman" panose="02020603050405020304" pitchFamily="18" charset="0"/>
              </a:rPr>
              <a:t> </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9" name="NLGXQCRG05Xj.eps" descr="id:2147501432;FounderCES"/>
          <p:cNvPicPr/>
          <p:nvPr/>
        </p:nvPicPr>
        <p:blipFill>
          <a:blip r:embed="rId2"/>
          <a:stretch>
            <a:fillRect/>
          </a:stretch>
        </p:blipFill>
        <p:spPr>
          <a:xfrm>
            <a:off x="3600797" y="527326"/>
            <a:ext cx="4104456" cy="5693359"/>
          </a:xfrm>
          <a:prstGeom prst="rect">
            <a:avLst/>
          </a:prstGeom>
        </p:spPr>
      </p:pic>
      <p:sp>
        <p:nvSpPr>
          <p:cNvPr id="10" name="矩形 9"/>
          <p:cNvSpPr/>
          <p:nvPr/>
        </p:nvSpPr>
        <p:spPr>
          <a:xfrm>
            <a:off x="5634154" y="1388899"/>
            <a:ext cx="1020424" cy="14752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1" name="矩形 10"/>
          <p:cNvSpPr/>
          <p:nvPr/>
        </p:nvSpPr>
        <p:spPr>
          <a:xfrm>
            <a:off x="5339499" y="1941180"/>
            <a:ext cx="1020424" cy="14752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2" name="矩形 11"/>
          <p:cNvSpPr/>
          <p:nvPr/>
        </p:nvSpPr>
        <p:spPr>
          <a:xfrm>
            <a:off x="4984443" y="2440720"/>
            <a:ext cx="1358184" cy="14752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Tree>
    <p:extLst>
      <p:ext uri="{BB962C8B-B14F-4D97-AF65-F5344CB8AC3E}">
        <p14:creationId xmlns:p14="http://schemas.microsoft.com/office/powerpoint/2010/main" val="8191164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10"/>
                                        </p:tgtEl>
                                      </p:cBhvr>
                                    </p:animEffect>
                                    <p:set>
                                      <p:cBhvr>
                                        <p:cTn id="7" dur="1" fill="hold">
                                          <p:stCondLst>
                                            <p:cond delay="499"/>
                                          </p:stCondLst>
                                        </p:cTn>
                                        <p:tgtEl>
                                          <p:spTgt spid="10"/>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4" presetClass="exit" presetSubtype="10" fill="hold" grpId="0" nodeType="clickEffect">
                                  <p:stCondLst>
                                    <p:cond delay="0"/>
                                  </p:stCondLst>
                                  <p:childTnLst>
                                    <p:animEffect transition="out" filter="randombar(horizontal)">
                                      <p:cBhvr>
                                        <p:cTn id="11" dur="500"/>
                                        <p:tgtEl>
                                          <p:spTgt spid="11"/>
                                        </p:tgtEl>
                                      </p:cBhvr>
                                    </p:animEffect>
                                    <p:set>
                                      <p:cBhvr>
                                        <p:cTn id="12" dur="1" fill="hold">
                                          <p:stCondLst>
                                            <p:cond delay="499"/>
                                          </p:stCondLst>
                                        </p:cTn>
                                        <p:tgtEl>
                                          <p:spTgt spid="11"/>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4" presetClass="exit" presetSubtype="10" fill="hold" grpId="0" nodeType="clickEffect">
                                  <p:stCondLst>
                                    <p:cond delay="0"/>
                                  </p:stCondLst>
                                  <p:childTnLst>
                                    <p:animEffect transition="out" filter="randombar(horizontal)">
                                      <p:cBhvr>
                                        <p:cTn id="16" dur="500"/>
                                        <p:tgtEl>
                                          <p:spTgt spid="12"/>
                                        </p:tgtEl>
                                      </p:cBhvr>
                                    </p:animEffect>
                                    <p:set>
                                      <p:cBhvr>
                                        <p:cTn id="17" dur="1" fill="hold">
                                          <p:stCondLst>
                                            <p:cond delay="499"/>
                                          </p:stCondLst>
                                        </p:cTn>
                                        <p:tgtEl>
                                          <p:spTgt spid="1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2"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横卷形 5">
            <a:hlinkClick r:id="rId2" action="ppaction://hlinksldjump" highlightClick="1">
              <a:snd r:embed="rId3" name="chimes.wav"/>
            </a:hlinkClick>
          </p:cNvPr>
          <p:cNvSpPr/>
          <p:nvPr/>
        </p:nvSpPr>
        <p:spPr>
          <a:xfrm>
            <a:off x="2592685" y="791815"/>
            <a:ext cx="6120680" cy="1296144"/>
          </a:xfrm>
          <a:prstGeom prst="horizontalScroll">
            <a:avLst/>
          </a:prstGeom>
          <a:solidFill>
            <a:srgbClr val="C6A7DD"/>
          </a:solidFill>
          <a:ln>
            <a:solidFill>
              <a:srgbClr val="9E5EC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000" dirty="0" smtClean="0"/>
              <a:t>素养</a:t>
            </a:r>
            <a:r>
              <a:rPr lang="en-US" altLang="zh-CN" sz="4000"/>
              <a:t>•</a:t>
            </a:r>
            <a:r>
              <a:rPr lang="zh-CN" altLang="en-US" sz="4000" smtClean="0"/>
              <a:t>目标</a:t>
            </a:r>
            <a:r>
              <a:rPr lang="zh-CN" altLang="en-US" sz="4000" dirty="0"/>
              <a:t>定位</a:t>
            </a:r>
          </a:p>
        </p:txBody>
      </p:sp>
      <p:sp>
        <p:nvSpPr>
          <p:cNvPr id="7" name="横卷形 6">
            <a:hlinkClick r:id="rId4" action="ppaction://hlinksldjump" highlightClick="1">
              <a:snd r:embed="rId3" name="chimes.wav"/>
            </a:hlinkClick>
          </p:cNvPr>
          <p:cNvSpPr/>
          <p:nvPr/>
        </p:nvSpPr>
        <p:spPr>
          <a:xfrm>
            <a:off x="2583785" y="2303983"/>
            <a:ext cx="6120680" cy="1296144"/>
          </a:xfrm>
          <a:prstGeom prst="horizontalScroll">
            <a:avLst/>
          </a:prstGeom>
          <a:solidFill>
            <a:srgbClr val="C6A7DD"/>
          </a:solidFill>
          <a:ln>
            <a:solidFill>
              <a:srgbClr val="9E5EC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zh-CN" sz="4000" dirty="0"/>
              <a:t>课</a:t>
            </a:r>
            <a:r>
              <a:rPr lang="zh-CN" altLang="zh-CN" sz="4000" dirty="0" smtClean="0"/>
              <a:t>前</a:t>
            </a:r>
            <a:r>
              <a:rPr lang="en-US" altLang="zh-CN" sz="4000" dirty="0" smtClean="0"/>
              <a:t>•</a:t>
            </a:r>
            <a:r>
              <a:rPr lang="zh-CN" altLang="zh-CN" sz="4000" dirty="0" smtClean="0"/>
              <a:t>基础</a:t>
            </a:r>
            <a:r>
              <a:rPr lang="zh-CN" altLang="zh-CN" sz="4000" dirty="0"/>
              <a:t>认知</a:t>
            </a:r>
          </a:p>
        </p:txBody>
      </p:sp>
      <p:sp>
        <p:nvSpPr>
          <p:cNvPr id="8" name="横卷形 7">
            <a:hlinkClick r:id="rId5" action="ppaction://hlinksldjump" highlightClick="1">
              <a:snd r:embed="rId3" name="chimes.wav"/>
            </a:hlinkClick>
          </p:cNvPr>
          <p:cNvSpPr/>
          <p:nvPr/>
        </p:nvSpPr>
        <p:spPr>
          <a:xfrm>
            <a:off x="2583785" y="3816151"/>
            <a:ext cx="6120680" cy="1296144"/>
          </a:xfrm>
          <a:prstGeom prst="horizontalScroll">
            <a:avLst/>
          </a:prstGeom>
          <a:solidFill>
            <a:srgbClr val="C6A7DD"/>
          </a:solidFill>
          <a:ln>
            <a:solidFill>
              <a:srgbClr val="9E5EC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zh-CN" sz="4000" dirty="0" smtClean="0"/>
              <a:t>课堂</a:t>
            </a:r>
            <a:r>
              <a:rPr lang="en-US" altLang="zh-CN" sz="4000" dirty="0" smtClean="0"/>
              <a:t>•</a:t>
            </a:r>
            <a:r>
              <a:rPr lang="zh-CN" altLang="zh-CN" sz="4000" dirty="0" smtClean="0"/>
              <a:t>重</a:t>
            </a:r>
            <a:r>
              <a:rPr lang="zh-CN" altLang="zh-CN" sz="4000" dirty="0"/>
              <a:t>难突破</a:t>
            </a:r>
          </a:p>
        </p:txBody>
      </p:sp>
    </p:spTree>
    <p:extLst>
      <p:ext uri="{BB962C8B-B14F-4D97-AF65-F5344CB8AC3E}">
        <p14:creationId xmlns:p14="http://schemas.microsoft.com/office/powerpoint/2010/main" val="91696046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143743"/>
            <a:ext cx="10807700" cy="683264"/>
          </a:xfrm>
          <a:prstGeom prst="rect">
            <a:avLst/>
          </a:prstGeom>
        </p:spPr>
        <p:txBody>
          <a:bodyPr>
            <a:spAutoFit/>
          </a:bodyPr>
          <a:lstStyle/>
          <a:p>
            <a:pPr>
              <a:lnSpc>
                <a:spcPct val="120000"/>
              </a:lnSpc>
            </a:pPr>
            <a:r>
              <a:rPr lang="zh-CN" altLang="zh-CN" dirty="0">
                <a:solidFill>
                  <a:srgbClr val="000000"/>
                </a:solidFill>
                <a:latin typeface="NEU-BZ-S92"/>
                <a:ea typeface="苏新诗柳楷简"/>
                <a:cs typeface="Times New Roman" panose="02020603050405020304" pitchFamily="18" charset="0"/>
              </a:rPr>
              <a:t>微</a:t>
            </a:r>
            <a:r>
              <a:rPr lang="zh-CN" altLang="zh-CN" dirty="0" smtClean="0">
                <a:solidFill>
                  <a:srgbClr val="000000"/>
                </a:solidFill>
                <a:latin typeface="NEU-BZ-S92"/>
                <a:ea typeface="苏新诗柳楷简"/>
                <a:cs typeface="Times New Roman" panose="02020603050405020304" pitchFamily="18" charset="0"/>
              </a:rPr>
              <a:t>思考</a:t>
            </a:r>
            <a:r>
              <a:rPr lang="en-US" altLang="zh-CN" dirty="0" smtClean="0">
                <a:solidFill>
                  <a:srgbClr val="000000"/>
                </a:solidFill>
                <a:ea typeface="宋体" panose="02010600030101010101" pitchFamily="2" charset="-122"/>
              </a:rPr>
              <a:t>3  1914</a:t>
            </a:r>
            <a:r>
              <a:rPr lang="zh-CN" altLang="zh-CN" dirty="0">
                <a:solidFill>
                  <a:srgbClr val="000000"/>
                </a:solidFill>
                <a:ea typeface="楷体" panose="02010609060101010101" pitchFamily="49" charset="-122"/>
                <a:cs typeface="Times New Roman" panose="02020603050405020304" pitchFamily="18" charset="0"/>
              </a:rPr>
              <a:t>年欧洲部分列强占有的殖民地统计表</a:t>
            </a:r>
            <a:endParaRPr lang="zh-CN" altLang="en-US" dirty="0"/>
          </a:p>
        </p:txBody>
      </p:sp>
      <p:graphicFrame>
        <p:nvGraphicFramePr>
          <p:cNvPr id="3" name="表格 2"/>
          <p:cNvGraphicFramePr>
            <a:graphicFrameLocks noGrp="1" noChangeAspect="1"/>
          </p:cNvGraphicFramePr>
          <p:nvPr>
            <p:extLst>
              <p:ext uri="{D42A27DB-BD31-4B8C-83A1-F6EECF244321}">
                <p14:modId xmlns:p14="http://schemas.microsoft.com/office/powerpoint/2010/main" val="3810933778"/>
              </p:ext>
            </p:extLst>
          </p:nvPr>
        </p:nvGraphicFramePr>
        <p:xfrm>
          <a:off x="361950" y="847537"/>
          <a:ext cx="10807701" cy="3901440"/>
        </p:xfrm>
        <a:graphic>
          <a:graphicData uri="http://schemas.openxmlformats.org/drawingml/2006/table">
            <a:tbl>
              <a:tblPr firstRow="1" firstCol="1" bandRow="1"/>
              <a:tblGrid>
                <a:gridCol w="3602567"/>
                <a:gridCol w="3602567"/>
                <a:gridCol w="3602567"/>
              </a:tblGrid>
              <a:tr h="0">
                <a:tc>
                  <a:txBody>
                    <a:bodyPr/>
                    <a:lstStyle/>
                    <a:p>
                      <a:pPr>
                        <a:spcAft>
                          <a:spcPts val="0"/>
                        </a:spcAft>
                        <a:tabLst>
                          <a:tab pos="1188085" algn="l"/>
                          <a:tab pos="2163445" algn="l"/>
                          <a:tab pos="3142615" algn="l"/>
                          <a:tab pos="4190365" algn="l"/>
                        </a:tabLst>
                      </a:pPr>
                      <a:r>
                        <a:rPr lang="zh-CN" sz="3200" b="1">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国家</a:t>
                      </a:r>
                      <a:endParaRPr lang="zh-CN" sz="3200" b="1">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tabLst>
                          <a:tab pos="1188085" algn="l"/>
                          <a:tab pos="2163445" algn="l"/>
                          <a:tab pos="3142615" algn="l"/>
                          <a:tab pos="4190365" algn="l"/>
                        </a:tabLst>
                      </a:pPr>
                      <a:r>
                        <a:rPr lang="zh-CN" sz="3200" b="1">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占有的殖民地数</a:t>
                      </a:r>
                      <a:r>
                        <a:rPr lang="en-US" sz="32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3200" b="1">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个</a:t>
                      </a:r>
                      <a:endParaRPr lang="zh-CN" sz="3200" b="1">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tabLst>
                          <a:tab pos="1188085" algn="l"/>
                          <a:tab pos="2163445" algn="l"/>
                          <a:tab pos="3142615" algn="l"/>
                          <a:tab pos="4190365" algn="l"/>
                        </a:tabLst>
                      </a:pPr>
                      <a:r>
                        <a:rPr lang="zh-CN" sz="3200" b="1">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殖民地人口</a:t>
                      </a:r>
                      <a:r>
                        <a:rPr lang="en-US" sz="32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3200" b="1">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人</a:t>
                      </a:r>
                      <a:endParaRPr lang="zh-CN" sz="3200" b="1">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spcAft>
                          <a:spcPts val="0"/>
                        </a:spcAft>
                        <a:tabLst>
                          <a:tab pos="1188085" algn="l"/>
                          <a:tab pos="2163445" algn="l"/>
                          <a:tab pos="3142615" algn="l"/>
                          <a:tab pos="4190365" algn="l"/>
                        </a:tabLst>
                      </a:pPr>
                      <a:r>
                        <a:rPr lang="zh-CN" sz="3200" b="1">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英国</a:t>
                      </a:r>
                      <a:endParaRPr lang="zh-CN" sz="3200" b="1">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tabLst>
                          <a:tab pos="1188085" algn="l"/>
                          <a:tab pos="2163445" algn="l"/>
                          <a:tab pos="3142615" algn="l"/>
                          <a:tab pos="4190365" algn="l"/>
                        </a:tabLst>
                      </a:pPr>
                      <a:r>
                        <a:rPr lang="en-US" sz="32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55</a:t>
                      </a:r>
                      <a:endParaRPr lang="zh-CN" sz="3200" b="1">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tabLst>
                          <a:tab pos="1188085" algn="l"/>
                          <a:tab pos="2163445" algn="l"/>
                          <a:tab pos="3142615" algn="l"/>
                          <a:tab pos="4190365" algn="l"/>
                        </a:tabLst>
                      </a:pPr>
                      <a:r>
                        <a:rPr lang="en-US" sz="32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3.9</a:t>
                      </a:r>
                      <a:r>
                        <a:rPr lang="zh-CN" sz="3200" b="1">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亿</a:t>
                      </a:r>
                      <a:endParaRPr lang="zh-CN" sz="3200" b="1">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spcAft>
                          <a:spcPts val="0"/>
                        </a:spcAft>
                        <a:tabLst>
                          <a:tab pos="1188085" algn="l"/>
                          <a:tab pos="2163445" algn="l"/>
                          <a:tab pos="3142615" algn="l"/>
                          <a:tab pos="4190365" algn="l"/>
                        </a:tabLst>
                      </a:pPr>
                      <a:r>
                        <a:rPr lang="zh-CN" sz="3200" b="1">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法国</a:t>
                      </a:r>
                      <a:endParaRPr lang="zh-CN" sz="3200" b="1">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tabLst>
                          <a:tab pos="1188085" algn="l"/>
                          <a:tab pos="2163445" algn="l"/>
                          <a:tab pos="3142615" algn="l"/>
                          <a:tab pos="4190365" algn="l"/>
                        </a:tabLst>
                      </a:pPr>
                      <a:r>
                        <a:rPr lang="en-US" sz="32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29</a:t>
                      </a:r>
                      <a:endParaRPr lang="zh-CN" sz="3200" b="1">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tabLst>
                          <a:tab pos="1188085" algn="l"/>
                          <a:tab pos="2163445" algn="l"/>
                          <a:tab pos="3142615" algn="l"/>
                          <a:tab pos="4190365" algn="l"/>
                        </a:tabLst>
                      </a:pPr>
                      <a:r>
                        <a:rPr lang="en-US" sz="32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6</a:t>
                      </a:r>
                      <a:r>
                        <a:rPr lang="en-US" sz="3200" b="1">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sz="32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235</a:t>
                      </a:r>
                      <a:r>
                        <a:rPr lang="zh-CN" sz="3200" b="1">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万</a:t>
                      </a:r>
                      <a:endParaRPr lang="zh-CN" sz="3200" b="1">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spcAft>
                          <a:spcPts val="0"/>
                        </a:spcAft>
                        <a:tabLst>
                          <a:tab pos="1188085" algn="l"/>
                          <a:tab pos="2163445" algn="l"/>
                          <a:tab pos="3142615" algn="l"/>
                          <a:tab pos="4190365" algn="l"/>
                        </a:tabLst>
                      </a:pPr>
                      <a:r>
                        <a:rPr lang="zh-CN" sz="3200" b="1">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德国</a:t>
                      </a:r>
                      <a:endParaRPr lang="zh-CN" sz="3200" b="1">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tabLst>
                          <a:tab pos="1188085" algn="l"/>
                          <a:tab pos="2163445" algn="l"/>
                          <a:tab pos="3142615" algn="l"/>
                          <a:tab pos="4190365" algn="l"/>
                        </a:tabLst>
                      </a:pPr>
                      <a:r>
                        <a:rPr lang="en-US" sz="32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10</a:t>
                      </a:r>
                      <a:endParaRPr lang="zh-CN" sz="3200" b="1">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tabLst>
                          <a:tab pos="1188085" algn="l"/>
                          <a:tab pos="2163445" algn="l"/>
                          <a:tab pos="3142615" algn="l"/>
                          <a:tab pos="4190365" algn="l"/>
                        </a:tabLst>
                      </a:pPr>
                      <a:r>
                        <a:rPr lang="en-US" sz="32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a:t>
                      </a:r>
                      <a:r>
                        <a:rPr lang="en-US" sz="3200" b="1">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sz="32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307</a:t>
                      </a:r>
                      <a:r>
                        <a:rPr lang="zh-CN" sz="3200" b="1">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万</a:t>
                      </a:r>
                      <a:endParaRPr lang="zh-CN" sz="3200" b="1">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spcAft>
                          <a:spcPts val="0"/>
                        </a:spcAft>
                        <a:tabLst>
                          <a:tab pos="1188085" algn="l"/>
                          <a:tab pos="2163445" algn="l"/>
                          <a:tab pos="3142615" algn="l"/>
                          <a:tab pos="4190365" algn="l"/>
                        </a:tabLst>
                      </a:pPr>
                      <a:r>
                        <a:rPr lang="zh-CN" sz="3200" b="1">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比利时</a:t>
                      </a:r>
                      <a:endParaRPr lang="zh-CN" sz="3200" b="1">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tabLst>
                          <a:tab pos="1188085" algn="l"/>
                          <a:tab pos="2163445" algn="l"/>
                          <a:tab pos="3142615" algn="l"/>
                          <a:tab pos="4190365" algn="l"/>
                        </a:tabLst>
                      </a:pPr>
                      <a:r>
                        <a:rPr lang="en-US" sz="32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a:t>
                      </a:r>
                      <a:endParaRPr lang="zh-CN" sz="3200" b="1">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tabLst>
                          <a:tab pos="1188085" algn="l"/>
                          <a:tab pos="2163445" algn="l"/>
                          <a:tab pos="3142615" algn="l"/>
                          <a:tab pos="4190365" algn="l"/>
                        </a:tabLst>
                      </a:pPr>
                      <a:r>
                        <a:rPr lang="en-US" sz="32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a:t>
                      </a:r>
                      <a:r>
                        <a:rPr lang="en-US" sz="3200" b="1">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sz="32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500</a:t>
                      </a:r>
                      <a:r>
                        <a:rPr lang="zh-CN" sz="3200" b="1">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万</a:t>
                      </a:r>
                      <a:endParaRPr lang="zh-CN" sz="3200" b="1">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spcAft>
                          <a:spcPts val="0"/>
                        </a:spcAft>
                        <a:tabLst>
                          <a:tab pos="1188085" algn="l"/>
                          <a:tab pos="2163445" algn="l"/>
                          <a:tab pos="3142615" algn="l"/>
                          <a:tab pos="4190365" algn="l"/>
                        </a:tabLst>
                      </a:pPr>
                      <a:r>
                        <a:rPr lang="zh-CN" sz="3200" b="1">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葡萄牙</a:t>
                      </a:r>
                      <a:endParaRPr lang="zh-CN" sz="3200" b="1">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tabLst>
                          <a:tab pos="1188085" algn="l"/>
                          <a:tab pos="2163445" algn="l"/>
                          <a:tab pos="3142615" algn="l"/>
                          <a:tab pos="4190365" algn="l"/>
                        </a:tabLst>
                      </a:pPr>
                      <a:r>
                        <a:rPr lang="en-US" sz="32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8</a:t>
                      </a:r>
                      <a:endParaRPr lang="zh-CN" sz="3200" b="1">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tabLst>
                          <a:tab pos="1188085" algn="l"/>
                          <a:tab pos="2163445" algn="l"/>
                          <a:tab pos="3142615" algn="l"/>
                          <a:tab pos="4190365" algn="l"/>
                        </a:tabLst>
                      </a:pPr>
                      <a:r>
                        <a:rPr lang="en-US" sz="32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968</a:t>
                      </a:r>
                      <a:r>
                        <a:rPr lang="zh-CN" sz="3200" b="1">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万</a:t>
                      </a:r>
                      <a:endParaRPr lang="zh-CN" sz="3200" b="1">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spcAft>
                          <a:spcPts val="0"/>
                        </a:spcAft>
                        <a:tabLst>
                          <a:tab pos="1188085" algn="l"/>
                          <a:tab pos="2163445" algn="l"/>
                          <a:tab pos="3142615" algn="l"/>
                          <a:tab pos="4190365" algn="l"/>
                        </a:tabLst>
                      </a:pPr>
                      <a:r>
                        <a:rPr lang="zh-CN" sz="3200" b="1">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荷兰</a:t>
                      </a:r>
                      <a:endParaRPr lang="zh-CN" sz="3200" b="1">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tabLst>
                          <a:tab pos="1188085" algn="l"/>
                          <a:tab pos="2163445" algn="l"/>
                          <a:tab pos="3142615" algn="l"/>
                          <a:tab pos="4190365" algn="l"/>
                        </a:tabLst>
                      </a:pPr>
                      <a:r>
                        <a:rPr lang="en-US" sz="32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8</a:t>
                      </a:r>
                      <a:endParaRPr lang="zh-CN" sz="3200" b="1">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tabLst>
                          <a:tab pos="1188085" algn="l"/>
                          <a:tab pos="2163445" algn="l"/>
                          <a:tab pos="3142615" algn="l"/>
                          <a:tab pos="4190365" algn="l"/>
                        </a:tabLst>
                      </a:pPr>
                      <a:r>
                        <a:rPr lang="en-US" sz="32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3</a:t>
                      </a:r>
                      <a:r>
                        <a:rPr lang="en-US" sz="3200" b="1">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en-US" sz="32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741</a:t>
                      </a:r>
                      <a:r>
                        <a:rPr lang="zh-CN" sz="3200" b="1">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万</a:t>
                      </a:r>
                      <a:endParaRPr lang="zh-CN" sz="3200" b="1">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spcAft>
                          <a:spcPts val="0"/>
                        </a:spcAft>
                        <a:tabLst>
                          <a:tab pos="1188085" algn="l"/>
                          <a:tab pos="2163445" algn="l"/>
                          <a:tab pos="3142615" algn="l"/>
                          <a:tab pos="4190365" algn="l"/>
                        </a:tabLst>
                      </a:pPr>
                      <a:r>
                        <a:rPr lang="zh-CN" sz="3200" b="1">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意大利</a:t>
                      </a:r>
                      <a:endParaRPr lang="zh-CN" sz="3200" b="1">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c>
                  <a:txBody>
                    <a:bodyPr/>
                    <a:lstStyle/>
                    <a:p>
                      <a:pPr>
                        <a:spcAft>
                          <a:spcPts val="0"/>
                        </a:spcAft>
                        <a:tabLst>
                          <a:tab pos="1188085" algn="l"/>
                          <a:tab pos="2163445" algn="l"/>
                          <a:tab pos="3142615" algn="l"/>
                          <a:tab pos="4190365" algn="l"/>
                        </a:tabLst>
                      </a:pPr>
                      <a:r>
                        <a:rPr lang="en-US" sz="32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4</a:t>
                      </a:r>
                      <a:endParaRPr lang="zh-CN" sz="3200" b="1">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c>
                  <a:txBody>
                    <a:bodyPr/>
                    <a:lstStyle/>
                    <a:p>
                      <a:pPr>
                        <a:spcAft>
                          <a:spcPts val="0"/>
                        </a:spcAft>
                        <a:tabLst>
                          <a:tab pos="1188085" algn="l"/>
                          <a:tab pos="2163445" algn="l"/>
                          <a:tab pos="3142615" algn="l"/>
                          <a:tab pos="4190365" algn="l"/>
                        </a:tabLst>
                      </a:pPr>
                      <a:r>
                        <a:rPr lang="en-US"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139</a:t>
                      </a:r>
                      <a:r>
                        <a:rPr lang="zh-CN" sz="3200" b="1"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万</a:t>
                      </a:r>
                      <a:endParaRPr lang="zh-CN" sz="3200" b="1"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r>
            </a:tbl>
          </a:graphicData>
        </a:graphic>
      </p:graphicFrame>
      <p:sp>
        <p:nvSpPr>
          <p:cNvPr id="4" name="矩形 3"/>
          <p:cNvSpPr>
            <a:spLocks noChangeAspect="1"/>
          </p:cNvSpPr>
          <p:nvPr/>
        </p:nvSpPr>
        <p:spPr>
          <a:xfrm>
            <a:off x="361950" y="4807977"/>
            <a:ext cx="10807700" cy="1235275"/>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zh-CN" altLang="zh-CN" dirty="0">
                <a:solidFill>
                  <a:srgbClr val="000000"/>
                </a:solidFill>
                <a:ea typeface="宋体" panose="02010600030101010101" pitchFamily="2" charset="-122"/>
                <a:cs typeface="Times New Roman" panose="02020603050405020304" pitchFamily="18" charset="0"/>
              </a:rPr>
              <a:t>根据上表并结合所学知识</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说明德国挑起第一次世界大战的原因。</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56431534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361950" y="1511895"/>
            <a:ext cx="10807700" cy="2417137"/>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zh-CN" altLang="zh-CN" dirty="0" smtClean="0">
                <a:latin typeface="Arial" panose="020B0604020202020204" pitchFamily="34" charset="0"/>
                <a:cs typeface="Times New Roman" panose="02020603050405020304" pitchFamily="18" charset="0"/>
              </a:rPr>
              <a:t>提示</a:t>
            </a:r>
            <a:r>
              <a:rPr lang="en-US" altLang="zh-CN" dirty="0">
                <a:latin typeface="Arial" panose="020B0604020202020204" pitchFamily="34" charset="0"/>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原因</a:t>
            </a:r>
            <a:r>
              <a:rPr lang="en-US" altLang="zh-CN" dirty="0">
                <a:solidFill>
                  <a:srgbClr val="000000"/>
                </a:solidFill>
                <a:ea typeface="宋体" panose="02010600030101010101" pitchFamily="2" charset="-122"/>
                <a:cs typeface="Times New Roman" panose="02020603050405020304" pitchFamily="18" charset="0"/>
              </a:rPr>
              <a:t>:19</a:t>
            </a:r>
            <a:r>
              <a:rPr lang="zh-CN" altLang="zh-CN" dirty="0">
                <a:solidFill>
                  <a:srgbClr val="000000"/>
                </a:solidFill>
                <a:ea typeface="楷体" panose="02010609060101010101" pitchFamily="49" charset="-122"/>
                <a:cs typeface="Times New Roman" panose="02020603050405020304" pitchFamily="18" charset="0"/>
              </a:rPr>
              <a:t>世纪末</a:t>
            </a:r>
            <a:r>
              <a:rPr lang="en-US" altLang="zh-CN" dirty="0">
                <a:solidFill>
                  <a:srgbClr val="000000"/>
                </a:solidFill>
                <a:ea typeface="宋体" panose="02010600030101010101" pitchFamily="2" charset="-122"/>
                <a:cs typeface="Times New Roman" panose="02020603050405020304" pitchFamily="18" charset="0"/>
              </a:rPr>
              <a:t>20</a:t>
            </a:r>
            <a:r>
              <a:rPr lang="zh-CN" altLang="zh-CN" dirty="0">
                <a:solidFill>
                  <a:srgbClr val="000000"/>
                </a:solidFill>
                <a:ea typeface="楷体" panose="02010609060101010101" pitchFamily="49" charset="-122"/>
                <a:cs typeface="Times New Roman" panose="02020603050405020304" pitchFamily="18" charset="0"/>
              </a:rPr>
              <a:t>世纪初</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在第二次工业革命的推动下</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德国的工业生产得到很大的发展</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但较英、法两国来说</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其所占有的殖民地数量与殖民地人口较少</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这种情况引发了德国要求重新瓜分殖民地的战争</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即第一次世界大战。</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17582855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下箭头标注 1"/>
          <p:cNvSpPr/>
          <p:nvPr/>
        </p:nvSpPr>
        <p:spPr>
          <a:xfrm>
            <a:off x="913590" y="2087959"/>
            <a:ext cx="9622887" cy="1944216"/>
          </a:xfrm>
          <a:prstGeom prst="downArrowCallout">
            <a:avLst/>
          </a:prstGeom>
          <a:pattFill prst="divot">
            <a:fgClr>
              <a:srgbClr val="C6A7DD"/>
            </a:fgClr>
            <a:bgClr>
              <a:schemeClr val="bg1"/>
            </a:bgClr>
          </a:pattFill>
          <a:ln>
            <a:solidFill>
              <a:srgbClr val="9E5ECE"/>
            </a:solidFill>
          </a:ln>
        </p:spPr>
        <p:style>
          <a:lnRef idx="2">
            <a:schemeClr val="accent4"/>
          </a:lnRef>
          <a:fillRef idx="1">
            <a:schemeClr val="lt1"/>
          </a:fillRef>
          <a:effectRef idx="0">
            <a:schemeClr val="accent4"/>
          </a:effectRef>
          <a:fontRef idx="minor">
            <a:schemeClr val="dk1"/>
          </a:fontRef>
        </p:style>
        <p:txBody>
          <a:bodyPr rtlCol="0" anchor="ctr"/>
          <a:lstStyle/>
          <a:p>
            <a:pPr algn="ctr"/>
            <a:r>
              <a:rPr lang="zh-CN" altLang="en-US" sz="6000" dirty="0">
                <a:latin typeface="微软雅黑" panose="020B0503020204020204" pitchFamily="34" charset="-122"/>
                <a:ea typeface="微软雅黑" panose="020B0503020204020204" pitchFamily="34" charset="-122"/>
              </a:rPr>
              <a:t>课堂</a:t>
            </a:r>
            <a:r>
              <a:rPr lang="en-US" altLang="zh-CN" sz="6000" dirty="0">
                <a:latin typeface="微软雅黑" panose="020B0503020204020204" pitchFamily="34" charset="-122"/>
                <a:ea typeface="微软雅黑" panose="020B0503020204020204" pitchFamily="34" charset="-122"/>
              </a:rPr>
              <a:t>•</a:t>
            </a:r>
            <a:r>
              <a:rPr lang="zh-CN" altLang="en-US" sz="6000" dirty="0">
                <a:latin typeface="微软雅黑" panose="020B0503020204020204" pitchFamily="34" charset="-122"/>
                <a:ea typeface="微软雅黑" panose="020B0503020204020204" pitchFamily="34" charset="-122"/>
              </a:rPr>
              <a:t>重难突破</a:t>
            </a:r>
          </a:p>
        </p:txBody>
      </p:sp>
    </p:spTree>
    <p:extLst>
      <p:ext uri="{BB962C8B-B14F-4D97-AF65-F5344CB8AC3E}">
        <p14:creationId xmlns:p14="http://schemas.microsoft.com/office/powerpoint/2010/main" val="819443242"/>
      </p:ext>
    </p:extLst>
  </p:cSld>
  <p:clrMapOvr>
    <a:masterClrMapping/>
  </p:clrMapOvr>
  <p:transition>
    <p:fad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1515838" y="143743"/>
            <a:ext cx="8706422" cy="504056"/>
          </a:xfrm>
          <a:prstGeom prst="roundRect">
            <a:avLst/>
          </a:prstGeom>
          <a:solidFill>
            <a:srgbClr val="C6A7DD"/>
          </a:solidFill>
          <a:ln>
            <a:solidFill>
              <a:srgbClr val="7030A0"/>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accent2"/>
          </a:lnRef>
          <a:fillRef idx="2">
            <a:schemeClr val="accent2"/>
          </a:fillRef>
          <a:effectRef idx="1">
            <a:schemeClr val="accent2"/>
          </a:effectRef>
          <a:fontRef idx="minor">
            <a:schemeClr val="dk1"/>
          </a:fontRef>
        </p:style>
        <p:txBody>
          <a:bodyPr rtlCol="0" anchor="ctr"/>
          <a:lstStyle/>
          <a:p>
            <a:pPr algn="ctr"/>
            <a:r>
              <a:rPr lang="zh-CN" altLang="zh-CN" smtClean="0"/>
              <a:t>资本主义世界殖民体系的形成过程</a:t>
            </a:r>
            <a:endParaRPr lang="zh-CN" altLang="en-US"/>
          </a:p>
        </p:txBody>
      </p:sp>
      <p:sp>
        <p:nvSpPr>
          <p:cNvPr id="4" name="矩形 3"/>
          <p:cNvSpPr>
            <a:spLocks noChangeAspect="1"/>
          </p:cNvSpPr>
          <p:nvPr/>
        </p:nvSpPr>
        <p:spPr>
          <a:xfrm>
            <a:off x="361950" y="738105"/>
            <a:ext cx="10807700" cy="5371792"/>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zh-CN" altLang="zh-CN" dirty="0">
                <a:solidFill>
                  <a:srgbClr val="000000"/>
                </a:solidFill>
                <a:latin typeface="Arial" panose="020B0604020202020204" pitchFamily="34" charset="0"/>
                <a:cs typeface="Times New Roman" panose="02020603050405020304" pitchFamily="18" charset="0"/>
              </a:rPr>
              <a:t>材料一</a:t>
            </a:r>
            <a:r>
              <a:rPr lang="zh-CN" altLang="zh-CN" dirty="0">
                <a:solidFill>
                  <a:srgbClr val="000000"/>
                </a:solidFill>
                <a:ea typeface="宋体" panose="02010600030101010101" pitchFamily="2" charset="-122"/>
                <a:cs typeface="Times New Roman" panose="02020603050405020304" pitchFamily="18" charset="0"/>
              </a:rPr>
              <a:t>　</a:t>
            </a:r>
            <a:r>
              <a:rPr lang="zh-CN" altLang="zh-CN" dirty="0">
                <a:solidFill>
                  <a:srgbClr val="000000"/>
                </a:solidFill>
                <a:ea typeface="楷体" panose="02010609060101010101" pitchFamily="49" charset="-122"/>
                <a:cs typeface="Times New Roman" panose="02020603050405020304" pitchFamily="18" charset="0"/>
              </a:rPr>
              <a:t>据不完全统计</a:t>
            </a:r>
            <a:r>
              <a:rPr lang="en-US" altLang="zh-CN" dirty="0">
                <a:solidFill>
                  <a:srgbClr val="000000"/>
                </a:solidFill>
                <a:ea typeface="宋体" panose="02010600030101010101" pitchFamily="2" charset="-122"/>
                <a:cs typeface="Times New Roman" panose="02020603050405020304" pitchFamily="18" charset="0"/>
              </a:rPr>
              <a:t>,1561—1580</a:t>
            </a:r>
            <a:r>
              <a:rPr lang="zh-CN" altLang="zh-CN" dirty="0">
                <a:solidFill>
                  <a:srgbClr val="000000"/>
                </a:solidFill>
                <a:ea typeface="楷体" panose="02010609060101010101" pitchFamily="49" charset="-122"/>
                <a:cs typeface="Times New Roman" panose="02020603050405020304" pitchFamily="18" charset="0"/>
              </a:rPr>
              <a:t>年</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全世界生产的白银约</a:t>
            </a:r>
            <a:r>
              <a:rPr lang="en-US" altLang="zh-CN" dirty="0">
                <a:solidFill>
                  <a:srgbClr val="000000"/>
                </a:solidFill>
                <a:ea typeface="宋体" panose="02010600030101010101" pitchFamily="2" charset="-122"/>
                <a:cs typeface="Times New Roman" panose="02020603050405020304" pitchFamily="18" charset="0"/>
              </a:rPr>
              <a:t>85%</a:t>
            </a:r>
            <a:r>
              <a:rPr lang="zh-CN" altLang="zh-CN" dirty="0">
                <a:solidFill>
                  <a:srgbClr val="000000"/>
                </a:solidFill>
                <a:ea typeface="楷体" panose="02010609060101010101" pitchFamily="49" charset="-122"/>
                <a:cs typeface="Times New Roman" panose="02020603050405020304" pitchFamily="18" charset="0"/>
              </a:rPr>
              <a:t>来自美洲。从新航路开辟到</a:t>
            </a:r>
            <a:r>
              <a:rPr lang="en-US" altLang="zh-CN" dirty="0">
                <a:solidFill>
                  <a:srgbClr val="000000"/>
                </a:solidFill>
                <a:ea typeface="宋体" panose="02010600030101010101" pitchFamily="2" charset="-122"/>
                <a:cs typeface="Times New Roman" panose="02020603050405020304" pitchFamily="18" charset="0"/>
              </a:rPr>
              <a:t>1640</a:t>
            </a:r>
            <a:r>
              <a:rPr lang="zh-CN" altLang="zh-CN" dirty="0">
                <a:solidFill>
                  <a:srgbClr val="000000"/>
                </a:solidFill>
                <a:ea typeface="楷体" panose="02010609060101010101" pitchFamily="49" charset="-122"/>
                <a:cs typeface="Times New Roman" panose="02020603050405020304" pitchFamily="18" charset="0"/>
              </a:rPr>
              <a:t>年</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至少有</a:t>
            </a:r>
            <a:r>
              <a:rPr lang="en-US" altLang="zh-CN" dirty="0">
                <a:solidFill>
                  <a:srgbClr val="000000"/>
                </a:solidFill>
                <a:ea typeface="宋体" panose="02010600030101010101" pitchFamily="2" charset="-122"/>
                <a:cs typeface="Times New Roman" panose="02020603050405020304" pitchFamily="18" charset="0"/>
              </a:rPr>
              <a:t>180</a:t>
            </a:r>
            <a:r>
              <a:rPr lang="zh-CN" altLang="zh-CN" dirty="0">
                <a:solidFill>
                  <a:srgbClr val="000000"/>
                </a:solidFill>
                <a:ea typeface="楷体" panose="02010609060101010101" pitchFamily="49" charset="-122"/>
                <a:cs typeface="Times New Roman" panose="02020603050405020304" pitchFamily="18" charset="0"/>
              </a:rPr>
              <a:t>吨黄金和</a:t>
            </a:r>
            <a:r>
              <a:rPr lang="en-US" altLang="zh-CN" dirty="0">
                <a:solidFill>
                  <a:srgbClr val="000000"/>
                </a:solidFill>
                <a:ea typeface="宋体" panose="02010600030101010101" pitchFamily="2" charset="-122"/>
                <a:cs typeface="Times New Roman" panose="02020603050405020304" pitchFamily="18" charset="0"/>
              </a:rPr>
              <a:t>17</a:t>
            </a:r>
            <a:r>
              <a:rPr lang="en-US" altLang="zh-CN" dirty="0">
                <a:solidFill>
                  <a:srgbClr val="000000"/>
                </a:solidFill>
                <a:ea typeface="楷体" panose="02010609060101010101" pitchFamily="49" charset="-122"/>
                <a:cs typeface="Times New Roman" panose="02020603050405020304" pitchFamily="18" charset="0"/>
              </a:rPr>
              <a:t> </a:t>
            </a:r>
            <a:r>
              <a:rPr lang="en-US" altLang="zh-CN" dirty="0">
                <a:solidFill>
                  <a:srgbClr val="000000"/>
                </a:solidFill>
                <a:ea typeface="宋体" panose="02010600030101010101" pitchFamily="2" charset="-122"/>
                <a:cs typeface="Times New Roman" panose="02020603050405020304" pitchFamily="18" charset="0"/>
              </a:rPr>
              <a:t>000</a:t>
            </a:r>
            <a:r>
              <a:rPr lang="zh-CN" altLang="zh-CN" dirty="0">
                <a:solidFill>
                  <a:srgbClr val="000000"/>
                </a:solidFill>
                <a:ea typeface="楷体" panose="02010609060101010101" pitchFamily="49" charset="-122"/>
                <a:cs typeface="Times New Roman" panose="02020603050405020304" pitchFamily="18" charset="0"/>
              </a:rPr>
              <a:t>吨白银被运往欧洲</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而真实的数据可能至少是这一数量的一倍。此外</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欧洲人从美洲的奴隶种植园及非洲奴隶贸易中也聚敛了巨额财富。除了抢占了美洲新大陆</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他们还将触角延伸到亚洲沿海地区</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建立起横跨大西洋和太平洋的庞大殖民帝国。</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gn="r">
              <a:lnSpc>
                <a:spcPct val="120000"/>
              </a:lnSpc>
              <a:spcAft>
                <a:spcPts val="0"/>
              </a:spcAft>
              <a:tabLst>
                <a:tab pos="1188085" algn="l"/>
                <a:tab pos="2163445" algn="l"/>
                <a:tab pos="3142615" algn="l"/>
                <a:tab pos="4190365" algn="l"/>
              </a:tabLst>
            </a:pPr>
            <a:r>
              <a:rPr lang="en-US" altLang="zh-CN" dirty="0" smtClean="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摘编自韦宗友</a:t>
            </a:r>
            <a:r>
              <a:rPr lang="zh-CN" altLang="zh-CN" dirty="0" smtClean="0">
                <a:solidFill>
                  <a:srgbClr val="000000"/>
                </a:solidFill>
                <a:ea typeface="楷体" panose="02010609060101010101" pitchFamily="49" charset="-122"/>
                <a:cs typeface="Times New Roman" panose="02020603050405020304" pitchFamily="18" charset="0"/>
              </a:rPr>
              <a:t>《殖民体系、</a:t>
            </a:r>
            <a:endParaRPr lang="zh-CN" altLang="zh-CN" dirty="0" smtClean="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gn="r">
              <a:lnSpc>
                <a:spcPct val="120000"/>
              </a:lnSpc>
              <a:spcAft>
                <a:spcPts val="0"/>
              </a:spcAft>
              <a:tabLst>
                <a:tab pos="1188085" algn="l"/>
                <a:tab pos="2163445" algn="l"/>
                <a:tab pos="3142615" algn="l"/>
                <a:tab pos="4190365" algn="l"/>
              </a:tabLst>
            </a:pPr>
            <a:r>
              <a:rPr lang="zh-CN" altLang="zh-CN" dirty="0" smtClean="0">
                <a:solidFill>
                  <a:srgbClr val="000000"/>
                </a:solidFill>
                <a:ea typeface="楷体" panose="02010609060101010101" pitchFamily="49" charset="-122"/>
                <a:cs typeface="Times New Roman" panose="02020603050405020304" pitchFamily="18" charset="0"/>
              </a:rPr>
              <a:t>后殖民体系与大国崛起》</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347104956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1223863"/>
            <a:ext cx="10807700" cy="3008068"/>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zh-CN" altLang="zh-CN" dirty="0">
                <a:solidFill>
                  <a:srgbClr val="000000"/>
                </a:solidFill>
                <a:latin typeface="Arial" panose="020B0604020202020204" pitchFamily="34" charset="0"/>
                <a:cs typeface="Times New Roman" panose="02020603050405020304" pitchFamily="18" charset="0"/>
              </a:rPr>
              <a:t>材料二</a:t>
            </a:r>
            <a:r>
              <a:rPr lang="zh-CN" altLang="zh-CN" dirty="0">
                <a:solidFill>
                  <a:srgbClr val="000000"/>
                </a:solidFill>
                <a:ea typeface="宋体" panose="02010600030101010101" pitchFamily="2" charset="-122"/>
                <a:cs typeface="Times New Roman" panose="02020603050405020304" pitchFamily="18" charset="0"/>
              </a:rPr>
              <a:t>　</a:t>
            </a:r>
            <a:r>
              <a:rPr lang="zh-CN" altLang="zh-CN" dirty="0">
                <a:solidFill>
                  <a:srgbClr val="000000"/>
                </a:solidFill>
                <a:ea typeface="楷体" panose="02010609060101010101" pitchFamily="49" charset="-122"/>
                <a:cs typeface="Times New Roman" panose="02020603050405020304" pitchFamily="18" charset="0"/>
              </a:rPr>
              <a:t>到</a:t>
            </a:r>
            <a:r>
              <a:rPr lang="en-US" altLang="zh-CN" dirty="0">
                <a:solidFill>
                  <a:srgbClr val="000000"/>
                </a:solidFill>
                <a:ea typeface="宋体" panose="02010600030101010101" pitchFamily="2" charset="-122"/>
                <a:cs typeface="Times New Roman" panose="02020603050405020304" pitchFamily="18" charset="0"/>
              </a:rPr>
              <a:t>19</a:t>
            </a:r>
            <a:r>
              <a:rPr lang="zh-CN" altLang="zh-CN" dirty="0">
                <a:solidFill>
                  <a:srgbClr val="000000"/>
                </a:solidFill>
                <a:ea typeface="楷体" panose="02010609060101010101" pitchFamily="49" charset="-122"/>
                <a:cs typeface="Times New Roman" panose="02020603050405020304" pitchFamily="18" charset="0"/>
              </a:rPr>
              <a:t>世纪</a:t>
            </a:r>
            <a:r>
              <a:rPr lang="en-US" altLang="zh-CN" dirty="0">
                <a:solidFill>
                  <a:srgbClr val="000000"/>
                </a:solidFill>
                <a:ea typeface="宋体" panose="02010600030101010101" pitchFamily="2" charset="-122"/>
                <a:cs typeface="Times New Roman" panose="02020603050405020304" pitchFamily="18" charset="0"/>
              </a:rPr>
              <a:t>90</a:t>
            </a:r>
            <a:r>
              <a:rPr lang="zh-CN" altLang="zh-CN" dirty="0">
                <a:solidFill>
                  <a:srgbClr val="000000"/>
                </a:solidFill>
                <a:ea typeface="楷体" panose="02010609060101010101" pitchFamily="49" charset="-122"/>
                <a:cs typeface="Times New Roman" panose="02020603050405020304" pitchFamily="18" charset="0"/>
              </a:rPr>
              <a:t>年代</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除欧洲资本主义国家和美国之外</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还可以加上日本</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世界上不再有完整意义上的独立国家。屈指可数的资本主义列强</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统治着占世界绝大部分的落后民族。</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gn="r">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摘编自夏诚《世界现代化史纲</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第一卷</a:t>
            </a:r>
            <a:r>
              <a:rPr lang="en-US" altLang="zh-CN" dirty="0">
                <a:solidFill>
                  <a:srgbClr val="000000"/>
                </a:solidFill>
                <a:ea typeface="宋体" panose="02010600030101010101" pitchFamily="2" charset="-122"/>
                <a:cs typeface="Times New Roman" panose="02020603050405020304" pitchFamily="18" charset="0"/>
              </a:rPr>
              <a:t>):</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gn="r">
              <a:lnSpc>
                <a:spcPct val="120000"/>
              </a:lnSpc>
              <a:spcAft>
                <a:spcPts val="0"/>
              </a:spcAft>
              <a:tabLst>
                <a:tab pos="1188085" algn="l"/>
                <a:tab pos="2163445" algn="l"/>
                <a:tab pos="3142615" algn="l"/>
                <a:tab pos="4190365" algn="l"/>
              </a:tabLst>
            </a:pPr>
            <a:r>
              <a:rPr lang="zh-CN" altLang="zh-CN" dirty="0">
                <a:solidFill>
                  <a:srgbClr val="000000"/>
                </a:solidFill>
                <a:ea typeface="楷体" panose="02010609060101010101" pitchFamily="49" charset="-122"/>
                <a:cs typeface="Times New Roman" panose="02020603050405020304" pitchFamily="18" charset="0"/>
              </a:rPr>
              <a:t>世界体系的形成与第一轮现代化》</a:t>
            </a:r>
            <a:endParaRPr lang="zh-CN" altLang="zh-CN"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284303069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431775"/>
            <a:ext cx="10807700" cy="4819781"/>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zh-CN" altLang="zh-CN" dirty="0">
                <a:solidFill>
                  <a:srgbClr val="000000"/>
                </a:solidFill>
                <a:latin typeface="Arial" panose="020B0604020202020204" pitchFamily="34" charset="0"/>
                <a:cs typeface="Times New Roman" panose="02020603050405020304" pitchFamily="18" charset="0"/>
              </a:rPr>
              <a:t>问题探究</a:t>
            </a:r>
            <a:r>
              <a:rPr lang="en-US" altLang="zh-CN" dirty="0">
                <a:solidFill>
                  <a:srgbClr val="000000"/>
                </a:solidFill>
                <a:ea typeface="宋体" panose="02010600030101010101" pitchFamily="2" charset="-122"/>
                <a:cs typeface="Times New Roman" panose="02020603050405020304" pitchFamily="18" charset="0"/>
              </a:rPr>
              <a:t>:</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(1)</a:t>
            </a:r>
            <a:r>
              <a:rPr lang="zh-CN" altLang="zh-CN" dirty="0">
                <a:solidFill>
                  <a:srgbClr val="000000"/>
                </a:solidFill>
                <a:ea typeface="宋体" panose="02010600030101010101" pitchFamily="2" charset="-122"/>
                <a:cs typeface="Times New Roman" panose="02020603050405020304" pitchFamily="18" charset="0"/>
              </a:rPr>
              <a:t>根据材料一并结合所学知识</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概括早期殖民扩张的方式。</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(2)</a:t>
            </a:r>
            <a:r>
              <a:rPr lang="zh-CN" altLang="zh-CN" dirty="0">
                <a:solidFill>
                  <a:srgbClr val="000000"/>
                </a:solidFill>
                <a:ea typeface="宋体" panose="02010600030101010101" pitchFamily="2" charset="-122"/>
                <a:cs typeface="Times New Roman" panose="02020603050405020304" pitchFamily="18" charset="0"/>
              </a:rPr>
              <a:t>根据材料二并结合所学知识</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分析资本主义世界殖民体系形成的原因。</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dirty="0">
                <a:latin typeface="Arial" panose="020B0604020202020204" pitchFamily="34" charset="0"/>
                <a:cs typeface="Times New Roman" panose="02020603050405020304" pitchFamily="18" charset="0"/>
              </a:rPr>
              <a:t>提示</a:t>
            </a:r>
            <a:r>
              <a:rPr lang="en-US" altLang="zh-CN" dirty="0">
                <a:latin typeface="Arial" panose="020B0604020202020204" pitchFamily="34" charset="0"/>
                <a:cs typeface="Times New Roman" panose="02020603050405020304" pitchFamily="18" charset="0"/>
              </a:rPr>
              <a:t>:</a:t>
            </a:r>
            <a:r>
              <a:rPr lang="en-US" altLang="zh-CN" dirty="0">
                <a:solidFill>
                  <a:srgbClr val="000000"/>
                </a:solidFill>
                <a:ea typeface="宋体" panose="02010600030101010101" pitchFamily="2" charset="-122"/>
                <a:cs typeface="Times New Roman" panose="02020603050405020304" pitchFamily="18" charset="0"/>
              </a:rPr>
              <a:t>(1)</a:t>
            </a:r>
            <a:r>
              <a:rPr lang="zh-CN" altLang="zh-CN" dirty="0">
                <a:solidFill>
                  <a:srgbClr val="000000"/>
                </a:solidFill>
                <a:ea typeface="楷体" panose="02010609060101010101" pitchFamily="49" charset="-122"/>
                <a:cs typeface="Times New Roman" panose="02020603050405020304" pitchFamily="18" charset="0"/>
              </a:rPr>
              <a:t>方式</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经济掠夺、奴隶贸易、抢占领土。</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(2)</a:t>
            </a:r>
            <a:r>
              <a:rPr lang="zh-CN" altLang="zh-CN" dirty="0">
                <a:solidFill>
                  <a:srgbClr val="000000"/>
                </a:solidFill>
                <a:ea typeface="楷体" panose="02010609060101010101" pitchFamily="49" charset="-122"/>
                <a:cs typeface="Times New Roman" panose="02020603050405020304" pitchFamily="18" charset="0"/>
              </a:rPr>
              <a:t>原因</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两次工业革命的推动</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西方列强的殖民侵略和对落后国家和地区的瓜分</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新交通工具和新通信工具的出现为世界殖民体系的形成提供了物质条件。</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408960070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2">
                                            <p:txEl>
                                              <p:pRg st="3" end="3"/>
                                            </p:txEl>
                                          </p:spTgt>
                                        </p:tgtEl>
                                        <p:attrNameLst>
                                          <p:attrName>style.visibility</p:attrName>
                                        </p:attrNameLst>
                                      </p:cBhvr>
                                      <p:to>
                                        <p:strVal val="visible"/>
                                      </p:to>
                                    </p:set>
                                    <p:animEffect transition="in" filter="randombar(horizontal)">
                                      <p:cBhvr>
                                        <p:cTn id="7" dur="500"/>
                                        <p:tgtEl>
                                          <p:spTgt spid="2">
                                            <p:txEl>
                                              <p:pRg st="3" end="3"/>
                                            </p:txEl>
                                          </p:spTgt>
                                        </p:tgtEl>
                                      </p:cBhvr>
                                    </p:animEffect>
                                  </p:childTnLst>
                                </p:cTn>
                              </p:par>
                              <p:par>
                                <p:cTn id="8" presetID="14" presetClass="entr" presetSubtype="10" fill="hold" nodeType="withEffect">
                                  <p:stCondLst>
                                    <p:cond delay="0"/>
                                  </p:stCondLst>
                                  <p:childTnLst>
                                    <p:set>
                                      <p:cBhvr>
                                        <p:cTn id="9" dur="1" fill="hold">
                                          <p:stCondLst>
                                            <p:cond delay="0"/>
                                          </p:stCondLst>
                                        </p:cTn>
                                        <p:tgtEl>
                                          <p:spTgt spid="2">
                                            <p:txEl>
                                              <p:pRg st="4" end="4"/>
                                            </p:txEl>
                                          </p:spTgt>
                                        </p:tgtEl>
                                        <p:attrNameLst>
                                          <p:attrName>style.visibility</p:attrName>
                                        </p:attrNameLst>
                                      </p:cBhvr>
                                      <p:to>
                                        <p:strVal val="visible"/>
                                      </p:to>
                                    </p:set>
                                    <p:animEffect transition="in" filter="randombar(horizontal)">
                                      <p:cBhvr>
                                        <p:cTn id="10"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361950" y="647799"/>
            <a:ext cx="10807700" cy="3637919"/>
          </a:xfrm>
          <a:prstGeom prst="rect">
            <a:avLst/>
          </a:prstGeom>
        </p:spPr>
        <p:txBody>
          <a:bodyPr>
            <a:spAutoFit/>
          </a:bodyPr>
          <a:lstStyle/>
          <a:p>
            <a:pPr algn="ctr">
              <a:lnSpc>
                <a:spcPct val="120000"/>
              </a:lnSpc>
              <a:spcAft>
                <a:spcPts val="0"/>
              </a:spcAft>
              <a:tabLst>
                <a:tab pos="1188085" algn="l"/>
                <a:tab pos="2163445" algn="l"/>
                <a:tab pos="3142615" algn="l"/>
                <a:tab pos="4190365" algn="l"/>
              </a:tabLst>
            </a:pPr>
            <a:r>
              <a:rPr lang="zh-CN" altLang="zh-CN" dirty="0">
                <a:solidFill>
                  <a:srgbClr val="000000"/>
                </a:solidFill>
                <a:latin typeface="NEU-BZ-S92"/>
                <a:ea typeface="CTZhongYuanSJ"/>
                <a:cs typeface="Times New Roman" panose="02020603050405020304" pitchFamily="18" charset="0"/>
              </a:rPr>
              <a:t>核心归纳</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dirty="0">
                <a:solidFill>
                  <a:srgbClr val="000000"/>
                </a:solidFill>
                <a:latin typeface="Arial" panose="020B0604020202020204" pitchFamily="34" charset="0"/>
                <a:cs typeface="Times New Roman" panose="02020603050405020304" pitchFamily="18" charset="0"/>
              </a:rPr>
              <a:t>资本主义世界市场和殖民体系的形成过程</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797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1.</a:t>
            </a:r>
            <a:r>
              <a:rPr lang="zh-CN" altLang="zh-CN" dirty="0">
                <a:solidFill>
                  <a:srgbClr val="000000"/>
                </a:solidFill>
                <a:ea typeface="宋体" panose="02010600030101010101" pitchFamily="2" charset="-122"/>
                <a:cs typeface="Times New Roman" panose="02020603050405020304" pitchFamily="18" charset="0"/>
              </a:rPr>
              <a:t>开始形成</a:t>
            </a:r>
            <a:r>
              <a:rPr lang="en-US" altLang="zh-CN" dirty="0">
                <a:solidFill>
                  <a:srgbClr val="000000"/>
                </a:solidFill>
                <a:ea typeface="宋体" panose="02010600030101010101" pitchFamily="2" charset="-122"/>
                <a:cs typeface="Times New Roman" panose="02020603050405020304" pitchFamily="18" charset="0"/>
              </a:rPr>
              <a:t>(16—18</a:t>
            </a:r>
            <a:r>
              <a:rPr lang="zh-CN" altLang="zh-CN" dirty="0">
                <a:solidFill>
                  <a:srgbClr val="000000"/>
                </a:solidFill>
                <a:ea typeface="宋体" panose="02010600030101010101" pitchFamily="2" charset="-122"/>
                <a:cs typeface="Times New Roman" panose="02020603050405020304" pitchFamily="18" charset="0"/>
              </a:rPr>
              <a:t>世纪</a:t>
            </a:r>
            <a:r>
              <a:rPr lang="en-US" altLang="zh-CN" dirty="0">
                <a:solidFill>
                  <a:srgbClr val="000000"/>
                </a:solidFill>
                <a:ea typeface="宋体" panose="02010600030101010101" pitchFamily="2" charset="-122"/>
                <a:cs typeface="Times New Roman" panose="02020603050405020304" pitchFamily="18" charset="0"/>
              </a:rPr>
              <a:t>)</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dirty="0">
                <a:solidFill>
                  <a:srgbClr val="000000"/>
                </a:solidFill>
                <a:ea typeface="宋体" panose="02010600030101010101" pitchFamily="2" charset="-122"/>
                <a:cs typeface="Times New Roman" panose="02020603050405020304" pitchFamily="18" charset="0"/>
              </a:rPr>
              <a:t>新航路开辟后</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西班牙、葡萄牙进行殖民扩张。从</a:t>
            </a:r>
            <a:r>
              <a:rPr lang="en-US" altLang="zh-CN" dirty="0">
                <a:solidFill>
                  <a:srgbClr val="000000"/>
                </a:solidFill>
                <a:ea typeface="宋体" panose="02010600030101010101" pitchFamily="2" charset="-122"/>
                <a:cs typeface="Times New Roman" panose="02020603050405020304" pitchFamily="18" charset="0"/>
              </a:rPr>
              <a:t>17</a:t>
            </a:r>
            <a:r>
              <a:rPr lang="zh-CN" altLang="zh-CN" dirty="0">
                <a:solidFill>
                  <a:srgbClr val="000000"/>
                </a:solidFill>
                <a:ea typeface="宋体" panose="02010600030101010101" pitchFamily="2" charset="-122"/>
                <a:cs typeface="Times New Roman" panose="02020603050405020304" pitchFamily="18" charset="0"/>
              </a:rPr>
              <a:t>世纪开始</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英国、荷兰、法国等国成为殖民侵略活动的主角</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资本主义世界市场和殖民体系开始形成。</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276608865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1096115"/>
            <a:ext cx="10807700" cy="3008068"/>
          </a:xfrm>
          <a:prstGeom prst="rect">
            <a:avLst/>
          </a:prstGeom>
        </p:spPr>
        <p:txBody>
          <a:bodyPr>
            <a:spAutoFit/>
          </a:bodyPr>
          <a:lstStyle/>
          <a:p>
            <a:pPr indent="26797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2.</a:t>
            </a:r>
            <a:r>
              <a:rPr lang="zh-CN" altLang="zh-CN" dirty="0">
                <a:solidFill>
                  <a:srgbClr val="000000"/>
                </a:solidFill>
                <a:ea typeface="宋体" panose="02010600030101010101" pitchFamily="2" charset="-122"/>
                <a:cs typeface="Times New Roman" panose="02020603050405020304" pitchFamily="18" charset="0"/>
              </a:rPr>
              <a:t>初步形成</a:t>
            </a:r>
            <a:r>
              <a:rPr lang="en-US" altLang="zh-CN" dirty="0">
                <a:solidFill>
                  <a:srgbClr val="000000"/>
                </a:solidFill>
                <a:ea typeface="宋体" panose="02010600030101010101" pitchFamily="2" charset="-122"/>
                <a:cs typeface="Times New Roman" panose="02020603050405020304" pitchFamily="18" charset="0"/>
              </a:rPr>
              <a:t>(19</a:t>
            </a:r>
            <a:r>
              <a:rPr lang="zh-CN" altLang="zh-CN" dirty="0">
                <a:solidFill>
                  <a:srgbClr val="000000"/>
                </a:solidFill>
                <a:ea typeface="宋体" panose="02010600030101010101" pitchFamily="2" charset="-122"/>
                <a:cs typeface="Times New Roman" panose="02020603050405020304" pitchFamily="18" charset="0"/>
              </a:rPr>
              <a:t>世纪中期</a:t>
            </a:r>
            <a:r>
              <a:rPr lang="en-US" altLang="zh-CN" dirty="0">
                <a:solidFill>
                  <a:srgbClr val="000000"/>
                </a:solidFill>
                <a:ea typeface="宋体" panose="02010600030101010101" pitchFamily="2" charset="-122"/>
                <a:cs typeface="Times New Roman" panose="02020603050405020304" pitchFamily="18" charset="0"/>
              </a:rPr>
              <a:t>)</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19</a:t>
            </a:r>
            <a:r>
              <a:rPr lang="zh-CN" altLang="zh-CN" dirty="0">
                <a:solidFill>
                  <a:srgbClr val="000000"/>
                </a:solidFill>
                <a:ea typeface="宋体" panose="02010600030101010101" pitchFamily="2" charset="-122"/>
                <a:cs typeface="Times New Roman" panose="02020603050405020304" pitchFamily="18" charset="0"/>
              </a:rPr>
              <a:t>世纪中期</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在第一次工业革命的推动下</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资本主义国家的生产力迅速发展</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西方列强的对外扩张变本加厉</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更多的国家和地区沦为西方列强的殖民地或半殖民地</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资本主义世界市场和殖民体系初步形成。</a:t>
            </a:r>
            <a:endParaRPr lang="zh-CN" altLang="zh-CN"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233996439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575791"/>
            <a:ext cx="10807700" cy="4189930"/>
          </a:xfrm>
          <a:prstGeom prst="rect">
            <a:avLst/>
          </a:prstGeom>
        </p:spPr>
        <p:txBody>
          <a:bodyPr>
            <a:spAutoFit/>
          </a:bodyPr>
          <a:lstStyle/>
          <a:p>
            <a:pPr indent="26797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3.</a:t>
            </a:r>
            <a:r>
              <a:rPr lang="zh-CN" altLang="zh-CN" dirty="0">
                <a:solidFill>
                  <a:srgbClr val="000000"/>
                </a:solidFill>
                <a:ea typeface="宋体" panose="02010600030101010101" pitchFamily="2" charset="-122"/>
                <a:cs typeface="Times New Roman" panose="02020603050405020304" pitchFamily="18" charset="0"/>
              </a:rPr>
              <a:t>最终形成</a:t>
            </a:r>
            <a:r>
              <a:rPr lang="en-US" altLang="zh-CN" dirty="0">
                <a:solidFill>
                  <a:srgbClr val="000000"/>
                </a:solidFill>
                <a:ea typeface="宋体" panose="02010600030101010101" pitchFamily="2" charset="-122"/>
                <a:cs typeface="Times New Roman" panose="02020603050405020304" pitchFamily="18" charset="0"/>
              </a:rPr>
              <a:t>(19</a:t>
            </a:r>
            <a:r>
              <a:rPr lang="zh-CN" altLang="zh-CN" dirty="0">
                <a:solidFill>
                  <a:srgbClr val="000000"/>
                </a:solidFill>
                <a:ea typeface="宋体" panose="02010600030101010101" pitchFamily="2" charset="-122"/>
                <a:cs typeface="Times New Roman" panose="02020603050405020304" pitchFamily="18" charset="0"/>
              </a:rPr>
              <a:t>世纪末</a:t>
            </a:r>
            <a:r>
              <a:rPr lang="en-US" altLang="zh-CN" dirty="0">
                <a:solidFill>
                  <a:srgbClr val="000000"/>
                </a:solidFill>
                <a:ea typeface="宋体" panose="02010600030101010101" pitchFamily="2" charset="-122"/>
                <a:cs typeface="Times New Roman" panose="02020603050405020304" pitchFamily="18" charset="0"/>
              </a:rPr>
              <a:t>20</a:t>
            </a:r>
            <a:r>
              <a:rPr lang="zh-CN" altLang="zh-CN" dirty="0">
                <a:solidFill>
                  <a:srgbClr val="000000"/>
                </a:solidFill>
                <a:ea typeface="宋体" panose="02010600030101010101" pitchFamily="2" charset="-122"/>
                <a:cs typeface="Times New Roman" panose="02020603050405020304" pitchFamily="18" charset="0"/>
              </a:rPr>
              <a:t>世纪初</a:t>
            </a:r>
            <a:r>
              <a:rPr lang="en-US" altLang="zh-CN" dirty="0">
                <a:solidFill>
                  <a:srgbClr val="000000"/>
                </a:solidFill>
                <a:ea typeface="宋体" panose="02010600030101010101" pitchFamily="2" charset="-122"/>
                <a:cs typeface="Times New Roman" panose="02020603050405020304" pitchFamily="18" charset="0"/>
              </a:rPr>
              <a:t>)</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19</a:t>
            </a:r>
            <a:r>
              <a:rPr lang="zh-CN" altLang="zh-CN" dirty="0">
                <a:solidFill>
                  <a:srgbClr val="000000"/>
                </a:solidFill>
                <a:ea typeface="宋体" panose="02010600030101010101" pitchFamily="2" charset="-122"/>
                <a:cs typeface="Times New Roman" panose="02020603050405020304" pitchFamily="18" charset="0"/>
              </a:rPr>
              <a:t>世纪末</a:t>
            </a:r>
            <a:r>
              <a:rPr lang="en-US" altLang="zh-CN" dirty="0">
                <a:solidFill>
                  <a:srgbClr val="000000"/>
                </a:solidFill>
                <a:ea typeface="宋体" panose="02010600030101010101" pitchFamily="2" charset="-122"/>
                <a:cs typeface="Times New Roman" panose="02020603050405020304" pitchFamily="18" charset="0"/>
              </a:rPr>
              <a:t>20</a:t>
            </a:r>
            <a:r>
              <a:rPr lang="zh-CN" altLang="zh-CN" dirty="0">
                <a:solidFill>
                  <a:srgbClr val="000000"/>
                </a:solidFill>
                <a:ea typeface="宋体" panose="02010600030101010101" pitchFamily="2" charset="-122"/>
                <a:cs typeface="Times New Roman" panose="02020603050405020304" pitchFamily="18" charset="0"/>
              </a:rPr>
              <a:t>世纪初</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在第二次工业革命的推动下</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资本主义制度在欧美普遍确立</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主要资本主义国家发展到帝国主义阶段</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资本主义制度得到进一步的巩固。西方列强掀起瓜分世界的狂潮</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形成了人类历史上由少数资本主义国家控制和奴役世界上绝大部分土地和人口的极不合理的状态</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资本主义世界市场和殖民体系最终形成。</a:t>
            </a:r>
            <a:endParaRPr lang="zh-CN" altLang="zh-CN"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111107274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256627"/>
            <a:ext cx="10807700" cy="5410712"/>
          </a:xfrm>
          <a:prstGeom prst="rect">
            <a:avLst/>
          </a:prstGeom>
        </p:spPr>
        <p:txBody>
          <a:bodyPr>
            <a:spAutoFit/>
          </a:bodyPr>
          <a:lstStyle/>
          <a:p>
            <a:pPr algn="ctr">
              <a:lnSpc>
                <a:spcPct val="120000"/>
              </a:lnSpc>
              <a:spcAft>
                <a:spcPts val="0"/>
              </a:spcAft>
              <a:tabLst>
                <a:tab pos="1188085" algn="l"/>
                <a:tab pos="2163445" algn="l"/>
                <a:tab pos="3142615" algn="l"/>
                <a:tab pos="4190365" algn="l"/>
              </a:tabLst>
            </a:pPr>
            <a:r>
              <a:rPr lang="zh-CN" altLang="zh-CN" dirty="0">
                <a:solidFill>
                  <a:srgbClr val="000000"/>
                </a:solidFill>
                <a:latin typeface="NEU-BZ-S92"/>
                <a:ea typeface="CTZhongYuanSJ"/>
                <a:cs typeface="Times New Roman" panose="02020603050405020304" pitchFamily="18" charset="0"/>
              </a:rPr>
              <a:t>学以致用</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dirty="0">
                <a:solidFill>
                  <a:srgbClr val="000000"/>
                </a:solidFill>
                <a:ea typeface="宋体" panose="02010600030101010101" pitchFamily="2" charset="-122"/>
                <a:cs typeface="Times New Roman" panose="02020603050405020304" pitchFamily="18" charset="0"/>
              </a:rPr>
              <a:t>蒸汽机</a:t>
            </a:r>
            <a:r>
              <a:rPr lang="zh-CN" altLang="zh-CN" dirty="0" smtClean="0">
                <a:solidFill>
                  <a:srgbClr val="000000"/>
                </a:solidFill>
                <a:ea typeface="宋体" panose="02010600030101010101" pitchFamily="2" charset="-122"/>
                <a:cs typeface="Times New Roman" panose="02020603050405020304" pitchFamily="18" charset="0"/>
              </a:rPr>
              <a:t>和</a:t>
            </a:r>
            <a:r>
              <a:rPr lang="zh-CN" altLang="en-US" dirty="0">
                <a:solidFill>
                  <a:srgbClr val="000000"/>
                </a:solidFill>
                <a:ea typeface="宋体" panose="02010600030101010101" pitchFamily="2" charset="-122"/>
                <a:cs typeface="Times New Roman" panose="02020603050405020304" pitchFamily="18" charset="0"/>
              </a:rPr>
              <a:t>机械</a:t>
            </a:r>
            <a:r>
              <a:rPr lang="zh-CN" altLang="zh-CN" dirty="0" smtClean="0">
                <a:solidFill>
                  <a:srgbClr val="000000"/>
                </a:solidFill>
                <a:ea typeface="宋体" panose="02010600030101010101" pitchFamily="2" charset="-122"/>
                <a:cs typeface="Times New Roman" panose="02020603050405020304" pitchFamily="18" charset="0"/>
              </a:rPr>
              <a:t>工具</a:t>
            </a:r>
            <a:r>
              <a:rPr lang="zh-CN" altLang="zh-CN" dirty="0">
                <a:solidFill>
                  <a:srgbClr val="000000"/>
                </a:solidFill>
                <a:ea typeface="宋体" panose="02010600030101010101" pitchFamily="2" charset="-122"/>
                <a:cs typeface="Times New Roman" panose="02020603050405020304" pitchFamily="18" charset="0"/>
              </a:rPr>
              <a:t>等先进技术促使欧洲列强在经济上和军事上取得决定性的优势。它们利用这种优势经过尼罗河、印度河等主要水路向内陆扩张。到</a:t>
            </a:r>
            <a:r>
              <a:rPr lang="en-US" altLang="zh-CN" dirty="0">
                <a:solidFill>
                  <a:srgbClr val="000000"/>
                </a:solidFill>
                <a:ea typeface="宋体" panose="02010600030101010101" pitchFamily="2" charset="-122"/>
                <a:cs typeface="Times New Roman" panose="02020603050405020304" pitchFamily="18" charset="0"/>
              </a:rPr>
              <a:t>1800</a:t>
            </a:r>
            <a:r>
              <a:rPr lang="zh-CN" altLang="zh-CN" dirty="0">
                <a:solidFill>
                  <a:srgbClr val="000000"/>
                </a:solidFill>
                <a:ea typeface="宋体" panose="02010600030101010101" pitchFamily="2" charset="-122"/>
                <a:cs typeface="Times New Roman" panose="02020603050405020304" pitchFamily="18" charset="0"/>
              </a:rPr>
              <a:t>年</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欧洲列强占领或控制了世界陆地面积的</a:t>
            </a:r>
            <a:r>
              <a:rPr lang="en-US" altLang="zh-CN" dirty="0">
                <a:solidFill>
                  <a:srgbClr val="000000"/>
                </a:solidFill>
                <a:ea typeface="宋体" panose="02010600030101010101" pitchFamily="2" charset="-122"/>
                <a:cs typeface="Times New Roman" panose="02020603050405020304" pitchFamily="18" charset="0"/>
              </a:rPr>
              <a:t>35%,1914</a:t>
            </a:r>
            <a:r>
              <a:rPr lang="zh-CN" altLang="zh-CN" dirty="0">
                <a:solidFill>
                  <a:srgbClr val="000000"/>
                </a:solidFill>
                <a:ea typeface="宋体" panose="02010600030101010101" pitchFamily="2" charset="-122"/>
                <a:cs typeface="Times New Roman" panose="02020603050405020304" pitchFamily="18" charset="0"/>
              </a:rPr>
              <a:t>年达到</a:t>
            </a:r>
            <a:r>
              <a:rPr lang="en-US" altLang="zh-CN" dirty="0">
                <a:solidFill>
                  <a:srgbClr val="000000"/>
                </a:solidFill>
                <a:ea typeface="宋体" panose="02010600030101010101" pitchFamily="2" charset="-122"/>
                <a:cs typeface="Times New Roman" panose="02020603050405020304" pitchFamily="18" charset="0"/>
              </a:rPr>
              <a:t>84%</a:t>
            </a:r>
            <a:r>
              <a:rPr lang="zh-CN" altLang="zh-CN" dirty="0">
                <a:solidFill>
                  <a:srgbClr val="000000"/>
                </a:solidFill>
                <a:ea typeface="宋体" panose="02010600030101010101" pitchFamily="2" charset="-122"/>
                <a:cs typeface="Times New Roman" panose="02020603050405020304" pitchFamily="18" charset="0"/>
              </a:rPr>
              <a:t>以上。这主要反映了</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　　</a:t>
            </a:r>
            <a:r>
              <a:rPr lang="en-US" altLang="zh-CN" dirty="0">
                <a:solidFill>
                  <a:srgbClr val="000000"/>
                </a:solidFill>
                <a:ea typeface="宋体" panose="02010600030101010101" pitchFamily="2" charset="-122"/>
                <a:cs typeface="Times New Roman" panose="02020603050405020304" pitchFamily="18" charset="0"/>
              </a:rPr>
              <a:t>)</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dirty="0" smtClean="0">
                <a:solidFill>
                  <a:srgbClr val="000000"/>
                </a:solidFill>
                <a:ea typeface="宋体" panose="02010600030101010101" pitchFamily="2" charset="-122"/>
                <a:cs typeface="Times New Roman" panose="02020603050405020304" pitchFamily="18" charset="0"/>
              </a:rPr>
              <a:t>A</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交通方式的</a:t>
            </a:r>
            <a:r>
              <a:rPr lang="zh-CN" altLang="zh-CN" dirty="0" smtClean="0">
                <a:solidFill>
                  <a:srgbClr val="000000"/>
                </a:solidFill>
                <a:ea typeface="宋体" panose="02010600030101010101" pitchFamily="2" charset="-122"/>
                <a:cs typeface="Times New Roman" panose="02020603050405020304" pitchFamily="18" charset="0"/>
              </a:rPr>
              <a:t>变革</a:t>
            </a:r>
            <a:r>
              <a:rPr lang="en-US" altLang="zh-CN" dirty="0" smtClean="0">
                <a:solidFill>
                  <a:srgbClr val="000000"/>
                </a:solidFill>
                <a:latin typeface="NEU-BZ-S92"/>
                <a:ea typeface="方正书宋_GBK" panose="03000509000000000000" pitchFamily="65" charset="-122"/>
                <a:cs typeface="Times New Roman" panose="02020603050405020304" pitchFamily="18" charset="0"/>
              </a:rPr>
              <a:t>	</a:t>
            </a:r>
            <a:r>
              <a:rPr lang="en-US" altLang="zh-CN" dirty="0" smtClean="0">
                <a:solidFill>
                  <a:srgbClr val="000000"/>
                </a:solidFill>
                <a:ea typeface="宋体" panose="02010600030101010101" pitchFamily="2" charset="-122"/>
                <a:cs typeface="Times New Roman" panose="02020603050405020304" pitchFamily="18" charset="0"/>
              </a:rPr>
              <a:t>B</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资本的原始积累</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C.</a:t>
            </a:r>
            <a:r>
              <a:rPr lang="zh-CN" altLang="zh-CN" dirty="0">
                <a:solidFill>
                  <a:srgbClr val="000000"/>
                </a:solidFill>
                <a:ea typeface="宋体" panose="02010600030101010101" pitchFamily="2" charset="-122"/>
                <a:cs typeface="Times New Roman" panose="02020603050405020304" pitchFamily="18" charset="0"/>
              </a:rPr>
              <a:t>侵略方式的</a:t>
            </a:r>
            <a:r>
              <a:rPr lang="zh-CN" altLang="zh-CN" dirty="0" smtClean="0">
                <a:solidFill>
                  <a:srgbClr val="000000"/>
                </a:solidFill>
                <a:ea typeface="宋体" panose="02010600030101010101" pitchFamily="2" charset="-122"/>
                <a:cs typeface="Times New Roman" panose="02020603050405020304" pitchFamily="18" charset="0"/>
              </a:rPr>
              <a:t>改变</a:t>
            </a:r>
            <a:r>
              <a:rPr lang="en-US" altLang="zh-CN" dirty="0" smtClean="0">
                <a:solidFill>
                  <a:srgbClr val="000000"/>
                </a:solidFill>
                <a:latin typeface="NEU-BZ-S92"/>
                <a:ea typeface="方正书宋_GBK" panose="03000509000000000000" pitchFamily="65" charset="-122"/>
                <a:cs typeface="Times New Roman" panose="02020603050405020304" pitchFamily="18" charset="0"/>
              </a:rPr>
              <a:t>	</a:t>
            </a:r>
            <a:r>
              <a:rPr lang="en-US" altLang="zh-CN" dirty="0" smtClean="0">
                <a:solidFill>
                  <a:srgbClr val="000000"/>
                </a:solidFill>
                <a:ea typeface="宋体" panose="02010600030101010101" pitchFamily="2" charset="-122"/>
                <a:cs typeface="Times New Roman" panose="02020603050405020304" pitchFamily="18" charset="0"/>
              </a:rPr>
              <a:t>D</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殖民体系的</a:t>
            </a:r>
            <a:r>
              <a:rPr lang="zh-CN" altLang="zh-CN" dirty="0" smtClean="0">
                <a:solidFill>
                  <a:srgbClr val="000000"/>
                </a:solidFill>
                <a:ea typeface="宋体" panose="02010600030101010101" pitchFamily="2" charset="-122"/>
                <a:cs typeface="Times New Roman" panose="02020603050405020304" pitchFamily="18" charset="0"/>
              </a:rPr>
              <a:t>形成</a:t>
            </a:r>
            <a:endParaRPr lang="en-US" altLang="zh-CN" dirty="0" smtClean="0">
              <a:solidFill>
                <a:srgbClr val="000000"/>
              </a:solidFill>
              <a:ea typeface="宋体" panose="02010600030101010101" pitchFamily="2"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dirty="0">
                <a:latin typeface="Arial" panose="020B0604020202020204" pitchFamily="34" charset="0"/>
                <a:cs typeface="Times New Roman" panose="02020603050405020304" pitchFamily="18" charset="0"/>
              </a:rPr>
              <a:t>答案</a:t>
            </a:r>
            <a:r>
              <a:rPr lang="en-US" altLang="zh-CN" dirty="0">
                <a:latin typeface="Arial" panose="020B0604020202020204" pitchFamily="34" charset="0"/>
                <a:cs typeface="Times New Roman" panose="02020603050405020304" pitchFamily="18" charset="0"/>
              </a:rPr>
              <a:t>:</a:t>
            </a:r>
            <a:r>
              <a:rPr lang="en-US" altLang="zh-CN" dirty="0">
                <a:solidFill>
                  <a:srgbClr val="000000"/>
                </a:solidFill>
                <a:ea typeface="宋体" panose="02010600030101010101" pitchFamily="2" charset="-122"/>
                <a:cs typeface="Times New Roman" panose="02020603050405020304" pitchFamily="18" charset="0"/>
              </a:rPr>
              <a:t>D</a:t>
            </a:r>
            <a:r>
              <a:rPr lang="zh-CN" altLang="zh-CN" dirty="0">
                <a:solidFill>
                  <a:srgbClr val="000000"/>
                </a:solidFill>
                <a:ea typeface="宋体" panose="02010600030101010101" pitchFamily="2" charset="-122"/>
                <a:cs typeface="Times New Roman" panose="02020603050405020304" pitchFamily="18" charset="0"/>
              </a:rPr>
              <a:t>　</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15826424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2">
                                            <p:txEl>
                                              <p:pRg st="4" end="4"/>
                                            </p:txEl>
                                          </p:spTgt>
                                        </p:tgtEl>
                                        <p:attrNameLst>
                                          <p:attrName>style.visibility</p:attrName>
                                        </p:attrNameLst>
                                      </p:cBhvr>
                                      <p:to>
                                        <p:strVal val="visible"/>
                                      </p:to>
                                    </p:set>
                                    <p:animEffect transition="in" filter="randombar(horizontal)">
                                      <p:cBhvr>
                                        <p:cTn id="7"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下箭头标注 1"/>
          <p:cNvSpPr/>
          <p:nvPr/>
        </p:nvSpPr>
        <p:spPr>
          <a:xfrm>
            <a:off x="913590" y="2087959"/>
            <a:ext cx="9622887" cy="1944216"/>
          </a:xfrm>
          <a:prstGeom prst="downArrowCallout">
            <a:avLst/>
          </a:prstGeom>
          <a:pattFill prst="divot">
            <a:fgClr>
              <a:srgbClr val="C6A7DD"/>
            </a:fgClr>
            <a:bgClr>
              <a:schemeClr val="bg1"/>
            </a:bgClr>
          </a:pattFill>
          <a:ln>
            <a:solidFill>
              <a:srgbClr val="9E5ECE"/>
            </a:solidFill>
          </a:ln>
        </p:spPr>
        <p:style>
          <a:lnRef idx="2">
            <a:schemeClr val="accent4"/>
          </a:lnRef>
          <a:fillRef idx="1">
            <a:schemeClr val="lt1"/>
          </a:fillRef>
          <a:effectRef idx="0">
            <a:schemeClr val="accent4"/>
          </a:effectRef>
          <a:fontRef idx="minor">
            <a:schemeClr val="dk1"/>
          </a:fontRef>
        </p:style>
        <p:txBody>
          <a:bodyPr rtlCol="0" anchor="ctr"/>
          <a:lstStyle/>
          <a:p>
            <a:pPr algn="ctr"/>
            <a:r>
              <a:rPr lang="zh-CN" altLang="en-US" sz="6000" dirty="0">
                <a:latin typeface="微软雅黑" panose="020B0503020204020204" pitchFamily="34" charset="-122"/>
                <a:ea typeface="微软雅黑" panose="020B0503020204020204" pitchFamily="34" charset="-122"/>
              </a:rPr>
              <a:t>素养</a:t>
            </a:r>
            <a:r>
              <a:rPr lang="en-US" altLang="zh-CN" sz="6000" dirty="0">
                <a:latin typeface="微软雅黑" panose="020B0503020204020204" pitchFamily="34" charset="-122"/>
                <a:ea typeface="微软雅黑" panose="020B0503020204020204" pitchFamily="34" charset="-122"/>
              </a:rPr>
              <a:t>·</a:t>
            </a:r>
            <a:r>
              <a:rPr lang="zh-CN" altLang="en-US" sz="6000" dirty="0">
                <a:latin typeface="微软雅黑" panose="020B0503020204020204" pitchFamily="34" charset="-122"/>
                <a:ea typeface="微软雅黑" panose="020B0503020204020204" pitchFamily="34" charset="-122"/>
              </a:rPr>
              <a:t>目标定位</a:t>
            </a:r>
          </a:p>
        </p:txBody>
      </p:sp>
    </p:spTree>
    <p:extLst>
      <p:ext uri="{BB962C8B-B14F-4D97-AF65-F5344CB8AC3E}">
        <p14:creationId xmlns:p14="http://schemas.microsoft.com/office/powerpoint/2010/main" val="212955344"/>
      </p:ext>
    </p:extLst>
  </p:cSld>
  <p:clrMapOvr>
    <a:masterClrMapping/>
  </p:clrMapOvr>
  <p:transition>
    <p:fad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a:spLocks noChangeAspect="1"/>
          </p:cNvSpPr>
          <p:nvPr/>
        </p:nvSpPr>
        <p:spPr>
          <a:xfrm>
            <a:off x="361950" y="935831"/>
            <a:ext cx="10807700" cy="3637919"/>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zh-CN" altLang="zh-CN" dirty="0">
                <a:latin typeface="Arial" panose="020B0604020202020204" pitchFamily="34" charset="0"/>
                <a:cs typeface="Times New Roman" panose="02020603050405020304" pitchFamily="18" charset="0"/>
              </a:rPr>
              <a:t>解析</a:t>
            </a:r>
            <a:r>
              <a:rPr lang="en-US" altLang="zh-CN" dirty="0" smtClean="0">
                <a:latin typeface="Arial" panose="020B0604020202020204" pitchFamily="34" charset="0"/>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题干材料体现的是欧洲列强对外扩张的经过</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结合所学知识</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可知</a:t>
            </a:r>
            <a:r>
              <a:rPr lang="en-US" altLang="zh-CN" dirty="0">
                <a:solidFill>
                  <a:srgbClr val="000000"/>
                </a:solidFill>
                <a:ea typeface="宋体" panose="02010600030101010101" pitchFamily="2" charset="-122"/>
                <a:cs typeface="Times New Roman" panose="02020603050405020304" pitchFamily="18" charset="0"/>
              </a:rPr>
              <a:t>19</a:t>
            </a:r>
            <a:r>
              <a:rPr lang="zh-CN" altLang="zh-CN" dirty="0">
                <a:solidFill>
                  <a:srgbClr val="000000"/>
                </a:solidFill>
                <a:ea typeface="楷体" panose="02010609060101010101" pitchFamily="49" charset="-122"/>
                <a:cs typeface="Times New Roman" panose="02020603050405020304" pitchFamily="18" charset="0"/>
              </a:rPr>
              <a:t>世纪末</a:t>
            </a:r>
            <a:r>
              <a:rPr lang="en-US" altLang="zh-CN" dirty="0">
                <a:solidFill>
                  <a:srgbClr val="000000"/>
                </a:solidFill>
                <a:ea typeface="宋体" panose="02010600030101010101" pitchFamily="2" charset="-122"/>
                <a:cs typeface="Times New Roman" panose="02020603050405020304" pitchFamily="18" charset="0"/>
              </a:rPr>
              <a:t>20</a:t>
            </a:r>
            <a:r>
              <a:rPr lang="zh-CN" altLang="zh-CN" dirty="0">
                <a:solidFill>
                  <a:srgbClr val="000000"/>
                </a:solidFill>
                <a:ea typeface="楷体" panose="02010609060101010101" pitchFamily="49" charset="-122"/>
                <a:cs typeface="Times New Roman" panose="02020603050405020304" pitchFamily="18" charset="0"/>
              </a:rPr>
              <a:t>世纪初</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亚洲的绝大多数地区已经沦为殖民地或半殖民地</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非洲的绝大部分地区沦为殖民地</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独立的拉丁美洲国家实际也成为依附于欧美国家的半殖民地</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资本主义世界殖民体系最终形成</a:t>
            </a:r>
            <a:r>
              <a:rPr lang="en-US" altLang="zh-CN" dirty="0">
                <a:solidFill>
                  <a:srgbClr val="000000"/>
                </a:solidFill>
                <a:ea typeface="宋体" panose="02010600030101010101" pitchFamily="2" charset="-122"/>
                <a:cs typeface="Times New Roman" panose="02020603050405020304" pitchFamily="18" charset="0"/>
              </a:rPr>
              <a:t>,D</a:t>
            </a:r>
            <a:r>
              <a:rPr lang="zh-CN" altLang="zh-CN" dirty="0">
                <a:solidFill>
                  <a:srgbClr val="000000"/>
                </a:solidFill>
                <a:ea typeface="楷体" panose="02010609060101010101" pitchFamily="49" charset="-122"/>
                <a:cs typeface="Times New Roman" panose="02020603050405020304" pitchFamily="18" charset="0"/>
              </a:rPr>
              <a:t>项正确</a:t>
            </a:r>
            <a:r>
              <a:rPr lang="en-US" altLang="zh-CN" dirty="0">
                <a:solidFill>
                  <a:srgbClr val="000000"/>
                </a:solidFill>
                <a:ea typeface="宋体" panose="02010600030101010101" pitchFamily="2" charset="-122"/>
                <a:cs typeface="Times New Roman" panose="02020603050405020304" pitchFamily="18" charset="0"/>
              </a:rPr>
              <a:t>;A</a:t>
            </a:r>
            <a:r>
              <a:rPr lang="zh-CN" altLang="zh-CN" dirty="0">
                <a:solidFill>
                  <a:srgbClr val="000000"/>
                </a:solidFill>
                <a:ea typeface="楷体" panose="02010609060101010101" pitchFamily="49" charset="-122"/>
                <a:cs typeface="Times New Roman" panose="02020603050405020304" pitchFamily="18" charset="0"/>
              </a:rPr>
              <a:t>、</a:t>
            </a:r>
            <a:r>
              <a:rPr lang="en-US" altLang="zh-CN" dirty="0">
                <a:solidFill>
                  <a:srgbClr val="000000"/>
                </a:solidFill>
                <a:ea typeface="宋体" panose="02010600030101010101" pitchFamily="2" charset="-122"/>
                <a:cs typeface="Times New Roman" panose="02020603050405020304" pitchFamily="18" charset="0"/>
              </a:rPr>
              <a:t>B</a:t>
            </a:r>
            <a:r>
              <a:rPr lang="zh-CN" altLang="zh-CN" dirty="0">
                <a:solidFill>
                  <a:srgbClr val="000000"/>
                </a:solidFill>
                <a:ea typeface="楷体" panose="02010609060101010101" pitchFamily="49" charset="-122"/>
                <a:cs typeface="Times New Roman" panose="02020603050405020304" pitchFamily="18" charset="0"/>
              </a:rPr>
              <a:t>、</a:t>
            </a:r>
            <a:r>
              <a:rPr lang="en-US" altLang="zh-CN" dirty="0">
                <a:solidFill>
                  <a:srgbClr val="000000"/>
                </a:solidFill>
                <a:ea typeface="宋体" panose="02010600030101010101" pitchFamily="2" charset="-122"/>
                <a:cs typeface="Times New Roman" panose="02020603050405020304" pitchFamily="18" charset="0"/>
              </a:rPr>
              <a:t>C</a:t>
            </a:r>
            <a:r>
              <a:rPr lang="zh-CN" altLang="zh-CN" dirty="0">
                <a:solidFill>
                  <a:srgbClr val="000000"/>
                </a:solidFill>
                <a:ea typeface="楷体" panose="02010609060101010101" pitchFamily="49" charset="-122"/>
                <a:cs typeface="Times New Roman" panose="02020603050405020304" pitchFamily="18" charset="0"/>
              </a:rPr>
              <a:t>三项与题干材料无关</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均排除。</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43929544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219154062"/>
      </p:ext>
    </p:extLst>
  </p:cSld>
  <p:clrMapOvr>
    <a:masterClrMapping/>
  </p:clrMapOvr>
  <p:transition>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a:spLocks noChangeAspect="1"/>
          </p:cNvSpPr>
          <p:nvPr/>
        </p:nvSpPr>
        <p:spPr>
          <a:xfrm>
            <a:off x="361950" y="1780529"/>
            <a:ext cx="10807700" cy="1865126"/>
          </a:xfrm>
          <a:prstGeom prst="rect">
            <a:avLst/>
          </a:prstGeom>
          <a:ln>
            <a:solidFill>
              <a:schemeClr val="tx1"/>
            </a:solidFill>
          </a:ln>
        </p:spPr>
        <p:txBody>
          <a:bodyPr>
            <a:spAutoFit/>
          </a:bodyPr>
          <a:lstStyle/>
          <a:p>
            <a:pPr algn="ctr">
              <a:lnSpc>
                <a:spcPct val="120000"/>
              </a:lnSpc>
              <a:spcAft>
                <a:spcPts val="0"/>
              </a:spcAft>
              <a:tabLst>
                <a:tab pos="1188085" algn="l"/>
                <a:tab pos="2163445" algn="l"/>
                <a:tab pos="3142615" algn="l"/>
                <a:tab pos="4190365" algn="l"/>
              </a:tabLst>
            </a:pPr>
            <a:r>
              <a:rPr lang="zh-CN" altLang="zh-CN" dirty="0">
                <a:solidFill>
                  <a:schemeClr val="tx1"/>
                </a:solidFill>
              </a:rPr>
              <a:t>目 标 素 养</a:t>
            </a:r>
            <a:endParaRPr lang="zh-CN" altLang="en-US" dirty="0">
              <a:solidFill>
                <a:schemeClr val="tx1"/>
              </a:solidFill>
            </a:endParaRPr>
          </a:p>
          <a:p>
            <a:pPr>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1.</a:t>
            </a:r>
            <a:r>
              <a:rPr lang="zh-CN" altLang="zh-CN" dirty="0">
                <a:solidFill>
                  <a:srgbClr val="000000"/>
                </a:solidFill>
                <a:ea typeface="宋体" panose="02010600030101010101" pitchFamily="2" charset="-122"/>
                <a:cs typeface="Times New Roman" panose="02020603050405020304" pitchFamily="18" charset="0"/>
              </a:rPr>
              <a:t>了解西方列强建立世界殖民体系的过程</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nSpc>
                <a:spcPct val="120000"/>
              </a:lnSpc>
            </a:pPr>
            <a:r>
              <a:rPr lang="en-US" altLang="zh-CN" dirty="0">
                <a:solidFill>
                  <a:srgbClr val="000000"/>
                </a:solidFill>
                <a:ea typeface="宋体" panose="02010600030101010101" pitchFamily="2" charset="-122"/>
              </a:rPr>
              <a:t>2.</a:t>
            </a:r>
            <a:r>
              <a:rPr lang="zh-CN" altLang="zh-CN" dirty="0">
                <a:solidFill>
                  <a:srgbClr val="000000"/>
                </a:solidFill>
                <a:ea typeface="宋体" panose="02010600030101010101" pitchFamily="2" charset="-122"/>
                <a:cs typeface="Times New Roman" panose="02020603050405020304" pitchFamily="18" charset="0"/>
              </a:rPr>
              <a:t>理解世界殖民体系的建立对世界历史发展的影响</a:t>
            </a:r>
            <a:endParaRPr lang="zh-CN" altLang="en-US" dirty="0"/>
          </a:p>
        </p:txBody>
      </p:sp>
    </p:spTree>
    <p:extLst>
      <p:ext uri="{BB962C8B-B14F-4D97-AF65-F5344CB8AC3E}">
        <p14:creationId xmlns:p14="http://schemas.microsoft.com/office/powerpoint/2010/main" val="343074080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a:spLocks noChangeAspect="1"/>
          </p:cNvSpPr>
          <p:nvPr/>
        </p:nvSpPr>
        <p:spPr>
          <a:xfrm>
            <a:off x="361950" y="122887"/>
            <a:ext cx="10807700" cy="5903154"/>
          </a:xfrm>
          <a:prstGeom prst="rect">
            <a:avLst/>
          </a:prstGeom>
          <a:ln>
            <a:solidFill>
              <a:schemeClr val="tx1"/>
            </a:solidFill>
          </a:ln>
        </p:spPr>
        <p:txBody>
          <a:bodyPr>
            <a:spAutoFit/>
          </a:bodyPr>
          <a:lstStyle/>
          <a:p>
            <a:pPr algn="ctr"/>
            <a:r>
              <a:rPr lang="zh-CN" altLang="zh-CN" dirty="0">
                <a:solidFill>
                  <a:schemeClr val="tx1"/>
                </a:solidFill>
              </a:rPr>
              <a:t>知 识 概 览</a:t>
            </a:r>
            <a:endParaRPr lang="zh-CN" altLang="en-US" dirty="0">
              <a:solidFill>
                <a:schemeClr val="tx1"/>
              </a:solidFill>
            </a:endParaRPr>
          </a:p>
          <a:p>
            <a:pPr>
              <a:lnSpc>
                <a:spcPct val="120000"/>
              </a:lnSpc>
              <a:spcAft>
                <a:spcPts val="0"/>
              </a:spcAft>
              <a:tabLst>
                <a:tab pos="1188085" algn="l"/>
                <a:tab pos="2163445" algn="l"/>
                <a:tab pos="3142615" algn="l"/>
                <a:tab pos="4190365" algn="l"/>
              </a:tabLst>
            </a:pPr>
            <a:endParaRPr lang="en-US" altLang="zh-CN" dirty="0" smtClean="0">
              <a:solidFill>
                <a:schemeClr val="tx1"/>
              </a:solidFill>
              <a:ea typeface="宋体" panose="02010600030101010101" pitchFamily="2"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endParaRPr lang="en-US" altLang="zh-CN" dirty="0">
              <a:solidFill>
                <a:schemeClr val="tx1"/>
              </a:solidFill>
              <a:ea typeface="宋体" panose="02010600030101010101" pitchFamily="2"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endParaRPr lang="en-US" altLang="zh-CN" dirty="0" smtClean="0">
              <a:solidFill>
                <a:schemeClr val="tx1"/>
              </a:solidFill>
              <a:ea typeface="宋体" panose="02010600030101010101" pitchFamily="2"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endParaRPr lang="en-US" altLang="zh-CN" dirty="0">
              <a:solidFill>
                <a:schemeClr val="tx1"/>
              </a:solidFill>
              <a:ea typeface="宋体" panose="02010600030101010101" pitchFamily="2"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endParaRPr lang="en-US" altLang="zh-CN" dirty="0" smtClean="0">
              <a:solidFill>
                <a:schemeClr val="tx1"/>
              </a:solidFill>
              <a:ea typeface="宋体" panose="02010600030101010101" pitchFamily="2"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endParaRPr lang="en-US" altLang="zh-CN" dirty="0">
              <a:solidFill>
                <a:schemeClr val="tx1"/>
              </a:solidFill>
              <a:ea typeface="宋体" panose="02010600030101010101" pitchFamily="2"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endParaRPr lang="en-US" altLang="zh-CN" dirty="0" smtClean="0">
              <a:solidFill>
                <a:schemeClr val="tx1"/>
              </a:solidFill>
              <a:ea typeface="宋体" panose="02010600030101010101" pitchFamily="2"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endParaRPr lang="en-US" altLang="zh-CN" dirty="0">
              <a:solidFill>
                <a:schemeClr val="tx1"/>
              </a:solidFill>
              <a:ea typeface="宋体" panose="02010600030101010101" pitchFamily="2"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endParaRPr lang="en-US" altLang="zh-CN" dirty="0" smtClean="0">
              <a:solidFill>
                <a:schemeClr val="tx1"/>
              </a:solidFill>
              <a:ea typeface="宋体" panose="02010600030101010101" pitchFamily="2" charset="-122"/>
              <a:cs typeface="Times New Roman" panose="02020603050405020304" pitchFamily="18" charset="0"/>
            </a:endParaRPr>
          </a:p>
        </p:txBody>
      </p:sp>
      <p:pic>
        <p:nvPicPr>
          <p:cNvPr id="5" name="25AQC06.eps"/>
          <p:cNvPicPr/>
          <p:nvPr/>
        </p:nvPicPr>
        <p:blipFill>
          <a:blip r:embed="rId2"/>
          <a:stretch>
            <a:fillRect/>
          </a:stretch>
        </p:blipFill>
        <p:spPr>
          <a:xfrm>
            <a:off x="2736701" y="647799"/>
            <a:ext cx="6264696" cy="5354468"/>
          </a:xfrm>
          <a:prstGeom prst="rect">
            <a:avLst/>
          </a:prstGeom>
        </p:spPr>
      </p:pic>
    </p:spTree>
    <p:extLst>
      <p:ext uri="{BB962C8B-B14F-4D97-AF65-F5344CB8AC3E}">
        <p14:creationId xmlns:p14="http://schemas.microsoft.com/office/powerpoint/2010/main" val="78493950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下箭头标注 1"/>
          <p:cNvSpPr/>
          <p:nvPr/>
        </p:nvSpPr>
        <p:spPr>
          <a:xfrm>
            <a:off x="913590" y="2087959"/>
            <a:ext cx="9622887" cy="1944216"/>
          </a:xfrm>
          <a:prstGeom prst="downArrowCallout">
            <a:avLst/>
          </a:prstGeom>
          <a:pattFill prst="divot">
            <a:fgClr>
              <a:srgbClr val="C6A7DD"/>
            </a:fgClr>
            <a:bgClr>
              <a:schemeClr val="bg1"/>
            </a:bgClr>
          </a:pattFill>
          <a:ln>
            <a:solidFill>
              <a:srgbClr val="9E5ECE"/>
            </a:solidFill>
          </a:ln>
        </p:spPr>
        <p:style>
          <a:lnRef idx="2">
            <a:schemeClr val="accent4"/>
          </a:lnRef>
          <a:fillRef idx="1">
            <a:schemeClr val="lt1"/>
          </a:fillRef>
          <a:effectRef idx="0">
            <a:schemeClr val="accent4"/>
          </a:effectRef>
          <a:fontRef idx="minor">
            <a:schemeClr val="dk1"/>
          </a:fontRef>
        </p:style>
        <p:txBody>
          <a:bodyPr rtlCol="0" anchor="ctr"/>
          <a:lstStyle/>
          <a:p>
            <a:pPr algn="ctr"/>
            <a:r>
              <a:rPr lang="zh-CN" altLang="en-US" sz="6000" dirty="0">
                <a:latin typeface="微软雅黑" panose="020B0503020204020204" pitchFamily="34" charset="-122"/>
                <a:ea typeface="微软雅黑" panose="020B0503020204020204" pitchFamily="34" charset="-122"/>
              </a:rPr>
              <a:t>课前</a:t>
            </a:r>
            <a:r>
              <a:rPr lang="en-US" altLang="zh-CN" sz="6000" dirty="0">
                <a:latin typeface="微软雅黑" panose="020B0503020204020204" pitchFamily="34" charset="-122"/>
                <a:ea typeface="微软雅黑" panose="020B0503020204020204" pitchFamily="34" charset="-122"/>
              </a:rPr>
              <a:t>•</a:t>
            </a:r>
            <a:r>
              <a:rPr lang="zh-CN" altLang="en-US" sz="6000" dirty="0">
                <a:latin typeface="微软雅黑" panose="020B0503020204020204" pitchFamily="34" charset="-122"/>
                <a:ea typeface="微软雅黑" panose="020B0503020204020204" pitchFamily="34" charset="-122"/>
              </a:rPr>
              <a:t>基础认知</a:t>
            </a:r>
          </a:p>
        </p:txBody>
      </p:sp>
    </p:spTree>
    <p:extLst>
      <p:ext uri="{BB962C8B-B14F-4D97-AF65-F5344CB8AC3E}">
        <p14:creationId xmlns:p14="http://schemas.microsoft.com/office/powerpoint/2010/main" val="1394338650"/>
      </p:ext>
    </p:extLst>
  </p:cSld>
  <p:clrMapOvr>
    <a:masterClrMapping/>
  </p:clrMapOvr>
  <p:transition>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133779"/>
            <a:ext cx="10807700" cy="4819781"/>
          </a:xfrm>
          <a:prstGeom prst="rect">
            <a:avLst/>
          </a:prstGeom>
        </p:spPr>
        <p:txBody>
          <a:bodyPr>
            <a:spAutoFit/>
          </a:bodyPr>
          <a:lstStyle/>
          <a:p>
            <a:pPr indent="304800">
              <a:lnSpc>
                <a:spcPct val="120000"/>
              </a:lnSpc>
              <a:spcAft>
                <a:spcPts val="0"/>
              </a:spcAft>
              <a:tabLst>
                <a:tab pos="1188085" algn="l"/>
                <a:tab pos="2163445" algn="l"/>
                <a:tab pos="3142615" algn="l"/>
                <a:tab pos="4190365" algn="l"/>
              </a:tabLst>
            </a:pPr>
            <a:r>
              <a:rPr lang="zh-CN" altLang="zh-CN" dirty="0">
                <a:solidFill>
                  <a:srgbClr val="000000"/>
                </a:solidFill>
                <a:latin typeface="Arial" panose="020B0604020202020204" pitchFamily="34" charset="0"/>
                <a:cs typeface="Times New Roman" panose="02020603050405020304" pitchFamily="18" charset="0"/>
              </a:rPr>
              <a:t>一、拉丁美洲的殖民地化</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1.</a:t>
            </a:r>
            <a:r>
              <a:rPr lang="zh-CN" altLang="zh-CN" dirty="0">
                <a:solidFill>
                  <a:srgbClr val="000000"/>
                </a:solidFill>
                <a:latin typeface="Arial" panose="020B0604020202020204" pitchFamily="34" charset="0"/>
                <a:cs typeface="Times New Roman" panose="02020603050405020304" pitchFamily="18" charset="0"/>
              </a:rPr>
              <a:t>过程</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dirty="0" smtClean="0">
                <a:solidFill>
                  <a:srgbClr val="000000"/>
                </a:solidFill>
                <a:ea typeface="宋体" panose="02010600030101010101" pitchFamily="2" charset="-122"/>
                <a:cs typeface="Times New Roman" panose="02020603050405020304" pitchFamily="18" charset="0"/>
              </a:rPr>
              <a:t>(</a:t>
            </a:r>
            <a:r>
              <a:rPr lang="en-US" altLang="zh-CN" dirty="0">
                <a:solidFill>
                  <a:srgbClr val="000000"/>
                </a:solidFill>
                <a:ea typeface="宋体" panose="02010600030101010101" pitchFamily="2" charset="-122"/>
                <a:cs typeface="Times New Roman" panose="02020603050405020304" pitchFamily="18" charset="0"/>
              </a:rPr>
              <a:t>1)1496</a:t>
            </a:r>
            <a:r>
              <a:rPr lang="zh-CN" altLang="zh-CN" dirty="0">
                <a:solidFill>
                  <a:srgbClr val="000000"/>
                </a:solidFill>
                <a:ea typeface="宋体" panose="02010600030101010101" pitchFamily="2" charset="-122"/>
                <a:cs typeface="Times New Roman" panose="02020603050405020304" pitchFamily="18" charset="0"/>
              </a:rPr>
              <a:t>年</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西班牙在</a:t>
            </a:r>
            <a:r>
              <a:rPr lang="zh-CN" altLang="zh-CN" dirty="0" smtClean="0">
                <a:ea typeface="楷体" panose="02010609060101010101" pitchFamily="49" charset="-122"/>
                <a:cs typeface="Times New Roman" panose="02020603050405020304" pitchFamily="18" charset="0"/>
              </a:rPr>
              <a:t>海地</a:t>
            </a:r>
            <a:r>
              <a:rPr lang="zh-CN" altLang="en-US" dirty="0" smtClean="0">
                <a:ea typeface="楷体" panose="02010609060101010101" pitchFamily="49" charset="-122"/>
                <a:cs typeface="Times New Roman" panose="02020603050405020304" pitchFamily="18" charset="0"/>
              </a:rPr>
              <a:t>岛</a:t>
            </a:r>
            <a:r>
              <a:rPr lang="zh-CN" altLang="zh-CN" dirty="0" smtClean="0">
                <a:solidFill>
                  <a:srgbClr val="000000"/>
                </a:solidFill>
                <a:ea typeface="宋体" panose="02010600030101010101" pitchFamily="2" charset="-122"/>
                <a:cs typeface="Times New Roman" panose="02020603050405020304" pitchFamily="18" charset="0"/>
              </a:rPr>
              <a:t>建立</a:t>
            </a:r>
            <a:r>
              <a:rPr lang="zh-CN" altLang="zh-CN" dirty="0">
                <a:solidFill>
                  <a:srgbClr val="000000"/>
                </a:solidFill>
                <a:ea typeface="宋体" panose="02010600030101010101" pitchFamily="2" charset="-122"/>
                <a:cs typeface="Times New Roman" panose="02020603050405020304" pitchFamily="18" charset="0"/>
              </a:rPr>
              <a:t>了第一个永久性殖民地圣多明各。</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(2)</a:t>
            </a:r>
            <a:r>
              <a:rPr lang="zh-CN" altLang="zh-CN" dirty="0">
                <a:solidFill>
                  <a:srgbClr val="000000"/>
                </a:solidFill>
                <a:ea typeface="宋体" panose="02010600030101010101" pitchFamily="2" charset="-122"/>
                <a:cs typeface="Times New Roman" panose="02020603050405020304" pitchFamily="18" charset="0"/>
              </a:rPr>
              <a:t>到</a:t>
            </a:r>
            <a:r>
              <a:rPr lang="en-US" altLang="zh-CN" dirty="0">
                <a:solidFill>
                  <a:srgbClr val="000000"/>
                </a:solidFill>
                <a:ea typeface="宋体" panose="02010600030101010101" pitchFamily="2" charset="-122"/>
                <a:cs typeface="Times New Roman" panose="02020603050405020304" pitchFamily="18" charset="0"/>
              </a:rPr>
              <a:t>16</a:t>
            </a:r>
            <a:r>
              <a:rPr lang="zh-CN" altLang="zh-CN" dirty="0">
                <a:solidFill>
                  <a:srgbClr val="000000"/>
                </a:solidFill>
                <a:ea typeface="宋体" panose="02010600030101010101" pitchFamily="2" charset="-122"/>
                <a:cs typeface="Times New Roman" panose="02020603050405020304" pitchFamily="18" charset="0"/>
              </a:rPr>
              <a:t>世纪中叶</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西班牙已经把除</a:t>
            </a:r>
            <a:r>
              <a:rPr lang="zh-CN" altLang="zh-CN" dirty="0">
                <a:ea typeface="楷体" panose="02010609060101010101" pitchFamily="49" charset="-122"/>
                <a:cs typeface="Times New Roman" panose="02020603050405020304" pitchFamily="18" charset="0"/>
              </a:rPr>
              <a:t>巴西</a:t>
            </a:r>
            <a:r>
              <a:rPr lang="zh-CN" altLang="zh-CN" dirty="0">
                <a:solidFill>
                  <a:srgbClr val="000000"/>
                </a:solidFill>
                <a:ea typeface="宋体" panose="02010600030101010101" pitchFamily="2" charset="-122"/>
                <a:cs typeface="Times New Roman" panose="02020603050405020304" pitchFamily="18" charset="0"/>
              </a:rPr>
              <a:t>之外的大部分南美洲、整个中美洲和部分北美洲变成了自己的殖民地。</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(3)</a:t>
            </a:r>
            <a:r>
              <a:rPr lang="zh-CN" altLang="zh-CN" dirty="0">
                <a:solidFill>
                  <a:srgbClr val="000000"/>
                </a:solidFill>
                <a:ea typeface="宋体" panose="02010600030101010101" pitchFamily="2" charset="-122"/>
                <a:cs typeface="Times New Roman" panose="02020603050405020304" pitchFamily="18" charset="0"/>
              </a:rPr>
              <a:t>葡萄牙紧随西班牙之后侵入拉丁美洲</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建立了巴西殖民地</a:t>
            </a:r>
            <a:r>
              <a:rPr lang="zh-CN" altLang="zh-CN" dirty="0" smtClean="0">
                <a:solidFill>
                  <a:srgbClr val="000000"/>
                </a:solidFill>
                <a:ea typeface="宋体" panose="02010600030101010101" pitchFamily="2" charset="-122"/>
                <a:cs typeface="Times New Roman" panose="02020603050405020304" pitchFamily="18" charset="0"/>
              </a:rPr>
              <a:t>。</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13" name="矩形 12"/>
          <p:cNvSpPr/>
          <p:nvPr/>
        </p:nvSpPr>
        <p:spPr>
          <a:xfrm>
            <a:off x="4176861" y="1089885"/>
            <a:ext cx="1152128" cy="46298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4" name="直接连接符 13"/>
          <p:cNvCxnSpPr/>
          <p:nvPr/>
        </p:nvCxnSpPr>
        <p:spPr>
          <a:xfrm>
            <a:off x="4172271" y="1553983"/>
            <a:ext cx="1150825" cy="0"/>
          </a:xfrm>
          <a:prstGeom prst="line">
            <a:avLst/>
          </a:prstGeom>
        </p:spPr>
        <p:style>
          <a:lnRef idx="2">
            <a:schemeClr val="dk1"/>
          </a:lnRef>
          <a:fillRef idx="0">
            <a:schemeClr val="dk1"/>
          </a:fillRef>
          <a:effectRef idx="1">
            <a:schemeClr val="dk1"/>
          </a:effectRef>
          <a:fontRef idx="minor">
            <a:schemeClr val="tx1"/>
          </a:fontRef>
        </p:style>
      </p:cxnSp>
      <p:sp>
        <p:nvSpPr>
          <p:cNvPr id="15" name="矩形 14"/>
          <p:cNvSpPr/>
          <p:nvPr/>
        </p:nvSpPr>
        <p:spPr>
          <a:xfrm>
            <a:off x="6614375" y="2252771"/>
            <a:ext cx="777144" cy="46298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6" name="直接连接符 15"/>
          <p:cNvCxnSpPr/>
          <p:nvPr/>
        </p:nvCxnSpPr>
        <p:spPr>
          <a:xfrm>
            <a:off x="6609785" y="2716869"/>
            <a:ext cx="776265" cy="0"/>
          </a:xfrm>
          <a:prstGeom prst="line">
            <a:avLst/>
          </a:prstGeom>
        </p:spPr>
        <p:style>
          <a:lnRef idx="2">
            <a:schemeClr val="dk1"/>
          </a:lnRef>
          <a:fillRef idx="0">
            <a:schemeClr val="dk1"/>
          </a:fillRef>
          <a:effectRef idx="1">
            <a:schemeClr val="dk1"/>
          </a:effectRef>
          <a:fontRef idx="minor">
            <a:schemeClr val="tx1"/>
          </a:fontRef>
        </p:style>
      </p:cxnSp>
      <p:sp>
        <p:nvSpPr>
          <p:cNvPr id="17" name="矩形 16"/>
          <p:cNvSpPr>
            <a:spLocks noChangeAspect="1"/>
          </p:cNvSpPr>
          <p:nvPr/>
        </p:nvSpPr>
        <p:spPr>
          <a:xfrm>
            <a:off x="361950" y="4486387"/>
            <a:ext cx="10807700" cy="1826206"/>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(4)</a:t>
            </a:r>
            <a:r>
              <a:rPr lang="zh-CN" altLang="zh-CN" dirty="0">
                <a:solidFill>
                  <a:srgbClr val="000000"/>
                </a:solidFill>
                <a:ea typeface="宋体" panose="02010600030101010101" pitchFamily="2" charset="-122"/>
                <a:cs typeface="Times New Roman" panose="02020603050405020304" pitchFamily="18" charset="0"/>
              </a:rPr>
              <a:t>到</a:t>
            </a:r>
            <a:r>
              <a:rPr lang="en-US" altLang="zh-CN" dirty="0">
                <a:solidFill>
                  <a:srgbClr val="000000"/>
                </a:solidFill>
                <a:ea typeface="宋体" panose="02010600030101010101" pitchFamily="2" charset="-122"/>
                <a:cs typeface="Times New Roman" panose="02020603050405020304" pitchFamily="18" charset="0"/>
              </a:rPr>
              <a:t>18</a:t>
            </a:r>
            <a:r>
              <a:rPr lang="zh-CN" altLang="zh-CN" dirty="0">
                <a:solidFill>
                  <a:srgbClr val="000000"/>
                </a:solidFill>
                <a:ea typeface="宋体" panose="02010600030101010101" pitchFamily="2" charset="-122"/>
                <a:cs typeface="Times New Roman" panose="02020603050405020304" pitchFamily="18" charset="0"/>
              </a:rPr>
              <a:t>世纪晚期</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拉丁美洲绝大部分地区已经处于欧洲列强的殖民统治之下</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其中大部分土地为</a:t>
            </a:r>
            <a:r>
              <a:rPr lang="zh-CN" altLang="zh-CN" dirty="0">
                <a:uFill>
                  <a:solidFill>
                    <a:srgbClr val="000000"/>
                  </a:solidFill>
                </a:uFill>
                <a:ea typeface="楷体" panose="02010609060101010101" pitchFamily="49" charset="-122"/>
                <a:cs typeface="Times New Roman" panose="02020603050405020304" pitchFamily="18" charset="0"/>
              </a:rPr>
              <a:t>西班牙</a:t>
            </a:r>
            <a:r>
              <a:rPr lang="zh-CN" altLang="zh-CN" dirty="0">
                <a:solidFill>
                  <a:srgbClr val="000000"/>
                </a:solidFill>
                <a:ea typeface="宋体" panose="02010600030101010101" pitchFamily="2" charset="-122"/>
                <a:cs typeface="Times New Roman" panose="02020603050405020304" pitchFamily="18" charset="0"/>
              </a:rPr>
              <a:t>和</a:t>
            </a:r>
            <a:r>
              <a:rPr lang="zh-CN" altLang="zh-CN" dirty="0">
                <a:uFill>
                  <a:solidFill>
                    <a:srgbClr val="000000"/>
                  </a:solidFill>
                </a:uFill>
                <a:ea typeface="楷体" panose="02010609060101010101" pitchFamily="49" charset="-122"/>
                <a:cs typeface="Times New Roman" panose="02020603050405020304" pitchFamily="18" charset="0"/>
              </a:rPr>
              <a:t>葡萄牙</a:t>
            </a:r>
            <a:r>
              <a:rPr lang="zh-CN" altLang="zh-CN" dirty="0">
                <a:solidFill>
                  <a:srgbClr val="000000"/>
                </a:solidFill>
                <a:ea typeface="宋体" panose="02010600030101010101" pitchFamily="2" charset="-122"/>
                <a:cs typeface="Times New Roman" panose="02020603050405020304" pitchFamily="18" charset="0"/>
              </a:rPr>
              <a:t>的殖民地</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小部分土地被荷兰、英国和法国占据。</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p:txBody>
      </p:sp>
      <p:sp>
        <p:nvSpPr>
          <p:cNvPr id="18" name="矩形 17"/>
          <p:cNvSpPr/>
          <p:nvPr/>
        </p:nvSpPr>
        <p:spPr>
          <a:xfrm>
            <a:off x="7112256" y="5145441"/>
            <a:ext cx="1198297" cy="46298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9" name="直接连接符 18"/>
          <p:cNvCxnSpPr/>
          <p:nvPr/>
        </p:nvCxnSpPr>
        <p:spPr>
          <a:xfrm>
            <a:off x="7107485" y="5609539"/>
            <a:ext cx="1196942" cy="0"/>
          </a:xfrm>
          <a:prstGeom prst="line">
            <a:avLst/>
          </a:prstGeom>
        </p:spPr>
        <p:style>
          <a:lnRef idx="2">
            <a:schemeClr val="dk1"/>
          </a:lnRef>
          <a:fillRef idx="0">
            <a:schemeClr val="dk1"/>
          </a:fillRef>
          <a:effectRef idx="1">
            <a:schemeClr val="dk1"/>
          </a:effectRef>
          <a:fontRef idx="minor">
            <a:schemeClr val="tx1"/>
          </a:fontRef>
        </p:style>
      </p:cxnSp>
      <p:sp>
        <p:nvSpPr>
          <p:cNvPr id="20" name="矩形 19"/>
          <p:cNvSpPr/>
          <p:nvPr/>
        </p:nvSpPr>
        <p:spPr>
          <a:xfrm>
            <a:off x="8733029" y="5145441"/>
            <a:ext cx="1198297" cy="46298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1" name="直接连接符 20"/>
          <p:cNvCxnSpPr/>
          <p:nvPr/>
        </p:nvCxnSpPr>
        <p:spPr>
          <a:xfrm>
            <a:off x="8728258" y="5609539"/>
            <a:ext cx="1196942" cy="0"/>
          </a:xfrm>
          <a:prstGeom prst="line">
            <a:avLst/>
          </a:prstGeom>
        </p:spPr>
        <p:style>
          <a:lnRef idx="2">
            <a:schemeClr val="dk1"/>
          </a:lnRef>
          <a:fillRef idx="0">
            <a:schemeClr val="dk1"/>
          </a:fillRef>
          <a:effectRef idx="1">
            <a:schemeClr val="dk1"/>
          </a:effectRef>
          <a:fontRef idx="minor">
            <a:schemeClr val="tx1"/>
          </a:fontRef>
        </p:style>
      </p:cxnSp>
    </p:spTree>
    <p:extLst>
      <p:ext uri="{BB962C8B-B14F-4D97-AF65-F5344CB8AC3E}">
        <p14:creationId xmlns:p14="http://schemas.microsoft.com/office/powerpoint/2010/main" val="23852730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13"/>
                                        </p:tgtEl>
                                      </p:cBhvr>
                                    </p:animEffect>
                                    <p:set>
                                      <p:cBhvr>
                                        <p:cTn id="7" dur="1" fill="hold">
                                          <p:stCondLst>
                                            <p:cond delay="499"/>
                                          </p:stCondLst>
                                        </p:cTn>
                                        <p:tgtEl>
                                          <p:spTgt spid="1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4" presetClass="exit" presetSubtype="10" fill="hold" grpId="0" nodeType="clickEffect">
                                  <p:stCondLst>
                                    <p:cond delay="0"/>
                                  </p:stCondLst>
                                  <p:childTnLst>
                                    <p:animEffect transition="out" filter="randombar(horizontal)">
                                      <p:cBhvr>
                                        <p:cTn id="11" dur="500"/>
                                        <p:tgtEl>
                                          <p:spTgt spid="15"/>
                                        </p:tgtEl>
                                      </p:cBhvr>
                                    </p:animEffect>
                                    <p:set>
                                      <p:cBhvr>
                                        <p:cTn id="12" dur="1" fill="hold">
                                          <p:stCondLst>
                                            <p:cond delay="499"/>
                                          </p:stCondLst>
                                        </p:cTn>
                                        <p:tgtEl>
                                          <p:spTgt spid="15"/>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4" presetClass="exit" presetSubtype="10" fill="hold" grpId="0" nodeType="clickEffect">
                                  <p:stCondLst>
                                    <p:cond delay="0"/>
                                  </p:stCondLst>
                                  <p:childTnLst>
                                    <p:animEffect transition="out" filter="randombar(horizontal)">
                                      <p:cBhvr>
                                        <p:cTn id="16" dur="500"/>
                                        <p:tgtEl>
                                          <p:spTgt spid="18"/>
                                        </p:tgtEl>
                                      </p:cBhvr>
                                    </p:animEffect>
                                    <p:set>
                                      <p:cBhvr>
                                        <p:cTn id="17" dur="1" fill="hold">
                                          <p:stCondLst>
                                            <p:cond delay="499"/>
                                          </p:stCondLst>
                                        </p:cTn>
                                        <p:tgtEl>
                                          <p:spTgt spid="18"/>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4" presetClass="exit" presetSubtype="10" fill="hold" grpId="0" nodeType="clickEffect">
                                  <p:stCondLst>
                                    <p:cond delay="0"/>
                                  </p:stCondLst>
                                  <p:childTnLst>
                                    <p:animEffect transition="out" filter="randombar(horizontal)">
                                      <p:cBhvr>
                                        <p:cTn id="21" dur="500"/>
                                        <p:tgtEl>
                                          <p:spTgt spid="20"/>
                                        </p:tgtEl>
                                      </p:cBhvr>
                                    </p:animEffect>
                                    <p:set>
                                      <p:cBhvr>
                                        <p:cTn id="22" dur="1" fill="hold">
                                          <p:stCondLst>
                                            <p:cond delay="499"/>
                                          </p:stCondLst>
                                        </p:cTn>
                                        <p:tgtEl>
                                          <p:spTgt spid="2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5" grpId="0" animBg="1"/>
      <p:bldP spid="18" grpId="0" animBg="1"/>
      <p:bldP spid="20"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24955"/>
            <a:ext cx="2524730" cy="683264"/>
          </a:xfrm>
          <a:prstGeom prst="rect">
            <a:avLst/>
          </a:prstGeom>
        </p:spPr>
        <p:txBody>
          <a:bodyPr wrap="none">
            <a:spAutoFit/>
          </a:bodyPr>
          <a:lstStyle/>
          <a:p>
            <a:pPr indent="26797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2.</a:t>
            </a:r>
            <a:r>
              <a:rPr lang="zh-CN" altLang="zh-CN" dirty="0">
                <a:solidFill>
                  <a:srgbClr val="000000"/>
                </a:solidFill>
                <a:latin typeface="Arial" panose="020B0604020202020204" pitchFamily="34" charset="0"/>
                <a:cs typeface="Times New Roman" panose="02020603050405020304" pitchFamily="18" charset="0"/>
              </a:rPr>
              <a:t>殖民</a:t>
            </a:r>
            <a:r>
              <a:rPr lang="zh-CN" altLang="zh-CN" dirty="0" smtClean="0">
                <a:solidFill>
                  <a:srgbClr val="000000"/>
                </a:solidFill>
                <a:latin typeface="Arial" panose="020B0604020202020204" pitchFamily="34" charset="0"/>
                <a:cs typeface="Times New Roman" panose="02020603050405020304" pitchFamily="18" charset="0"/>
              </a:rPr>
              <a:t>统治</a:t>
            </a:r>
            <a:r>
              <a:rPr lang="en-US" altLang="zh-CN" dirty="0" smtClean="0">
                <a:solidFill>
                  <a:srgbClr val="000000"/>
                </a:solidFill>
                <a:latin typeface="Arial" panose="020B0604020202020204" pitchFamily="34" charset="0"/>
                <a:cs typeface="Times New Roman" panose="02020603050405020304" pitchFamily="18" charset="0"/>
              </a:rPr>
              <a:t> </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8" name="NLGXQCRG03Xj.eps" descr="id:2147501373;FounderCES"/>
          <p:cNvPicPr/>
          <p:nvPr/>
        </p:nvPicPr>
        <p:blipFill>
          <a:blip r:embed="rId2"/>
          <a:stretch>
            <a:fillRect/>
          </a:stretch>
        </p:blipFill>
        <p:spPr>
          <a:xfrm>
            <a:off x="3240757" y="72484"/>
            <a:ext cx="5400600" cy="6130441"/>
          </a:xfrm>
          <a:prstGeom prst="rect">
            <a:avLst/>
          </a:prstGeom>
        </p:spPr>
      </p:pic>
      <p:sp>
        <p:nvSpPr>
          <p:cNvPr id="9" name="矩形 8"/>
          <p:cNvSpPr/>
          <p:nvPr/>
        </p:nvSpPr>
        <p:spPr>
          <a:xfrm>
            <a:off x="6053514" y="427139"/>
            <a:ext cx="1122466" cy="21598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矩形 9"/>
          <p:cNvSpPr/>
          <p:nvPr/>
        </p:nvSpPr>
        <p:spPr>
          <a:xfrm>
            <a:off x="6697141" y="1973911"/>
            <a:ext cx="766659" cy="21598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1" name="矩形 10"/>
          <p:cNvSpPr/>
          <p:nvPr/>
        </p:nvSpPr>
        <p:spPr>
          <a:xfrm>
            <a:off x="6052626" y="3050731"/>
            <a:ext cx="1494002" cy="21598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Tree>
    <p:extLst>
      <p:ext uri="{BB962C8B-B14F-4D97-AF65-F5344CB8AC3E}">
        <p14:creationId xmlns:p14="http://schemas.microsoft.com/office/powerpoint/2010/main" val="97665520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9"/>
                                        </p:tgtEl>
                                      </p:cBhvr>
                                    </p:animEffect>
                                    <p:set>
                                      <p:cBhvr>
                                        <p:cTn id="7" dur="1" fill="hold">
                                          <p:stCondLst>
                                            <p:cond delay="499"/>
                                          </p:stCondLst>
                                        </p:cTn>
                                        <p:tgtEl>
                                          <p:spTgt spid="9"/>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4" presetClass="exit" presetSubtype="10" fill="hold" grpId="0" nodeType="clickEffect">
                                  <p:stCondLst>
                                    <p:cond delay="0"/>
                                  </p:stCondLst>
                                  <p:childTnLst>
                                    <p:animEffect transition="out" filter="randombar(horizontal)">
                                      <p:cBhvr>
                                        <p:cTn id="11" dur="500"/>
                                        <p:tgtEl>
                                          <p:spTgt spid="10"/>
                                        </p:tgtEl>
                                      </p:cBhvr>
                                    </p:animEffect>
                                    <p:set>
                                      <p:cBhvr>
                                        <p:cTn id="12" dur="1" fill="hold">
                                          <p:stCondLst>
                                            <p:cond delay="499"/>
                                          </p:stCondLst>
                                        </p:cTn>
                                        <p:tgtEl>
                                          <p:spTgt spid="10"/>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4" presetClass="exit" presetSubtype="10" fill="hold" grpId="0" nodeType="clickEffect">
                                  <p:stCondLst>
                                    <p:cond delay="0"/>
                                  </p:stCondLst>
                                  <p:childTnLst>
                                    <p:animEffect transition="out" filter="randombar(horizontal)">
                                      <p:cBhvr>
                                        <p:cTn id="16" dur="500"/>
                                        <p:tgtEl>
                                          <p:spTgt spid="11"/>
                                        </p:tgtEl>
                                      </p:cBhvr>
                                    </p:animEffect>
                                    <p:set>
                                      <p:cBhvr>
                                        <p:cTn id="17" dur="1" fill="hold">
                                          <p:stCondLst>
                                            <p:cond delay="499"/>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361950" y="463305"/>
            <a:ext cx="10807700" cy="1217641"/>
          </a:xfrm>
          <a:prstGeom prst="rect">
            <a:avLst/>
          </a:prstGeom>
        </p:spPr>
        <p:txBody>
          <a:bodyPr>
            <a:spAutoFit/>
          </a:bodyPr>
          <a:lstStyle/>
          <a:p>
            <a:pPr indent="304800">
              <a:lnSpc>
                <a:spcPct val="120000"/>
              </a:lnSpc>
              <a:spcAft>
                <a:spcPts val="0"/>
              </a:spcAft>
              <a:tabLst>
                <a:tab pos="1188085" algn="l"/>
                <a:tab pos="2163445" algn="l"/>
                <a:tab pos="3142615" algn="l"/>
                <a:tab pos="4190365" algn="l"/>
              </a:tabLst>
            </a:pPr>
            <a:r>
              <a:rPr lang="zh-CN" altLang="zh-CN" dirty="0">
                <a:solidFill>
                  <a:srgbClr val="000000"/>
                </a:solidFill>
                <a:latin typeface="Arial" panose="020B0604020202020204" pitchFamily="34" charset="0"/>
                <a:cs typeface="Times New Roman" panose="02020603050405020304" pitchFamily="18" charset="0"/>
              </a:rPr>
              <a:t>二、亚洲沦为殖民地半殖民地</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1.15</a:t>
            </a:r>
            <a:r>
              <a:rPr lang="zh-CN" altLang="zh-CN" dirty="0">
                <a:solidFill>
                  <a:srgbClr val="000000"/>
                </a:solidFill>
                <a:latin typeface="Arial" panose="020B0604020202020204" pitchFamily="34" charset="0"/>
                <a:cs typeface="Times New Roman" panose="02020603050405020304" pitchFamily="18" charset="0"/>
              </a:rPr>
              <a:t>、</a:t>
            </a:r>
            <a:r>
              <a:rPr lang="en-US" altLang="zh-CN" dirty="0">
                <a:solidFill>
                  <a:srgbClr val="000000"/>
                </a:solidFill>
                <a:ea typeface="宋体" panose="02010600030101010101" pitchFamily="2" charset="-122"/>
                <a:cs typeface="Times New Roman" panose="02020603050405020304" pitchFamily="18" charset="0"/>
              </a:rPr>
              <a:t>16</a:t>
            </a:r>
            <a:r>
              <a:rPr lang="zh-CN" altLang="zh-CN" dirty="0">
                <a:solidFill>
                  <a:srgbClr val="000000"/>
                </a:solidFill>
                <a:latin typeface="Arial" panose="020B0604020202020204" pitchFamily="34" charset="0"/>
                <a:cs typeface="Times New Roman" panose="02020603050405020304" pitchFamily="18" charset="0"/>
              </a:rPr>
              <a:t>世纪的殖民扩张</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5" name="对象 4"/>
          <p:cNvGraphicFramePr>
            <a:graphicFrameLocks noChangeAspect="1"/>
          </p:cNvGraphicFramePr>
          <p:nvPr>
            <p:extLst>
              <p:ext uri="{D42A27DB-BD31-4B8C-83A1-F6EECF244321}">
                <p14:modId xmlns:p14="http://schemas.microsoft.com/office/powerpoint/2010/main" val="3405503886"/>
              </p:ext>
            </p:extLst>
          </p:nvPr>
        </p:nvGraphicFramePr>
        <p:xfrm>
          <a:off x="293720" y="1735530"/>
          <a:ext cx="10944159" cy="4481920"/>
        </p:xfrm>
        <a:graphic>
          <a:graphicData uri="http://schemas.openxmlformats.org/presentationml/2006/ole">
            <mc:AlternateContent xmlns:mc="http://schemas.openxmlformats.org/markup-compatibility/2006">
              <mc:Choice xmlns:v="urn:schemas-microsoft-com:vml" Requires="v">
                <p:oleObj spid="_x0000_s2066" name="文档" r:id="rId4" imgW="3588249" imgH="1469482" progId="Word.Document.12">
                  <p:embed/>
                </p:oleObj>
              </mc:Choice>
              <mc:Fallback>
                <p:oleObj name="文档" r:id="rId4" imgW="3588249" imgH="1469482" progId="Word.Document.12">
                  <p:embed/>
                  <p:pic>
                    <p:nvPicPr>
                      <p:cNvPr id="0" name=""/>
                      <p:cNvPicPr/>
                      <p:nvPr/>
                    </p:nvPicPr>
                    <p:blipFill>
                      <a:blip r:embed="rId5"/>
                      <a:stretch>
                        <a:fillRect/>
                      </a:stretch>
                    </p:blipFill>
                    <p:spPr>
                      <a:xfrm>
                        <a:off x="293720" y="1735530"/>
                        <a:ext cx="10944159" cy="4481920"/>
                      </a:xfrm>
                      <a:prstGeom prst="rect">
                        <a:avLst/>
                      </a:prstGeom>
                    </p:spPr>
                  </p:pic>
                </p:oleObj>
              </mc:Fallback>
            </mc:AlternateContent>
          </a:graphicData>
        </a:graphic>
      </p:graphicFrame>
      <p:sp>
        <p:nvSpPr>
          <p:cNvPr id="4" name="矩形 3"/>
          <p:cNvSpPr/>
          <p:nvPr/>
        </p:nvSpPr>
        <p:spPr>
          <a:xfrm>
            <a:off x="7262447" y="3164138"/>
            <a:ext cx="1494000" cy="38263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 name="矩形 5"/>
          <p:cNvSpPr/>
          <p:nvPr/>
        </p:nvSpPr>
        <p:spPr>
          <a:xfrm>
            <a:off x="3539730" y="4405414"/>
            <a:ext cx="1234711" cy="38263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Tree>
    <p:extLst>
      <p:ext uri="{BB962C8B-B14F-4D97-AF65-F5344CB8AC3E}">
        <p14:creationId xmlns:p14="http://schemas.microsoft.com/office/powerpoint/2010/main" val="193330436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4" presetClass="exit" presetSubtype="10" fill="hold" grpId="0" nodeType="clickEffect">
                                  <p:stCondLst>
                                    <p:cond delay="0"/>
                                  </p:stCondLst>
                                  <p:childTnLst>
                                    <p:animEffect transition="out" filter="randombar(horizontal)">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Lst>
  </p:timing>
</p:sld>
</file>

<file path=ppt/theme/theme1.xml><?xml version="1.0" encoding="utf-8"?>
<a:theme xmlns:a="http://schemas.openxmlformats.org/drawingml/2006/main" name="1_专业教辅课件Q:251490010">
  <a:themeElements>
    <a:clrScheme name="穿越">
      <a:dk1>
        <a:sysClr val="windowText" lastClr="000000"/>
      </a:dk1>
      <a:lt1>
        <a:sysClr val="window" lastClr="FFFFFF"/>
      </a:lt1>
      <a:dk2>
        <a:srgbClr val="4E5B6F"/>
      </a:dk2>
      <a:lt2>
        <a:srgbClr val="D6ECFF"/>
      </a:lt2>
      <a:accent1>
        <a:srgbClr val="7FD13B"/>
      </a:accent1>
      <a:accent2>
        <a:srgbClr val="EA157A"/>
      </a:accent2>
      <a:accent3>
        <a:srgbClr val="FEB80A"/>
      </a:accent3>
      <a:accent4>
        <a:srgbClr val="00ADDC"/>
      </a:accent4>
      <a:accent5>
        <a:srgbClr val="738AC8"/>
      </a:accent5>
      <a:accent6>
        <a:srgbClr val="1AB39F"/>
      </a:accent6>
      <a:hlink>
        <a:srgbClr val="EB8803"/>
      </a:hlink>
      <a:folHlink>
        <a:srgbClr val="5F7791"/>
      </a:folHlink>
    </a:clrScheme>
    <a:fontScheme name="Office 经典">
      <a:maj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Times New Roman"/>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演示文稿2" id="{73BAEC52-59F7-4328-AB73-0F916ADBF193}" vid="{58DBEABC-D800-4B69-8CEC-6F66A7DFD12F}"/>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685</TotalTime>
  <Words>1179</Words>
  <Application>Microsoft Office PowerPoint</Application>
  <PresentationFormat>自定义</PresentationFormat>
  <Paragraphs>96</Paragraphs>
  <Slides>31</Slides>
  <Notes>1</Notes>
  <HiddenSlides>0</HiddenSlides>
  <MMClips>0</MMClips>
  <ScaleCrop>false</ScaleCrop>
  <HeadingPairs>
    <vt:vector size="8" baseType="variant">
      <vt:variant>
        <vt:lpstr>已用的字体</vt:lpstr>
      </vt:variant>
      <vt:variant>
        <vt:i4>12</vt:i4>
      </vt:variant>
      <vt:variant>
        <vt:lpstr>主题</vt:lpstr>
      </vt:variant>
      <vt:variant>
        <vt:i4>1</vt:i4>
      </vt:variant>
      <vt:variant>
        <vt:lpstr>嵌入 OLE 服务器</vt:lpstr>
      </vt:variant>
      <vt:variant>
        <vt:i4>1</vt:i4>
      </vt:variant>
      <vt:variant>
        <vt:lpstr>幻灯片标题</vt:lpstr>
      </vt:variant>
      <vt:variant>
        <vt:i4>31</vt:i4>
      </vt:variant>
    </vt:vector>
  </HeadingPairs>
  <TitlesOfParts>
    <vt:vector size="45" baseType="lpstr">
      <vt:lpstr>CTZhongYuanSJ</vt:lpstr>
      <vt:lpstr>NEU-BZ-S92</vt:lpstr>
      <vt:lpstr>方正书宋_GBK</vt:lpstr>
      <vt:lpstr>黑体</vt:lpstr>
      <vt:lpstr>楷体</vt:lpstr>
      <vt:lpstr>隶书</vt:lpstr>
      <vt:lpstr>宋体</vt:lpstr>
      <vt:lpstr>苏新诗柳楷简</vt:lpstr>
      <vt:lpstr>微软雅黑</vt:lpstr>
      <vt:lpstr>Arial</vt:lpstr>
      <vt:lpstr>Calibri</vt:lpstr>
      <vt:lpstr>Times New Roman</vt:lpstr>
      <vt:lpstr>1_专业教辅课件Q:251490010</vt:lpstr>
      <vt:lpstr>文档</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微软中国</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Microsoft</cp:lastModifiedBy>
  <cp:revision>93</cp:revision>
  <dcterms:created xsi:type="dcterms:W3CDTF">2020-07-20T09:37:23Z</dcterms:created>
  <dcterms:modified xsi:type="dcterms:W3CDTF">2026-03-13T01:40:58Z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XTAG2">
    <vt:lpwstr>0008007650000000000001024140</vt:lpwstr>
  </property>
  <property fmtid="{D5CDD505-2E9C-101B-9397-08002B2CF9AE}" pid="3" name="KSOProductBuildVer">
    <vt:lpwstr>2052-10.1.0.7698</vt:lpwstr>
  </property>
</Properties>
</file>