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9" r:id="rId1"/>
  </p:sldMasterIdLst>
  <p:notesMasterIdLst>
    <p:notesMasterId r:id="rId41"/>
  </p:notesMasterIdLst>
  <p:sldIdLst>
    <p:sldId id="786" r:id="rId2"/>
    <p:sldId id="737" r:id="rId3"/>
    <p:sldId id="782" r:id="rId4"/>
    <p:sldId id="736" r:id="rId5"/>
    <p:sldId id="750" r:id="rId6"/>
    <p:sldId id="783" r:id="rId7"/>
    <p:sldId id="738" r:id="rId8"/>
    <p:sldId id="752" r:id="rId9"/>
    <p:sldId id="753" r:id="rId10"/>
    <p:sldId id="754" r:id="rId11"/>
    <p:sldId id="755" r:id="rId12"/>
    <p:sldId id="756" r:id="rId13"/>
    <p:sldId id="757" r:id="rId14"/>
    <p:sldId id="758" r:id="rId15"/>
    <p:sldId id="759" r:id="rId16"/>
    <p:sldId id="760" r:id="rId17"/>
    <p:sldId id="761" r:id="rId18"/>
    <p:sldId id="762" r:id="rId19"/>
    <p:sldId id="763" r:id="rId20"/>
    <p:sldId id="764" r:id="rId21"/>
    <p:sldId id="765" r:id="rId22"/>
    <p:sldId id="766" r:id="rId23"/>
    <p:sldId id="767" r:id="rId24"/>
    <p:sldId id="784" r:id="rId25"/>
    <p:sldId id="740" r:id="rId26"/>
    <p:sldId id="768" r:id="rId27"/>
    <p:sldId id="769" r:id="rId28"/>
    <p:sldId id="770" r:id="rId29"/>
    <p:sldId id="771" r:id="rId30"/>
    <p:sldId id="772" r:id="rId31"/>
    <p:sldId id="773" r:id="rId32"/>
    <p:sldId id="774" r:id="rId33"/>
    <p:sldId id="751" r:id="rId34"/>
    <p:sldId id="775" r:id="rId35"/>
    <p:sldId id="776" r:id="rId36"/>
    <p:sldId id="778" r:id="rId37"/>
    <p:sldId id="780" r:id="rId38"/>
    <p:sldId id="781" r:id="rId39"/>
    <p:sldId id="785" r:id="rId40"/>
  </p:sldIdLst>
  <p:sldSz cx="11522075" cy="648017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59">
          <p15:clr>
            <a:srgbClr val="A4A3A4"/>
          </p15:clr>
        </p15:guide>
        <p15:guide id="2" pos="362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6A7DD"/>
    <a:srgbClr val="FF6600"/>
    <a:srgbClr val="D85C00"/>
    <a:srgbClr val="34AC8B"/>
    <a:srgbClr val="009A46"/>
    <a:srgbClr val="FF9933"/>
    <a:srgbClr val="FF3399"/>
    <a:srgbClr val="FF7C80"/>
    <a:srgbClr val="FFFFFF"/>
    <a:srgbClr val="9E5E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5342" autoAdjust="0"/>
  </p:normalViewPr>
  <p:slideViewPr>
    <p:cSldViewPr>
      <p:cViewPr varScale="1">
        <p:scale>
          <a:sx n="97" d="100"/>
          <a:sy n="97" d="100"/>
        </p:scale>
        <p:origin x="504" y="192"/>
      </p:cViewPr>
      <p:guideLst>
        <p:guide orient="horz" pos="2059"/>
        <p:guide pos="362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124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noProof="1" dirty="0">
                <a:ea typeface="黑体" panose="02010609060101010101" pitchFamily="49" charset="-122"/>
              </a:defRPr>
            </a:lvl1pPr>
          </a:lstStyle>
          <a:p>
            <a:fld id="{A64CA497-71E0-4184-919F-D45F39379D11}" type="slidenum">
              <a:rPr lang="zh-CN" altLang="en-US"/>
              <a:pPr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78225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3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701772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2054401"/>
            <a:ext cx="11522075" cy="442604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6326" y="254245"/>
            <a:ext cx="7927159" cy="1833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47170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bg>
      <p:bgPr>
        <a:pattFill prst="divot">
          <a:fgClr>
            <a:srgbClr val="C6A7DD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748" y="-10001"/>
            <a:ext cx="1394768" cy="276271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3557" y="3706848"/>
            <a:ext cx="1394768" cy="2762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02121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748" y="-10001"/>
            <a:ext cx="1394768" cy="276271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3557" y="3478712"/>
            <a:ext cx="1394768" cy="2762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4205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75017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48309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61000">
              <a:srgbClr val="B283D6"/>
            </a:gs>
            <a:gs pos="100000">
              <a:srgbClr val="9E5ECE"/>
            </a:gs>
            <a:gs pos="0">
              <a:srgbClr val="9E5ECE"/>
            </a:gs>
            <a:gs pos="40000">
              <a:srgbClr val="C6A7DD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781170" y="1129203"/>
            <a:ext cx="6364243" cy="304698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zh-CN" altLang="en-US" sz="96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以梦为马，</a:t>
            </a:r>
            <a:endParaRPr lang="en-US" altLang="zh-CN" sz="96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r>
              <a:rPr lang="zh-CN" altLang="en-US" sz="96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不负韶华！</a:t>
            </a:r>
            <a:endParaRPr lang="en-US" altLang="zh-CN" sz="9600" dirty="0" smtClean="0">
              <a:solidFill>
                <a:schemeClr val="accent2"/>
              </a:solidFill>
              <a:effectLst>
                <a:outerShdw dist="50800" dir="5400000" algn="ctr" rotWithShape="0">
                  <a:srgbClr val="000000">
                    <a:alpha val="60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5559109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" Target="../slides/slide2.xml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0" y="6240412"/>
            <a:ext cx="11522075" cy="239763"/>
          </a:xfrm>
          <a:prstGeom prst="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3024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4" name="云形 13">
            <a:hlinkClick r:id="rId8" action="ppaction://hlinksldjump">
              <a:snd r:embed="rId9" name="camera.wav"/>
            </a:hlinkClick>
          </p:cNvPr>
          <p:cNvSpPr/>
          <p:nvPr userDrawn="1"/>
        </p:nvSpPr>
        <p:spPr>
          <a:xfrm>
            <a:off x="10657979" y="0"/>
            <a:ext cx="864096" cy="624061"/>
          </a:xfrm>
          <a:prstGeom prst="cloud">
            <a:avLst/>
          </a:prstGeom>
          <a:solidFill>
            <a:srgbClr val="C6A7DD"/>
          </a:solidFill>
          <a:ln>
            <a:solidFill>
              <a:srgbClr val="9E5E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导航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9085069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58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5pPr>
      <a:lvl6pPr marL="432008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6pPr>
      <a:lvl7pPr marL="864017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7pPr>
      <a:lvl8pPr marL="1296025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8pPr>
      <a:lvl9pPr marL="1728033" algn="ctr" rtl="0" eaLnBrk="1" fontAlgn="base" hangingPunct="1">
        <a:spcBef>
          <a:spcPct val="0"/>
        </a:spcBef>
        <a:spcAft>
          <a:spcPct val="0"/>
        </a:spcAft>
        <a:defRPr sz="4158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24006" indent="-324006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024" kern="1200">
          <a:solidFill>
            <a:schemeClr val="tx1"/>
          </a:solidFill>
          <a:latin typeface="+mn-lt"/>
          <a:ea typeface="+mn-ea"/>
          <a:cs typeface="+mn-cs"/>
        </a:defRPr>
      </a:lvl1pPr>
      <a:lvl2pPr marL="702013" indent="-270005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080021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268" kern="1200">
          <a:solidFill>
            <a:schemeClr val="tx1"/>
          </a:solidFill>
          <a:latin typeface="+mn-lt"/>
          <a:ea typeface="+mn-ea"/>
          <a:cs typeface="+mn-cs"/>
        </a:defRPr>
      </a:lvl3pPr>
      <a:lvl4pPr marL="1512029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44037" indent="-2160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76046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08054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240062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672070" indent="-216004" algn="l" defTabSz="864017" rtl="0" eaLnBrk="1" latinLnBrk="0" hangingPunct="1">
        <a:spcBef>
          <a:spcPct val="20000"/>
        </a:spcBef>
        <a:buFont typeface="Arial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1pPr>
      <a:lvl2pPr marL="43200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2pPr>
      <a:lvl3pPr marL="864017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296025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4pPr>
      <a:lvl5pPr marL="1728033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5pPr>
      <a:lvl6pPr marL="2160041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6pPr>
      <a:lvl7pPr marL="2592050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7pPr>
      <a:lvl8pPr marL="3024058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8pPr>
      <a:lvl9pPr marL="3456066" algn="l" defTabSz="864017" rtl="0" eaLnBrk="1" latinLnBrk="0" hangingPunct="1">
        <a:defRPr sz="17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8.emf"/><Relationship Id="rId4" Type="http://schemas.openxmlformats.org/officeDocument/2006/relationships/package" Target="../embeddings/Microsoft_Word___2.docx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9.emf"/><Relationship Id="rId4" Type="http://schemas.openxmlformats.org/officeDocument/2006/relationships/package" Target="../embeddings/Microsoft_Word___3.docx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24.xml"/><Relationship Id="rId4" Type="http://schemas.openxmlformats.org/officeDocument/2006/relationships/slide" Target="slide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10.emf"/><Relationship Id="rId4" Type="http://schemas.openxmlformats.org/officeDocument/2006/relationships/package" Target="../embeddings/Microsoft_Word___4.docx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11.emf"/><Relationship Id="rId4" Type="http://schemas.openxmlformats.org/officeDocument/2006/relationships/package" Target="../embeddings/Microsoft_Word___5.docx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6.emf"/><Relationship Id="rId4" Type="http://schemas.openxmlformats.org/officeDocument/2006/relationships/package" Target="../embeddings/Microsoft_Word___1.docx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1425510" y="3528119"/>
            <a:ext cx="8680581" cy="21611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600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altLang="zh-CN" sz="600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17</a:t>
            </a:r>
            <a:r>
              <a:rPr lang="zh-CN" altLang="zh-CN" sz="6000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课　第二次世界大战</a:t>
            </a:r>
            <a:endParaRPr lang="en-US" altLang="zh-CN" sz="6000" dirty="0" smtClean="0">
              <a:solidFill>
                <a:srgbClr val="000000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6000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zh-CN" altLang="zh-CN" sz="6000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战后国际秩序的形成</a:t>
            </a:r>
            <a:endParaRPr lang="zh-CN" altLang="zh-CN" sz="60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228534"/>
      </p:ext>
    </p:extLst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079847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556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苏新诗柳楷简"/>
                <a:cs typeface="Times New Roman" panose="02020603050405020304" pitchFamily="18" charset="0"/>
              </a:rPr>
              <a:t>微思考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材料一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希特勒认为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只有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当一国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种族上最优秀的那一国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取得了完全而无可争辩的霸权时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世界和平才会到来。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algn="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——[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]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格哈特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温伯格著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何江等译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《希特勒德国的对外政策》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3322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898312"/>
            <a:ext cx="10807700" cy="36379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材料二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墨索里尼在官方的《意大利百科全书》中写道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 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只有战争能使人类的能力达到最高水平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能在敢于从事战争的人身上打上高贵的印记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法西斯主义认为获取最高统治权的趋向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是生命力的表现。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algn="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——[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]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斯塔夫里阿诺斯著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吴象婴等译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《全球通史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:1500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年以后的世界》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5940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223863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材料三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近卫文麿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dirty="0" err="1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mǒ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宣称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日本为了自己的生存也应该像第一次世界大战时的德国那样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要求打破现状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并且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从我们自己的前途出发建立新的国际和平秩序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 algn="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摘译自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]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矢部贞治《近卫文麿》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根据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以上材料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谈谈你对第二次世界大战起源的看法。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4971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583903"/>
            <a:ext cx="10807700" cy="237757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latin typeface="Arial" panose="020B0604020202020204" pitchFamily="34" charset="0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latin typeface="Arial" panose="020B0604020202020204" pitchFamily="34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看法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第二次世界大战根源于帝国主义国家政治、经济发展不平衡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垄断资本主义竞争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帝国主义列强争霸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德国、意大利和日本法西斯势力的上台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英法实行的绥靖政策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是促成第二次世界大战爆发的重要因素。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1445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-25308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二、第二次世界大战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法西斯国家的侵略战争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NLGXQCRG26Xj.eps" descr="id:2147502416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240757" y="1192332"/>
            <a:ext cx="5544616" cy="5010897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723502" y="1264744"/>
            <a:ext cx="1234712" cy="237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7057181" y="3527830"/>
            <a:ext cx="696963" cy="237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36594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431775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世界反法西斯同盟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1942 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 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以美、英、苏、中为首的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26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个国家签署《联合国家宣言》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建立世界反法西斯同盟。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战争结束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同盟国家协同作战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在以后近三年半的时间里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相继打败意大利、德国和日本。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1945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德国投降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  </a:t>
            </a:r>
            <a:r>
              <a:rPr lang="en-US" altLang="zh-CN" dirty="0" smtClean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9  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dirty="0" smtClean="0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2  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日本签署无条件投降书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第二次世界大战结束。中国抗战为赢得世界反法西斯战争的胜利作出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了</a:t>
            </a:r>
            <a:r>
              <a:rPr lang="zh-CN" altLang="en-US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不可磨灭的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重大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贡献。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430062" y="3405371"/>
            <a:ext cx="530800" cy="4629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>
            <a:off x="8425333" y="3869469"/>
            <a:ext cx="530199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9433445" y="3405371"/>
            <a:ext cx="530800" cy="4629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9428716" y="3869469"/>
            <a:ext cx="530199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40217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268971" y="52071"/>
            <a:ext cx="11015711" cy="5371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56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苏新诗柳楷简"/>
                <a:cs typeface="Times New Roman" panose="02020603050405020304" pitchFamily="18" charset="0"/>
              </a:rPr>
              <a:t>微思考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  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斯大林格勒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现名伏尔加格勒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位于伏尔加河畔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是苏联工业重镇和重要的交通枢纽。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1942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德军第六集团军进抵距斯大林格勒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60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千米的顿河河曲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斯大林格勒战役开始。初期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苏军处于守势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到当年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德军占领了斯大林格勒城的大部分地区。苏军顽强抵抗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与德军展开激烈巷战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逐街逐屋反复争夺。从</a:t>
            </a:r>
            <a:r>
              <a:rPr lang="zh-CN" altLang="zh-CN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月开始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苏军转入反攻。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1943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德军第六集团军全军覆没。斯大林格勒战役历时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200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天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德国及其仆从国共损失约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150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万人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占其当时在苏德战场作战总人数的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1/4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dirty="0" smtClean="0">
              <a:solidFill>
                <a:srgbClr val="00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355600" algn="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摘编自石磊《二战转折史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血色荣光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》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61950" y="5423863"/>
            <a:ext cx="10807700" cy="64434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简述斯大林格勒战役在第二次世界大战中的历史地位。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9638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655911"/>
            <a:ext cx="10807700" cy="178664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latin typeface="Arial" panose="020B0604020202020204" pitchFamily="34" charset="0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latin typeface="Arial" panose="020B0604020202020204" pitchFamily="34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历史地位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斯大林格勒战役是德国发动侵略战争以来遭遇的最大失败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是第二次世界大战苏德战场的转折点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也是第二次世界大战的转折点。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4006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287759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三、战后国际秩序的建立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雅尔塔体系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7378308"/>
              </p:ext>
            </p:extLst>
          </p:nvPr>
        </p:nvGraphicFramePr>
        <p:xfrm>
          <a:off x="383898" y="1505400"/>
          <a:ext cx="10944159" cy="5047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2" name="文档" r:id="rId4" imgW="3588249" imgH="1654877" progId="Word.Document.12">
                  <p:embed/>
                </p:oleObj>
              </mc:Choice>
              <mc:Fallback>
                <p:oleObj name="文档" r:id="rId4" imgW="3588249" imgH="165487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83898" y="1505400"/>
                        <a:ext cx="10944159" cy="5047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/>
          <p:nvPr/>
        </p:nvSpPr>
        <p:spPr>
          <a:xfrm>
            <a:off x="5497036" y="2294525"/>
            <a:ext cx="1234712" cy="3826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632419" y="3507903"/>
            <a:ext cx="1976490" cy="3826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567475" y="4754633"/>
            <a:ext cx="833522" cy="3826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98266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8875502"/>
              </p:ext>
            </p:extLst>
          </p:nvPr>
        </p:nvGraphicFramePr>
        <p:xfrm>
          <a:off x="357775" y="503783"/>
          <a:ext cx="10947878" cy="52945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" name="文档" r:id="rId4" imgW="3948415" imgH="1909509" progId="Word.Document.12">
                  <p:embed/>
                </p:oleObj>
              </mc:Choice>
              <mc:Fallback>
                <p:oleObj name="文档" r:id="rId4" imgW="3948415" imgH="190950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57775" y="503783"/>
                        <a:ext cx="10947878" cy="529454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/>
          <p:cNvSpPr/>
          <p:nvPr/>
        </p:nvSpPr>
        <p:spPr>
          <a:xfrm>
            <a:off x="3528789" y="2592015"/>
            <a:ext cx="1800200" cy="3826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246223" y="3107258"/>
            <a:ext cx="720080" cy="3826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923097" y="4608239"/>
            <a:ext cx="1173644" cy="3826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10009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横卷形 2">
            <a:hlinkClick r:id="rId2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2592685" y="791815"/>
            <a:ext cx="6120680" cy="1296144"/>
          </a:xfrm>
          <a:prstGeom prst="horizontalScroll">
            <a:avLst/>
          </a:prstGeom>
          <a:solidFill>
            <a:srgbClr val="C6A7DD"/>
          </a:solidFill>
          <a:ln>
            <a:solidFill>
              <a:srgbClr val="9E5E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/>
              <a:t>素养</a:t>
            </a:r>
            <a:r>
              <a:rPr lang="en-US" altLang="zh-CN" sz="4000" dirty="0"/>
              <a:t>•</a:t>
            </a:r>
            <a:r>
              <a:rPr lang="zh-CN" altLang="en-US" sz="4000" dirty="0" smtClean="0"/>
              <a:t>目标</a:t>
            </a:r>
            <a:r>
              <a:rPr lang="zh-CN" altLang="en-US" sz="4000" dirty="0"/>
              <a:t>定位</a:t>
            </a:r>
          </a:p>
        </p:txBody>
      </p:sp>
      <p:sp>
        <p:nvSpPr>
          <p:cNvPr id="4" name="横卷形 3">
            <a:hlinkClick r:id="rId4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2583785" y="2303983"/>
            <a:ext cx="6120680" cy="1296144"/>
          </a:xfrm>
          <a:prstGeom prst="horizontalScroll">
            <a:avLst/>
          </a:prstGeom>
          <a:solidFill>
            <a:srgbClr val="C6A7DD"/>
          </a:solidFill>
          <a:ln>
            <a:solidFill>
              <a:srgbClr val="9E5E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4000" dirty="0"/>
              <a:t>课</a:t>
            </a:r>
            <a:r>
              <a:rPr lang="zh-CN" altLang="zh-CN" sz="4000" dirty="0" smtClean="0"/>
              <a:t>前</a:t>
            </a:r>
            <a:r>
              <a:rPr lang="en-US" altLang="zh-CN" sz="4000" dirty="0" smtClean="0"/>
              <a:t>•</a:t>
            </a:r>
            <a:r>
              <a:rPr lang="zh-CN" altLang="zh-CN" sz="4000" dirty="0" smtClean="0"/>
              <a:t>基础</a:t>
            </a:r>
            <a:r>
              <a:rPr lang="zh-CN" altLang="zh-CN" sz="4000" dirty="0"/>
              <a:t>认知</a:t>
            </a:r>
          </a:p>
        </p:txBody>
      </p:sp>
      <p:sp>
        <p:nvSpPr>
          <p:cNvPr id="5" name="横卷形 4">
            <a:hlinkClick r:id="rId5" action="ppaction://hlinksldjump" highlightClick="1">
              <a:snd r:embed="rId3" name="chimes.wav"/>
            </a:hlinkClick>
          </p:cNvPr>
          <p:cNvSpPr/>
          <p:nvPr/>
        </p:nvSpPr>
        <p:spPr>
          <a:xfrm>
            <a:off x="2583785" y="3816151"/>
            <a:ext cx="6120680" cy="1296144"/>
          </a:xfrm>
          <a:prstGeom prst="horizontalScroll">
            <a:avLst/>
          </a:prstGeom>
          <a:solidFill>
            <a:srgbClr val="C6A7DD"/>
          </a:solidFill>
          <a:ln>
            <a:solidFill>
              <a:srgbClr val="9E5E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4000" dirty="0" smtClean="0"/>
              <a:t>课堂</a:t>
            </a:r>
            <a:r>
              <a:rPr lang="en-US" altLang="zh-CN" sz="4000" dirty="0" smtClean="0"/>
              <a:t>•</a:t>
            </a:r>
            <a:r>
              <a:rPr lang="zh-CN" altLang="zh-CN" sz="4000" dirty="0" smtClean="0"/>
              <a:t>重</a:t>
            </a:r>
            <a:r>
              <a:rPr lang="zh-CN" altLang="zh-CN" sz="4000" dirty="0"/>
              <a:t>难突破</a:t>
            </a:r>
          </a:p>
        </p:txBody>
      </p:sp>
    </p:spTree>
    <p:extLst>
      <p:ext uri="{BB962C8B-B14F-4D97-AF65-F5344CB8AC3E}">
        <p14:creationId xmlns:p14="http://schemas.microsoft.com/office/powerpoint/2010/main" val="916960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2279893"/>
              </p:ext>
            </p:extLst>
          </p:nvPr>
        </p:nvGraphicFramePr>
        <p:xfrm>
          <a:off x="432445" y="1277653"/>
          <a:ext cx="10944159" cy="38385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0" name="文档" r:id="rId4" imgW="3588249" imgH="1258527" progId="Word.Document.12">
                  <p:embed/>
                </p:oleObj>
              </mc:Choice>
              <mc:Fallback>
                <p:oleObj name="文档" r:id="rId4" imgW="3588249" imgH="125852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32445" y="1277653"/>
                        <a:ext cx="10944159" cy="383850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7633245" y="1464701"/>
            <a:ext cx="1584176" cy="3826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2221887" y="3312095"/>
            <a:ext cx="1584176" cy="3826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38543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575791"/>
            <a:ext cx="1842171" cy="6832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联合国</a:t>
            </a:r>
            <a:r>
              <a:rPr lang="en-US" altLang="zh-CN" dirty="0" smtClean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81906390"/>
              </p:ext>
            </p:extLst>
          </p:nvPr>
        </p:nvGraphicFramePr>
        <p:xfrm>
          <a:off x="361950" y="1259055"/>
          <a:ext cx="10947878" cy="42653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4" name="文档" r:id="rId4" imgW="3948415" imgH="1538335" progId="Word.Document.12">
                  <p:embed/>
                </p:oleObj>
              </mc:Choice>
              <mc:Fallback>
                <p:oleObj name="文档" r:id="rId4" imgW="3948415" imgH="153833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61950" y="1259055"/>
                        <a:ext cx="10947878" cy="426538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7961011" y="1387132"/>
            <a:ext cx="1494000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5835889" y="2384486"/>
            <a:ext cx="1494000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204121" y="3857745"/>
            <a:ext cx="1479442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4608909" y="4361801"/>
            <a:ext cx="1479442" cy="3478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13833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256229"/>
            <a:ext cx="10807700" cy="6267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四、第二次世界大战的影响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请连线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 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ELGXQRX08X.eps" descr="id:2147502355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728589" y="882939"/>
            <a:ext cx="7632848" cy="4671622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2376661" y="1366317"/>
            <a:ext cx="1584176" cy="2376264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2448669" y="1438325"/>
            <a:ext cx="1512168" cy="108012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2376661" y="3886597"/>
            <a:ext cx="1584176" cy="1368152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2448669" y="2590453"/>
            <a:ext cx="1512168" cy="259228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60726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151855"/>
            <a:ext cx="10807700" cy="296850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556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苏新诗柳楷简"/>
                <a:cs typeface="Times New Roman" panose="02020603050405020304" pitchFamily="18" charset="0"/>
              </a:rPr>
              <a:t>微思考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第二次世界大战给人类带来了哪些启示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latin typeface="Arial" panose="020B0604020202020204" pitchFamily="34" charset="0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latin typeface="Arial" panose="020B0604020202020204" pitchFamily="34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启示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和平来之不易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社会制度和意识形态不同的国家在平等的基础上能够联合起来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共同应对人类生存和发展面临的挑战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人类的命运休戚相关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只有加强国际合作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才能求得共同发展。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8303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下箭头标注 1"/>
          <p:cNvSpPr/>
          <p:nvPr/>
        </p:nvSpPr>
        <p:spPr>
          <a:xfrm>
            <a:off x="913590" y="2087959"/>
            <a:ext cx="9622887" cy="1944216"/>
          </a:xfrm>
          <a:prstGeom prst="downArrowCallout">
            <a:avLst/>
          </a:prstGeom>
          <a:pattFill prst="divot">
            <a:fgClr>
              <a:srgbClr val="C6A7DD"/>
            </a:fgClr>
            <a:bgClr>
              <a:schemeClr val="bg1"/>
            </a:bgClr>
          </a:pattFill>
          <a:ln>
            <a:solidFill>
              <a:srgbClr val="9E5ECE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6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</a:t>
            </a:r>
            <a:r>
              <a:rPr lang="en-US" altLang="zh-CN" sz="6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6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重难突破</a:t>
            </a:r>
          </a:p>
        </p:txBody>
      </p:sp>
    </p:spTree>
    <p:extLst>
      <p:ext uri="{BB962C8B-B14F-4D97-AF65-F5344CB8AC3E}">
        <p14:creationId xmlns:p14="http://schemas.microsoft.com/office/powerpoint/2010/main" val="92022982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515838" y="359767"/>
            <a:ext cx="8706422" cy="504056"/>
          </a:xfrm>
          <a:prstGeom prst="roundRect">
            <a:avLst/>
          </a:prstGeom>
          <a:solidFill>
            <a:srgbClr val="C6A7DD"/>
          </a:solidFill>
          <a:ln>
            <a:solidFill>
              <a:srgbClr val="7030A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zh-CN" dirty="0" smtClean="0"/>
              <a:t>一</a:t>
            </a:r>
            <a:r>
              <a:rPr lang="en-US" altLang="zh-CN" dirty="0" smtClean="0"/>
              <a:t>  </a:t>
            </a:r>
            <a:r>
              <a:rPr lang="zh-CN" altLang="zh-CN" dirty="0" smtClean="0"/>
              <a:t> </a:t>
            </a:r>
            <a:r>
              <a:rPr lang="zh-CN" altLang="zh-CN" dirty="0"/>
              <a:t>绥靖政策</a:t>
            </a:r>
            <a:endParaRPr lang="zh-CN" altLang="en-US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61950" y="922365"/>
            <a:ext cx="10807700" cy="41899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材料一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世纪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年代的经济大危机使英、法两国政局动荡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内阁更替频繁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很难指望政府在法西斯进攻面前实行一种坚定和连续的外交政策。英、法资产阶级对社会主义苏联的本能仇恨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对弱小国家的固有蔑视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在一个时期内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希特勒竭力造成一种似乎唯有共产国际、唯有苏联才是德国敌人的假象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英、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法</a:t>
            </a:r>
            <a:r>
              <a:rPr lang="zh-CN" altLang="en-US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两国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相信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了这一点。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 algn="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摘编自王绳祖《国际关系史》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1049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793216"/>
            <a:ext cx="10807700" cy="359899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材料二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西班牙内战期间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丘吉尔说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即使德国继续支持叛军一方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苏联以金钱供给政府一方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我们仍然要采取中立态度。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我确信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严格遵守中立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是目前唯一正确和安全的办法。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 algn="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摘编自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英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]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温斯顿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丘吉尔著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富杰译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《第二次世界大战回忆录》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6965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88568"/>
            <a:ext cx="10807700" cy="594932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ts val="42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问题探究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根据材料一分析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英法纵容法西斯侵略的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原因。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材料二中的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中立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对英国来说是不是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安全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的办法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请说明理由。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提示</a:t>
            </a:r>
            <a:r>
              <a:rPr lang="en-US" altLang="zh-CN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: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原因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经济危机、政治危机影响外交政策的连续性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对社会主义国家苏联的仇视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无视弱小国家的利益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希特勒采取了欺骗性手段。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安全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的办法。理由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:“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中立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纵容了法西斯国家的侵略扩张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加速了第二次世界大战的全面爆发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英国在第二次世界大战中遭到了德国的侵略。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141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935831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CTZhongYuanSJ"/>
                <a:cs typeface="Times New Roman" panose="02020603050405020304" pitchFamily="18" charset="0"/>
              </a:rPr>
              <a:t>核心归纳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全面认识绥靖政策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含义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绥靖政策是第一次世界大战后西方大国为了确保既得利益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避免战争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对法西斯国家的侵略扩张采取的一种妥协、纵容的政策。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1488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75166"/>
            <a:ext cx="10807700" cy="596272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原因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英法的经济地位和军事地位因受到第一次世界大战的影响而下降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英法不愿同德、意、日法西斯国家进行针锋相对的斗争。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经济大危机导致英法国内社会动荡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两国不想引发战争。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因第一次世界大战而兴起的和平主义思潮占据主导地位。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法西斯国家利用西方主要资本主义国家与苏联的矛盾打出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反共产国际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的旗号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欺骗了英法等国。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英法资产阶级企图牺牲苏联和弱小国家的利益以求避战自保。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9046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下箭头标注 1"/>
          <p:cNvSpPr/>
          <p:nvPr/>
        </p:nvSpPr>
        <p:spPr>
          <a:xfrm>
            <a:off x="913590" y="2087959"/>
            <a:ext cx="9622887" cy="1944216"/>
          </a:xfrm>
          <a:prstGeom prst="downArrowCallout">
            <a:avLst/>
          </a:prstGeom>
          <a:pattFill prst="divot">
            <a:fgClr>
              <a:srgbClr val="C6A7DD"/>
            </a:fgClr>
            <a:bgClr>
              <a:schemeClr val="bg1"/>
            </a:bgClr>
          </a:pattFill>
          <a:ln>
            <a:solidFill>
              <a:srgbClr val="9E5ECE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6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素养</a:t>
            </a:r>
            <a:r>
              <a:rPr lang="en-US" altLang="zh-CN" sz="6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6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目标定位</a:t>
            </a:r>
          </a:p>
        </p:txBody>
      </p:sp>
    </p:spTree>
    <p:extLst>
      <p:ext uri="{BB962C8B-B14F-4D97-AF65-F5344CB8AC3E}">
        <p14:creationId xmlns:p14="http://schemas.microsoft.com/office/powerpoint/2010/main" val="356043462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85676"/>
            <a:ext cx="10807700" cy="596272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实质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为了保全本国利益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竭力避免与法西斯国家发生直接冲突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不惜牺牲一些自身的局部利益或弱小国家的利益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满足法西斯国家的侵略扩张欲望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并尽可能地将法西斯侵略矛头引向苏联。绥靖政策的主要执行者是英法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美国的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中立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政策也是一种绥靖政策。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影响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牺牲了弱小国家的利益。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助长了法西斯国家的侵略气焰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加速了第二次世界大战的全面爆发。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不利于反法西斯国家的团结抗敌。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2335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215751"/>
            <a:ext cx="10807700" cy="53541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CTZhongYuanSJ"/>
                <a:cs typeface="Times New Roman" panose="02020603050405020304" pitchFamily="18" charset="0"/>
              </a:rPr>
              <a:t>学以致用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张伯伦与达拉第接受了希特勒的条件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然后对捷克斯洛伐克政府施加极大压力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要它屈服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签署它自己的死亡证书。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事实证明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证书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给欧洲带来了和平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刺激并便利了德国的侵略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推动了德意轴心同盟的建立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导致欧亚两大战争策源地的形成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latin typeface="Arial" panose="020B0604020202020204" pitchFamily="34" charset="0"/>
                <a:cs typeface="Times New Roman" panose="02020603050405020304" pitchFamily="18" charset="0"/>
              </a:rPr>
              <a:t>答案</a:t>
            </a:r>
            <a:r>
              <a:rPr lang="en-US" altLang="zh-CN" dirty="0">
                <a:latin typeface="Arial" panose="020B0604020202020204" pitchFamily="34" charset="0"/>
                <a:cs typeface="Times New Roman" panose="02020603050405020304" pitchFamily="18" charset="0"/>
              </a:rPr>
              <a:t>: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6260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503783"/>
            <a:ext cx="10807700" cy="481978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latin typeface="Arial" panose="020B0604020202020204" pitchFamily="34" charset="0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latin typeface="Arial" panose="020B0604020202020204" pitchFamily="34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结合所学知识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可知材料反映的是《慕尼黑协定》的签订。结合所学知识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可知《慕尼黑协定》的签订没有给欧洲带来和平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结合所学知识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可知《慕尼黑协定》的签订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牺牲了捷克斯洛伐克的利益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从而刺激并便利了德国的侵略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项正确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;1936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意大利和德国结成轴心国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欧洲战争策源地形成的时间是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1933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亚洲战争策源地形成的时间是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1936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而材料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中的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史实发生于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1938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项错误。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6768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515838" y="19185"/>
            <a:ext cx="8706422" cy="504056"/>
          </a:xfrm>
          <a:prstGeom prst="roundRect">
            <a:avLst/>
          </a:prstGeom>
          <a:solidFill>
            <a:srgbClr val="C6A7DD"/>
          </a:solidFill>
          <a:ln>
            <a:solidFill>
              <a:srgbClr val="7030A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zh-CN"/>
              <a:t>二</a:t>
            </a:r>
            <a:r>
              <a:rPr lang="en-US" altLang="zh-CN"/>
              <a:t>  </a:t>
            </a:r>
            <a:r>
              <a:rPr lang="zh-CN" altLang="zh-CN"/>
              <a:t>世界反法西斯战争的胜利</a:t>
            </a:r>
            <a:endParaRPr lang="zh-CN" altLang="en-US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61950" y="451233"/>
            <a:ext cx="10807700" cy="596272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材料一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对于日本战败的真正原因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尼米兹海军上将始终认为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美国海军的绝对优势使得胜利得以实现。苏联的论点出人意料地得到陈纳德将军的支持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他认为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苏联红军参战是决定性的因素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看来所有这些因素综合在一起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才把日本一步步引向失败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然后又使失败突然到来。但是有两个不变和压倒一切的因素早已注定了日本的命运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首先是日本经济上的弱点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它的经济潜力只及美国的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15%</a:t>
            </a:r>
            <a:r>
              <a:rPr lang="en-US" altLang="zh-CN" dirty="0">
                <a:solidFill>
                  <a:srgbClr val="000000"/>
                </a:solidFill>
                <a:latin typeface="楷体" panose="02010609060101010101" pitchFamily="49" charset="-122"/>
                <a:ea typeface="NEU-BZ-S92" panose="02020503000000020003" pitchFamily="18" charset="-122"/>
                <a:cs typeface="Times New Roman" panose="02020603050405020304" pitchFamily="18" charset="0"/>
              </a:rPr>
              <a:t>……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第二个决定性的因素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美国人出色地动员和发挥了自己的力量。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 algn="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摘编自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法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]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亨利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米歇尔著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卢佩文、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algn="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刘幼兰译《第二次世界大战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下册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》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5175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1096115"/>
            <a:ext cx="108077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材料二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虹是由各不相同的颜色组成的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但它们汇集在一起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就成了一条绚丽夺目的彩带。我们的国家也是如此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我们的理想是可以汇成一个和谐的整体的</a:t>
            </a:r>
            <a:r>
              <a:rPr lang="en-US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当我们结束这历史性的聚会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我们定能在世界的天空上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看</a:t>
            </a:r>
            <a:r>
              <a:rPr lang="zh-CN" altLang="en-US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见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那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条希望的彩虹。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 algn="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德黑兰会议期间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罗斯福在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丘吉尔生日宴会上的演讲</a:t>
            </a:r>
            <a:endParaRPr lang="zh-CN" altLang="zh-CN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9861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-130958"/>
            <a:ext cx="10807700" cy="659257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问题探究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概括材料一中关于战胜日本决定性因素的观点。你认为该观点是否公正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为什么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结合德黑兰会议的背景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说明材料二中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彩</a:t>
            </a:r>
            <a:r>
              <a:rPr lang="zh-CN" altLang="zh-CN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虹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的寓意。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我们的理想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指的是什么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两者有何关系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latin typeface="Arial" panose="020B0604020202020204" pitchFamily="34" charset="0"/>
                <a:cs typeface="Times New Roman" panose="02020603050405020304" pitchFamily="18" charset="0"/>
              </a:rPr>
              <a:t>提示</a:t>
            </a:r>
            <a:r>
              <a:rPr lang="en-US" altLang="zh-CN" dirty="0">
                <a:latin typeface="Arial" panose="020B0604020202020204" pitchFamily="34" charset="0"/>
                <a:cs typeface="Times New Roman" panose="02020603050405020304" pitchFamily="18" charset="0"/>
              </a:rPr>
              <a:t>: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观点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美国海军的优势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苏联红军的对日作战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美国强大的综合国力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各种因素综合作用的结果。认识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不完全公正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zh-CN" altLang="en-US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理由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忽略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了中国在抗日战争中的巨大作用。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寓意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不同社会制度和文化传统的国家进行合作。理想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打败法西斯势力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实现世界和平。关系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实现合作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建立世界反法西斯同盟是胜利的重要保证。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5746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-133779"/>
            <a:ext cx="10807700" cy="659257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CTZhongYuanSJ"/>
                <a:cs typeface="Times New Roman" panose="02020603050405020304" pitchFamily="18" charset="0"/>
              </a:rPr>
              <a:t>核心归纳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第二次世界大战的经验教训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要保持一个相对合理的国际秩序。以强凌弱、对战败国一味勒索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只会带来更大的冲突。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在遇到世界性经济大危机时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各国应该团结互助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共渡难关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切忌以邻为壑。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面对侵略势力的威胁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各国应该联合起来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奋起反抗。绥靖政策、祸水他引只会自食恶果。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必须提高综合国力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加强抵御外敌的能力。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要加强维和性国际组织的权威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要努力增强联合国在维护国际和平与安全方面的作用。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9176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298269"/>
            <a:ext cx="10807700" cy="535415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NEU-BZ-S92"/>
                <a:ea typeface="CTZhongYuanSJ"/>
                <a:cs typeface="Times New Roman" panose="02020603050405020304" pitchFamily="18" charset="0"/>
              </a:rPr>
              <a:t>学以致用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2.“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第二次世界大战改变了世界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使世界从动荡战争时期转向和平与发展时期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它把和平还给了世界。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上述观点说明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第二次世界大战后战争的威胁已经消除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第二次世界大战使世界从此走向了安定繁荣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没有第二次世界大战就没有世界的和平与发展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战争的残酷深化了世界的和平意识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latin typeface="Arial" panose="020B0604020202020204" pitchFamily="34" charset="0"/>
                <a:cs typeface="Times New Roman" panose="02020603050405020304" pitchFamily="18" charset="0"/>
              </a:rPr>
              <a:t>答案</a:t>
            </a:r>
            <a:r>
              <a:rPr lang="en-US" altLang="zh-CN" dirty="0">
                <a:latin typeface="Arial" panose="020B0604020202020204" pitchFamily="34" charset="0"/>
                <a:cs typeface="Times New Roman" panose="02020603050405020304" pitchFamily="18" charset="0"/>
              </a:rPr>
              <a:t>: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8689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61950" y="1943943"/>
            <a:ext cx="10807700" cy="186512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latin typeface="Arial" panose="020B0604020202020204" pitchFamily="34" charset="0"/>
                <a:cs typeface="Times New Roman" panose="02020603050405020304" pitchFamily="18" charset="0"/>
              </a:rPr>
              <a:t>解析</a:t>
            </a:r>
            <a:r>
              <a:rPr lang="en-US" altLang="zh-CN" dirty="0">
                <a:latin typeface="Arial" panose="020B0604020202020204" pitchFamily="34" charset="0"/>
                <a:cs typeface="Times New Roman" panose="02020603050405020304" pitchFamily="18" charset="0"/>
              </a:rPr>
              <a:t>: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第二次世界大战给参战各国带来了深重的灾难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使人们认识到和平的珍贵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反对战争、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渴望</a:t>
            </a:r>
            <a:r>
              <a:rPr lang="zh-CN" altLang="en-US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世界</a:t>
            </a:r>
            <a:r>
              <a:rPr lang="zh-CN" altLang="zh-CN" dirty="0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和平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的思想日益深入人心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故选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项。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三项说法不符合史实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排除。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1766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649580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spect="1"/>
          </p:cNvSpPr>
          <p:nvPr/>
        </p:nvSpPr>
        <p:spPr>
          <a:xfrm>
            <a:off x="361950" y="1727919"/>
            <a:ext cx="10807700" cy="186512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chemeClr val="tx1"/>
                </a:solidFill>
              </a:rPr>
              <a:t>目 标 素 养</a:t>
            </a:r>
            <a:endParaRPr lang="zh-CN" altLang="en-US" dirty="0">
              <a:solidFill>
                <a:schemeClr val="tx1"/>
              </a:solidFill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了解第二次世界大战</a:t>
            </a:r>
            <a:endParaRPr lang="zh-CN" altLang="zh-CN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</a:rPr>
              <a:t>2.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理解第二次世界大战引起的国际秩序的重要变化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30740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>
            <a:spLocks noChangeAspect="1"/>
          </p:cNvSpPr>
          <p:nvPr/>
        </p:nvSpPr>
        <p:spPr>
          <a:xfrm>
            <a:off x="361950" y="122887"/>
            <a:ext cx="10807700" cy="5903154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/>
            <a:r>
              <a:rPr lang="zh-CN" altLang="zh-CN" dirty="0">
                <a:solidFill>
                  <a:schemeClr val="tx1"/>
                </a:solidFill>
              </a:rPr>
              <a:t>知 识 概 览</a:t>
            </a:r>
            <a:endParaRPr lang="zh-CN" altLang="en-US" dirty="0">
              <a:solidFill>
                <a:schemeClr val="tx1"/>
              </a:solidFill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chemeClr val="tx1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chemeClr val="tx1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chemeClr val="tx1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chemeClr val="tx1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chemeClr val="tx1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chemeClr val="tx1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chemeClr val="tx1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>
              <a:solidFill>
                <a:schemeClr val="tx1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dirty="0" smtClean="0">
              <a:solidFill>
                <a:schemeClr val="tx1"/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NLGXQCRG24X.eps"/>
          <p:cNvPicPr/>
          <p:nvPr/>
        </p:nvPicPr>
        <p:blipFill>
          <a:blip r:embed="rId2"/>
          <a:stretch>
            <a:fillRect/>
          </a:stretch>
        </p:blipFill>
        <p:spPr>
          <a:xfrm>
            <a:off x="1661344" y="772151"/>
            <a:ext cx="8208912" cy="4950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4939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下箭头标注 1"/>
          <p:cNvSpPr/>
          <p:nvPr/>
        </p:nvSpPr>
        <p:spPr>
          <a:xfrm>
            <a:off x="913590" y="2087959"/>
            <a:ext cx="9622887" cy="1944216"/>
          </a:xfrm>
          <a:prstGeom prst="downArrowCallout">
            <a:avLst/>
          </a:prstGeom>
          <a:pattFill prst="divot">
            <a:fgClr>
              <a:srgbClr val="C6A7DD"/>
            </a:fgClr>
            <a:bgClr>
              <a:schemeClr val="bg1"/>
            </a:bgClr>
          </a:pattFill>
          <a:ln>
            <a:solidFill>
              <a:srgbClr val="9E5ECE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6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课前</a:t>
            </a:r>
            <a:r>
              <a:rPr lang="en-US" altLang="zh-CN" sz="6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•</a:t>
            </a:r>
            <a:r>
              <a:rPr lang="zh-CN" altLang="en-US" sz="6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基础认知</a:t>
            </a:r>
          </a:p>
        </p:txBody>
      </p:sp>
    </p:spTree>
    <p:extLst>
      <p:ext uri="{BB962C8B-B14F-4D97-AF65-F5344CB8AC3E}">
        <p14:creationId xmlns:p14="http://schemas.microsoft.com/office/powerpoint/2010/main" val="17475167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-47385"/>
            <a:ext cx="10807700" cy="121764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一、法西斯主义与亚欧战争策源地的形成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法西斯主义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NLGXQCRG25Xj.eps" descr="id:2147502394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3672805" y="561435"/>
            <a:ext cx="4763286" cy="5656588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318647" y="1718959"/>
            <a:ext cx="1020424" cy="1622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6085974" y="4931398"/>
            <a:ext cx="1234713" cy="1785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8527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61950" y="589822"/>
            <a:ext cx="10807700" cy="130381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dirty="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第二次世界大战的亚欧战争策源地的形成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  <a:p>
            <a:pPr indent="2667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第二次世界大战的亚洲战争策源地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8491892"/>
              </p:ext>
            </p:extLst>
          </p:nvPr>
        </p:nvGraphicFramePr>
        <p:xfrm>
          <a:off x="430213" y="1835819"/>
          <a:ext cx="10939462" cy="349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" name="文档" r:id="rId4" imgW="3569330" imgH="1146704" progId="Word.Document.12">
                  <p:embed/>
                </p:oleObj>
              </mc:Choice>
              <mc:Fallback>
                <p:oleObj name="文档" r:id="rId4" imgW="3569330" imgH="114670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30213" y="1835819"/>
                        <a:ext cx="10939462" cy="3492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4731905" y="2490238"/>
            <a:ext cx="1643400" cy="3826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5740306" y="3071178"/>
            <a:ext cx="1976490" cy="3826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4896941" y="3639828"/>
            <a:ext cx="2853315" cy="3826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8211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61950" y="575791"/>
            <a:ext cx="108077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</a:t>
            </a:r>
            <a:r>
              <a:rPr lang="en-US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第二次世界大战的欧洲战争策源地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:1933 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纳粹党攫取德国政权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建立法西斯独裁统治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积极扩军备战。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1935 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意大利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入侵埃塞俄比亚。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1936 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意大利和德国结成轴心国</a:t>
            </a:r>
            <a:r>
              <a:rPr lang="zh-CN" altLang="zh-CN" dirty="0" smtClean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慕尼黑阴谋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:1938 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德国吞并奥地利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并对捷克斯洛伐克提出领土要求。英法实行绥靖政策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与德意签订《</a:t>
            </a:r>
            <a:r>
              <a:rPr lang="zh-CN" altLang="zh-CN" dirty="0">
                <a:ea typeface="楷体" panose="02010609060101010101" pitchFamily="49" charset="-122"/>
                <a:cs typeface="Times New Roman" panose="02020603050405020304" pitchFamily="18" charset="0"/>
              </a:rPr>
              <a:t>慕尼黑协定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》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把苏台德等地区割让给德国</a:t>
            </a:r>
            <a:r>
              <a:rPr lang="en-US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dirty="0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更加助长了法西斯国家的侵略野心。</a:t>
            </a:r>
            <a:endParaRPr lang="zh-CN" altLang="zh-CN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262772" y="1223615"/>
            <a:ext cx="826857" cy="4629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>
            <a:off x="10258001" y="1687713"/>
            <a:ext cx="82592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473621" y="1807234"/>
            <a:ext cx="362543" cy="4629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468796" y="2271332"/>
            <a:ext cx="362133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9123897" y="2990863"/>
            <a:ext cx="1728192" cy="4629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>
            <a:off x="9119126" y="3454961"/>
            <a:ext cx="1726238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498520" y="3537951"/>
            <a:ext cx="362543" cy="4629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493695" y="4002049"/>
            <a:ext cx="362133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21201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 animBg="1"/>
      <p:bldP spid="12" grpId="0" animBg="1"/>
      <p:bldP spid="14" grpId="0" animBg="1"/>
    </p:bldLst>
  </p:timing>
</p:sld>
</file>

<file path=ppt/theme/theme1.xml><?xml version="1.0" encoding="utf-8"?>
<a:theme xmlns:a="http://schemas.openxmlformats.org/drawingml/2006/main" name="1_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3BAEC52-59F7-4328-AB73-0F916ADBF193}" vid="{58DBEABC-D800-4B69-8CEC-6F66A7DFD12F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680</TotalTime>
  <Words>1505</Words>
  <Application>Microsoft Office PowerPoint</Application>
  <PresentationFormat>自定义</PresentationFormat>
  <Paragraphs>111</Paragraphs>
  <Slides>39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53" baseType="lpstr">
      <vt:lpstr>CTZhongYuanSJ</vt:lpstr>
      <vt:lpstr>NEU-BZ-S92</vt:lpstr>
      <vt:lpstr>方正书宋_GBK</vt:lpstr>
      <vt:lpstr>黑体</vt:lpstr>
      <vt:lpstr>楷体</vt:lpstr>
      <vt:lpstr>隶书</vt:lpstr>
      <vt:lpstr>宋体</vt:lpstr>
      <vt:lpstr>苏新诗柳楷简</vt:lpstr>
      <vt:lpstr>微软雅黑</vt:lpstr>
      <vt:lpstr>Arial</vt:lpstr>
      <vt:lpstr>Calibri</vt:lpstr>
      <vt:lpstr>Times New Roman</vt:lpstr>
      <vt:lpstr>1_专业教辅课件Q:251490010</vt:lpstr>
      <vt:lpstr>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Microsoft</cp:lastModifiedBy>
  <cp:revision>90</cp:revision>
  <dcterms:created xsi:type="dcterms:W3CDTF">2020-07-20T09:37:23Z</dcterms:created>
  <dcterms:modified xsi:type="dcterms:W3CDTF">2026-03-13T02:51:52Z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0008007650000000000001024140</vt:lpwstr>
  </property>
  <property fmtid="{D5CDD505-2E9C-101B-9397-08002B2CF9AE}" pid="3" name="KSOProductBuildVer">
    <vt:lpwstr>2052-10.1.0.7698</vt:lpwstr>
  </property>
</Properties>
</file>