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36"/>
  </p:notesMasterIdLst>
  <p:sldIdLst>
    <p:sldId id="781" r:id="rId2"/>
    <p:sldId id="774" r:id="rId3"/>
    <p:sldId id="775" r:id="rId4"/>
    <p:sldId id="736" r:id="rId5"/>
    <p:sldId id="750" r:id="rId6"/>
    <p:sldId id="776" r:id="rId7"/>
    <p:sldId id="738" r:id="rId8"/>
    <p:sldId id="752" r:id="rId9"/>
    <p:sldId id="753" r:id="rId10"/>
    <p:sldId id="755" r:id="rId11"/>
    <p:sldId id="756" r:id="rId12"/>
    <p:sldId id="757" r:id="rId13"/>
    <p:sldId id="758" r:id="rId14"/>
    <p:sldId id="779" r:id="rId15"/>
    <p:sldId id="759" r:id="rId16"/>
    <p:sldId id="760" r:id="rId17"/>
    <p:sldId id="761" r:id="rId18"/>
    <p:sldId id="762" r:id="rId19"/>
    <p:sldId id="763" r:id="rId20"/>
    <p:sldId id="777" r:id="rId21"/>
    <p:sldId id="740" r:id="rId22"/>
    <p:sldId id="764" r:id="rId23"/>
    <p:sldId id="780" r:id="rId24"/>
    <p:sldId id="765" r:id="rId25"/>
    <p:sldId id="766" r:id="rId26"/>
    <p:sldId id="767" r:id="rId27"/>
    <p:sldId id="768" r:id="rId28"/>
    <p:sldId id="751" r:id="rId29"/>
    <p:sldId id="769" r:id="rId30"/>
    <p:sldId id="770" r:id="rId31"/>
    <p:sldId id="771" r:id="rId32"/>
    <p:sldId id="772" r:id="rId33"/>
    <p:sldId id="773" r:id="rId34"/>
    <p:sldId id="778" r:id="rId35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A7DD"/>
    <a:srgbClr val="FF6600"/>
    <a:srgbClr val="D85C00"/>
    <a:srgbClr val="34AC8B"/>
    <a:srgbClr val="009A46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88" autoAdjust="0"/>
  </p:normalViewPr>
  <p:slideViewPr>
    <p:cSldViewPr>
      <p:cViewPr varScale="1">
        <p:scale>
          <a:sx n="97" d="100"/>
          <a:sy n="97" d="100"/>
        </p:scale>
        <p:origin x="504" y="30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4647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421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5183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40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588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587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71484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33195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1.doc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3.docx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0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617869" y="4032175"/>
            <a:ext cx="8295862" cy="1094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　中古时期的亚洲</a:t>
            </a:r>
            <a:endParaRPr lang="zh-CN" altLang="zh-CN" sz="6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424460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421265"/>
            <a:ext cx="293670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帝国的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统治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679843"/>
              </p:ext>
            </p:extLst>
          </p:nvPr>
        </p:nvGraphicFramePr>
        <p:xfrm>
          <a:off x="342738" y="1104301"/>
          <a:ext cx="10843060" cy="4744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文档" r:id="rId4" imgW="3898291" imgH="1708489" progId="Word.Document.12">
                  <p:embed/>
                </p:oleObj>
              </mc:Choice>
              <mc:Fallback>
                <p:oleObj name="文档" r:id="rId4" imgW="3898291" imgH="17084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2738" y="1104301"/>
                        <a:ext cx="10843060" cy="47445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3594107" y="1242000"/>
            <a:ext cx="69696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73315" y="2229853"/>
            <a:ext cx="1122466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48217" y="2229853"/>
            <a:ext cx="1446277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782727" y="3219315"/>
            <a:ext cx="1086609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340544" y="3705153"/>
            <a:ext cx="1468165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410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61950" y="266739"/>
            <a:ext cx="10807700" cy="5509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苏新诗柳楷简"/>
                <a:cs typeface="Times New Roman" panose="02020603050405020304" pitchFamily="18" charset="0"/>
              </a:rPr>
              <a:t>微思考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君士坦丁堡陷落后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奥斯曼人对君士坦丁堡进行劫掠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劫掠继续了三天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没有一个兵士不靠夺得的战利品和奴隶而致富的。经过三天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苏丹穆罕默德用重惩威吓的办法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禁止继续抢劫和仍然没有停止的屠杀。所有的人都服从了他的命令。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周一良、吴于廑总主编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郭守田主编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《世界通史资料选辑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中古部分》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所有的人都服从了他的命令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说明了什么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根据材料并结合所学知识概括这场战争的影响。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1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879017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苏丹穆罕默德既是宗教领袖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又是国家和军队的主宰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是最高统治者。影响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这场战役标志着拜占庭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帝国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灭亡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战争给人民带来很大的伤害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文化遭到严重破坏。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59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49250" y="1367879"/>
            <a:ext cx="10833100" cy="26127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三、南亚与东亚的国家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 indent="26797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印度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孔雀帝国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公元前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孔雀帝国崛起于印度北部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一度统一南亚大部分地区。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36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13615"/>
            <a:ext cx="10807700" cy="69217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笈多帝国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0100645"/>
              </p:ext>
            </p:extLst>
          </p:nvPr>
        </p:nvGraphicFramePr>
        <p:xfrm>
          <a:off x="461963" y="1261144"/>
          <a:ext cx="10855325" cy="406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4" imgW="3910252" imgH="1463453" progId="Word.Document.12">
                  <p:embed/>
                </p:oleObj>
              </mc:Choice>
              <mc:Fallback>
                <p:oleObj name="文档" r:id="rId4" imgW="3910252" imgH="14634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1963" y="1261144"/>
                        <a:ext cx="10855325" cy="406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562957" y="1367385"/>
            <a:ext cx="1494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848393" y="3825976"/>
            <a:ext cx="14940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1738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79847"/>
            <a:ext cx="2722220" cy="6636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德里苏丹国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324960"/>
              </p:ext>
            </p:extLst>
          </p:nvPr>
        </p:nvGraphicFramePr>
        <p:xfrm>
          <a:off x="285750" y="1823467"/>
          <a:ext cx="10852150" cy="275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文档" r:id="rId4" imgW="3897932" imgH="991887" progId="Word.Document.12">
                  <p:embed/>
                </p:oleObj>
              </mc:Choice>
              <mc:Fallback>
                <p:oleObj name="文档" r:id="rId4" imgW="3897932" imgH="9918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5750" y="1823467"/>
                        <a:ext cx="10852150" cy="275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259379" y="2148712"/>
            <a:ext cx="1830261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56804" y="2936677"/>
            <a:ext cx="696963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390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410755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日本的封建化进程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秦汉之际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中国移民把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冶铁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和水稻种植技术带到日本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推动了日本社会的发展。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政治上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中央集权制度的建立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:646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孝德天皇颁布改新诏书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开始改革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史称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大化改新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。经过约半个世纪的改革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日本模仿中国建立了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中央集权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国家。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幕府统治的建立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62711" y="1057265"/>
            <a:ext cx="77714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6358121" y="1521363"/>
            <a:ext cx="77626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110145" y="3998835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105599" y="4462933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8606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LGXQCRG19Xj.eps" descr="id:214749959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168749" y="15528"/>
            <a:ext cx="4680520" cy="621305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27983" y="49345"/>
            <a:ext cx="1260000" cy="196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479930" y="895353"/>
            <a:ext cx="485785" cy="196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496538" y="2397011"/>
            <a:ext cx="401475" cy="196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562597" y="5719889"/>
            <a:ext cx="401475" cy="196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441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5622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朝鲜半岛的政局演变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新罗初步统一了朝鲜半岛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模仿中国建立了中央集权国家。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(2)10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新罗人王建建立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高丽王朝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政治制度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高丽王朝仿效中国唐朝制度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在中央设三省六部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将地方划分为十道。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推行土地国有。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选官制度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引入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科举考试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选拔官员。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思想文化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中国的儒家经典和辞章之学广为传播。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33045" y="2077945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5828499" y="2542043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734055" y="4424737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729509" y="4888835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624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63823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(3)14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高丽大将李成桂自立为王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迁都汉城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改国号为朝鲜。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(4)16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中朝军民取得抗击日本侵略的胜利。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latin typeface="NEU-BZ-S92"/>
                <a:ea typeface="苏新诗柳楷简"/>
                <a:cs typeface="Times New Roman" panose="02020603050405020304" pitchFamily="18" charset="0"/>
              </a:rPr>
              <a:t>微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苏新诗柳楷简"/>
                <a:cs typeface="Times New Roman" panose="02020603050405020304" pitchFamily="18" charset="0"/>
              </a:rPr>
              <a:t>思考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中古时期日本和朝鲜政治制度的演变呈现出什么特点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特点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受到中华文明的影响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注重自身的改革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实现了社会性质的变化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完成了封建化。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75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横卷形 4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791815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素养</a:t>
            </a:r>
            <a:r>
              <a:rPr lang="en-US" altLang="zh-CN" sz="4000"/>
              <a:t>•</a:t>
            </a:r>
            <a:r>
              <a:rPr lang="zh-CN" altLang="en-US" sz="4000" smtClean="0"/>
              <a:t>目标</a:t>
            </a:r>
            <a:r>
              <a:rPr lang="zh-CN" altLang="en-US" sz="4000" dirty="0"/>
              <a:t>定位</a:t>
            </a:r>
          </a:p>
        </p:txBody>
      </p:sp>
      <p:sp>
        <p:nvSpPr>
          <p:cNvPr id="6" name="横卷形 5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83785" y="230398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</a:t>
            </a:r>
            <a:r>
              <a:rPr lang="zh-CN" altLang="zh-CN" sz="4000" dirty="0" smtClean="0"/>
              <a:t>前</a:t>
            </a:r>
            <a:r>
              <a:rPr lang="en-US" altLang="zh-CN" sz="4000" dirty="0" smtClean="0"/>
              <a:t>•</a:t>
            </a:r>
            <a:r>
              <a:rPr lang="zh-CN" altLang="zh-CN" sz="4000" dirty="0" smtClean="0"/>
              <a:t>基础</a:t>
            </a:r>
            <a:r>
              <a:rPr lang="zh-CN" altLang="zh-CN" sz="4000" dirty="0"/>
              <a:t>认知</a:t>
            </a:r>
          </a:p>
        </p:txBody>
      </p:sp>
      <p:sp>
        <p:nvSpPr>
          <p:cNvPr id="10" name="横卷形 9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83785" y="381615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 smtClean="0"/>
              <a:t>课堂</a:t>
            </a:r>
            <a:r>
              <a:rPr lang="en-US" altLang="zh-CN" sz="4000" dirty="0" smtClean="0"/>
              <a:t>•</a:t>
            </a:r>
            <a:r>
              <a:rPr lang="zh-CN" altLang="zh-CN" sz="4000" dirty="0" smtClean="0"/>
              <a:t>重</a:t>
            </a:r>
            <a:r>
              <a:rPr lang="zh-CN" altLang="zh-CN" sz="4000" dirty="0"/>
              <a:t>难突破</a:t>
            </a:r>
          </a:p>
        </p:txBody>
      </p:sp>
    </p:spTree>
    <p:extLst>
      <p:ext uri="{BB962C8B-B14F-4D97-AF65-F5344CB8AC3E}">
        <p14:creationId xmlns:p14="http://schemas.microsoft.com/office/powerpoint/2010/main" val="40643026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913590" y="2087959"/>
            <a:ext cx="9622887" cy="1944216"/>
          </a:xfrm>
          <a:prstGeom prst="downArrowCallout">
            <a:avLst/>
          </a:prstGeom>
          <a:pattFill prst="divot">
            <a:fgClr>
              <a:srgbClr val="C6A7DD"/>
            </a:fgClr>
            <a:bgClr>
              <a:schemeClr val="bg1"/>
            </a:bgClr>
          </a:pattFill>
          <a:ln>
            <a:solidFill>
              <a:srgbClr val="9E5EC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重难突破</a:t>
            </a:r>
          </a:p>
        </p:txBody>
      </p:sp>
    </p:spTree>
    <p:extLst>
      <p:ext uri="{BB962C8B-B14F-4D97-AF65-F5344CB8AC3E}">
        <p14:creationId xmlns:p14="http://schemas.microsoft.com/office/powerpoint/2010/main" val="28733448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52525" y="133139"/>
            <a:ext cx="9361040" cy="504056"/>
          </a:xfrm>
          <a:prstGeom prst="roundRect">
            <a:avLst/>
          </a:prstGeom>
          <a:solidFill>
            <a:srgbClr val="C6A7DD"/>
          </a:solidFill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dirty="0" smtClean="0"/>
              <a:t>一</a:t>
            </a:r>
            <a:r>
              <a:rPr lang="en-US" altLang="zh-CN" dirty="0" smtClean="0"/>
              <a:t>  </a:t>
            </a:r>
            <a:r>
              <a:rPr lang="zh-CN" altLang="zh-CN" dirty="0" smtClean="0"/>
              <a:t>阿拉伯人</a:t>
            </a:r>
            <a:r>
              <a:rPr lang="zh-CN" altLang="zh-CN" dirty="0"/>
              <a:t>对世界文化作出的贡献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729639"/>
            <a:ext cx="10833100" cy="5213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欧洲文艺复兴时期所产生的一些名著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如塞万提斯的《唐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吉诃德》、薄伽丘的《十日谈》等都在内容、形式和风格上不同程度地受到阿拉伯著作《一千零一夜》等的影响。阿拉伯哲学家伊本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阿拉比的著作成为意大利诗人但丁《神曲》的先驱。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阿拉伯人的哲学知识本来是从学习西方哲学家的著作发端的。可是当亚里士多德等人的著作被从阿拉伯文译成拉丁文前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西方几乎没有人知道他们是哲学家。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彭树智《阿拉伯国家简史》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076242"/>
            <a:ext cx="10807700" cy="32439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问题探究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阿拉伯人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为世界文明的发展作出了重要贡献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请根据材料并结合所学知识予以分析说明。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保存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了大量西方古典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文化</a:t>
            </a:r>
            <a:r>
              <a:rPr lang="en-US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促进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近代西欧文化的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发展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;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东西方文化交流的一座重要桥梁。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691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07058"/>
            <a:ext cx="10833100" cy="4533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素养阐释</a:t>
            </a:r>
            <a:endParaRPr lang="zh-CN" altLang="en-US" dirty="0"/>
          </a:p>
          <a:p>
            <a:pPr indent="2667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塞万提斯的《唐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吉诃德》、薄伽丘的《十日谈》等都在内容、形式和风格上不同程度地受到阿拉伯著作《一千零一夜》等的影响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说明阿拉伯文化促进近代西欧文化的发展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亚里士多德等人的著作被从阿拉伯文译成拉丁文前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西方几乎没有人知道他们是哲学家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说明阿拉伯人保存了大量西方古典文化。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12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67776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核心归纳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阿拉伯人对世界文化的贡献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保存并传播了古代文化。在西罗马帝国灭亡前后的长期动乱中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许多希腊、罗马古典作品通过拜占庭帝国流传到阿拉伯帝国。阿拉伯学者将许多古代作品译成阿拉伯文。西欧国家后来通过阿拉伯文译本才重新认识古代希腊、罗马的文化成就。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阿拉伯人足迹遍及亚非欧三大洲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成为东西方文化交流的媒介。他们把古代印度、古代中国的文化成就介绍到欧洲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又把阿拉伯的科学成就传播到东方。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64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799927"/>
            <a:ext cx="10807700" cy="18262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阿拉伯人不但善于吸收其他地区的文化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而且还在钻研的基础上加以发展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在数学、天文学、医学、物理学、化学、建筑学、文学等方面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都取得了巨大成就。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88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86278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学以致用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某校高一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班同学设计了一张学习卡片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据此推断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他们正在学习的是哪个国家的历史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1894850"/>
            <a:ext cx="10807700" cy="239950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版图跨亚非欧三洲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2.830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在巴格达设立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智慧宫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翻译古代波斯、印度、希腊和罗马的文献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将中国的造纸术传入欧洲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950" y="4276301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罗马帝国　　　　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B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拜占庭帝国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阿拉伯帝国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	D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奥斯曼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帝国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26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439887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世纪中期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阿拉伯帝国通过不断扩张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成为地跨亚、非、欧三洲的大帝国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智慧宫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是阿拉伯帝国建立的全国性的综合学术机构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阿拉伯人翻译古代波斯、印度、希腊和罗马的文献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融合了东西方文化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中国的造纸术经阿拉伯人传到欧洲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促进了欧洲文明的进步和社会转型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94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15838" y="215751"/>
            <a:ext cx="8706422" cy="504056"/>
          </a:xfrm>
          <a:prstGeom prst="roundRect">
            <a:avLst/>
          </a:prstGeom>
          <a:solidFill>
            <a:srgbClr val="C6A7DD"/>
          </a:solidFill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mtClean="0"/>
              <a:t>二</a:t>
            </a:r>
            <a:r>
              <a:rPr lang="en-US" altLang="zh-CN" smtClean="0"/>
              <a:t>  </a:t>
            </a:r>
            <a:r>
              <a:rPr lang="zh-CN" altLang="zh-CN" smtClean="0"/>
              <a:t>日本大化改新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863823"/>
            <a:ext cx="10807700" cy="478086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废除皇室和贵族的私有土地和部民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部曲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收归国家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是为公地公民。对大夫以上高官贵族赐予食封。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改革统治机构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建立京师和地方行政机构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国、郡、里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设置关塞、防人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戍边军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及驿站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各置职官。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造户籍、记账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赋税簿账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施行班田收授法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凡田长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步为段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段为町。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改革税收制度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施行租庸调新税法。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大化改新主要内容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1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139127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问题探究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概括大化改新的主要内容。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内容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废除贵族世袭制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建立中央集权的天皇制封建国家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把贵族土地收归国有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部民转化为国家公民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班田收授法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和租庸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调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法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715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913590" y="2087959"/>
            <a:ext cx="9622887" cy="1944216"/>
          </a:xfrm>
          <a:prstGeom prst="downArrowCallout">
            <a:avLst/>
          </a:prstGeom>
          <a:pattFill prst="divot">
            <a:fgClr>
              <a:srgbClr val="C6A7DD"/>
            </a:fgClr>
            <a:bgClr>
              <a:schemeClr val="bg1"/>
            </a:bgClr>
          </a:pattFill>
          <a:ln>
            <a:solidFill>
              <a:srgbClr val="9E5EC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素养</a:t>
            </a: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目标定位</a:t>
            </a:r>
          </a:p>
        </p:txBody>
      </p:sp>
    </p:spTree>
    <p:extLst>
      <p:ext uri="{BB962C8B-B14F-4D97-AF65-F5344CB8AC3E}">
        <p14:creationId xmlns:p14="http://schemas.microsoft.com/office/powerpoint/2010/main" val="16315041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26304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核心归纳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大化改新取得成功的原因与评价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取得成功的原因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改革适应了社会需要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顺应了历史发展的潮流。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积极引进</a:t>
            </a:r>
            <a:r>
              <a:rPr lang="zh-CN" altLang="zh-CN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先进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制度与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文化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加以继承与创新。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改革派推行了行之有效的改革措施。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09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431775"/>
            <a:ext cx="10807700" cy="48690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评价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积极方面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它促进了日本新的生产关系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即封建生产关系的发展。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 pitchFamily="18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它为日本历史开创了不发动大规模流血事件而进行社会改革的先例。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 panose="02020503000000020003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它维护了日本封建统治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防止了社会分裂。</a:t>
            </a:r>
            <a:endParaRPr lang="zh-CN" altLang="zh-CN" dirty="0">
              <a:solidFill>
                <a:srgbClr val="000000"/>
              </a:solidFill>
              <a:latin typeface="NEU-BZ-S92" panose="02020503000000020003"/>
              <a:ea typeface="方正书宋_GBK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消极方面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大化改新未从根本上摧毁旧贵族势力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仍然让他们参与国家的决策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这就使得国家统治仍然存在隐患。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24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1575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学以致用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2.646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日本开始了大化改新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在政治上废除部民制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将贵族奴隶主私有的屯仓、田庄统统收归国家所有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对大夫以上官员按职级赐予俸禄。这表明当时日本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树立了天皇的绝对权威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借助改革加强中央集权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全面照搬唐朝政治制度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谋求与中国的对等关系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14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95871"/>
            <a:ext cx="10807700" cy="29904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解析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日本大化改新削弱了贵族力量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将权力向中央集中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即当时日本借助改革加强中央集权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树立天皇绝对权威和全面照搬唐朝政治制度的说法不符合史实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日本仿效唐朝进行改革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没有谋求与中国的对等关系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58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986603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295871"/>
            <a:ext cx="10807700" cy="260379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</a:rPr>
              <a:t>目 标 素 养</a:t>
            </a:r>
            <a:endParaRPr lang="zh-CN" altLang="en-US" dirty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了解中古时期亚洲地区的不同国家、民族、宗教和社会变化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以及世界其他地区的社会状况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认识中古时期世界各区域文明的多元面貌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4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122887"/>
            <a:ext cx="10807700" cy="59031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/>
            <a:r>
              <a:rPr lang="zh-CN" altLang="zh-CN" dirty="0">
                <a:solidFill>
                  <a:schemeClr val="tx1"/>
                </a:solidFill>
              </a:rPr>
              <a:t>知 识 概 览</a:t>
            </a:r>
            <a:endParaRPr lang="zh-CN" altLang="en-US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HLGXQCRG17X.eps"/>
          <p:cNvPicPr/>
          <p:nvPr/>
        </p:nvPicPr>
        <p:blipFill>
          <a:blip r:embed="rId2"/>
          <a:stretch>
            <a:fillRect/>
          </a:stretch>
        </p:blipFill>
        <p:spPr>
          <a:xfrm>
            <a:off x="2438159" y="698786"/>
            <a:ext cx="6768752" cy="524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3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913590" y="2087959"/>
            <a:ext cx="9622887" cy="1944216"/>
          </a:xfrm>
          <a:prstGeom prst="downArrowCallout">
            <a:avLst/>
          </a:prstGeom>
          <a:pattFill prst="divot">
            <a:fgClr>
              <a:srgbClr val="C6A7DD"/>
            </a:fgClr>
            <a:bgClr>
              <a:schemeClr val="bg1"/>
            </a:bgClr>
          </a:pattFill>
          <a:ln>
            <a:solidFill>
              <a:srgbClr val="9E5EC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课前</a:t>
            </a: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基础认知</a:t>
            </a:r>
          </a:p>
        </p:txBody>
      </p:sp>
    </p:spTree>
    <p:extLst>
      <p:ext uri="{BB962C8B-B14F-4D97-AF65-F5344CB8AC3E}">
        <p14:creationId xmlns:p14="http://schemas.microsoft.com/office/powerpoint/2010/main" val="41162517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05241"/>
            <a:ext cx="10807700" cy="54799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一、阿拉伯帝国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帝国建立的过程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伊斯兰教的创立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穆罕默德创立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伊斯兰教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阿拉伯半岛的统一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:622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穆罕默德迁居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麦地那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在那里建立政权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势力范围逐渐扩大。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去世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阿拉伯半岛基本统一。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帝国的建立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阿拉伯人大规模向外扩张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先后征服叙利亚、两河流域、伊朗和北非的广大地区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世纪中期建立起地跨亚非欧三洲的大帝国。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66277" y="1436483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8161731" y="1900581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8149583" y="2034063"/>
            <a:ext cx="1198297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144812" y="2498161"/>
            <a:ext cx="119694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-13229"/>
            <a:ext cx="293670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帝国的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统治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HLGXQCRG18Xj.eps" descr="id:214749955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40757" y="10236"/>
            <a:ext cx="5328592" cy="622211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353543" y="80194"/>
            <a:ext cx="476035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625133" y="2036971"/>
            <a:ext cx="476035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014305" y="3069597"/>
            <a:ext cx="476035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837272" y="3348365"/>
            <a:ext cx="244281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173031" y="4104221"/>
            <a:ext cx="295580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847889" y="4392253"/>
            <a:ext cx="1020424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35764" y="5368797"/>
            <a:ext cx="766659" cy="215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45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33233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二、奥斯曼帝国的兴起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帝国的兴起过程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信奉伊斯兰教的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奥斯曼人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在小亚细亚发展起来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不断攻击拜占庭帝国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逐步征服小亚细亚。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(2)14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世纪中期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他们跨过今黑海海峡向欧洲进军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逐渐征服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巴尔干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和东南欧部分地区。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(3)1453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奥斯曼人攻占君士坦丁堡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灭亡拜占庭帝国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将君士坦丁堡改名为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伊斯坦布尔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定为奥斯曼帝国的首都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世纪后期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奥斯曼帝国先后征服西亚和北非部分地区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建立起地跨亚非欧三洲的大帝国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0239" y="1363829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5385693" y="1827927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72179" y="3110463"/>
            <a:ext cx="1198297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67408" y="3574561"/>
            <a:ext cx="119694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302007" y="4296478"/>
            <a:ext cx="2026982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3297461" y="4760576"/>
            <a:ext cx="202468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925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704</TotalTime>
  <Words>1567</Words>
  <Application>Microsoft Office PowerPoint</Application>
  <PresentationFormat>自定义</PresentationFormat>
  <Paragraphs>111</Paragraphs>
  <Slides>34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CTZhongYuanSJ</vt:lpstr>
      <vt:lpstr>NEU-BZ-S92</vt:lpstr>
      <vt:lpstr>方正书宋_GBK</vt:lpstr>
      <vt:lpstr>黑体</vt:lpstr>
      <vt:lpstr>楷体</vt:lpstr>
      <vt:lpstr>隶书</vt:lpstr>
      <vt:lpstr>宋体</vt:lpstr>
      <vt:lpstr>苏新诗柳楷简</vt:lpstr>
      <vt:lpstr>微软雅黑</vt:lpstr>
      <vt:lpstr>Arial</vt:lpstr>
      <vt:lpstr>Calibri</vt:lpstr>
      <vt:lpstr>Times New Roman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92</cp:revision>
  <dcterms:created xsi:type="dcterms:W3CDTF">2020-07-20T09:37:23Z</dcterms:created>
  <dcterms:modified xsi:type="dcterms:W3CDTF">2026-03-13T00:29:27Z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