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44"/>
  </p:notesMasterIdLst>
  <p:sldIdLst>
    <p:sldId id="794" r:id="rId2"/>
    <p:sldId id="786" r:id="rId3"/>
    <p:sldId id="787" r:id="rId4"/>
    <p:sldId id="788" r:id="rId5"/>
    <p:sldId id="789" r:id="rId6"/>
    <p:sldId id="790" r:id="rId7"/>
    <p:sldId id="738" r:id="rId8"/>
    <p:sldId id="752" r:id="rId9"/>
    <p:sldId id="753" r:id="rId10"/>
    <p:sldId id="754" r:id="rId11"/>
    <p:sldId id="755" r:id="rId12"/>
    <p:sldId id="756" r:id="rId13"/>
    <p:sldId id="757" r:id="rId14"/>
    <p:sldId id="758" r:id="rId15"/>
    <p:sldId id="760" r:id="rId16"/>
    <p:sldId id="762" r:id="rId17"/>
    <p:sldId id="763" r:id="rId18"/>
    <p:sldId id="793" r:id="rId19"/>
    <p:sldId id="765" r:id="rId20"/>
    <p:sldId id="766" r:id="rId21"/>
    <p:sldId id="791" r:id="rId22"/>
    <p:sldId id="740" r:id="rId23"/>
    <p:sldId id="767" r:id="rId24"/>
    <p:sldId id="768" r:id="rId25"/>
    <p:sldId id="769" r:id="rId26"/>
    <p:sldId id="770" r:id="rId27"/>
    <p:sldId id="771" r:id="rId28"/>
    <p:sldId id="772" r:id="rId29"/>
    <p:sldId id="773" r:id="rId30"/>
    <p:sldId id="774" r:id="rId31"/>
    <p:sldId id="775" r:id="rId32"/>
    <p:sldId id="776" r:id="rId33"/>
    <p:sldId id="778" r:id="rId34"/>
    <p:sldId id="779" r:id="rId35"/>
    <p:sldId id="751" r:id="rId36"/>
    <p:sldId id="780" r:id="rId37"/>
    <p:sldId id="781" r:id="rId38"/>
    <p:sldId id="782" r:id="rId39"/>
    <p:sldId id="783" r:id="rId40"/>
    <p:sldId id="784" r:id="rId41"/>
    <p:sldId id="785" r:id="rId42"/>
    <p:sldId id="792" r:id="rId43"/>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A7DD"/>
    <a:srgbClr val="FF6600"/>
    <a:srgbClr val="D85C00"/>
    <a:srgbClr val="34AC8B"/>
    <a:srgbClr val="009A46"/>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5488" autoAdjust="0"/>
  </p:normalViewPr>
  <p:slideViewPr>
    <p:cSldViewPr>
      <p:cViewPr varScale="1">
        <p:scale>
          <a:sx n="97" d="100"/>
          <a:sy n="97" d="100"/>
        </p:scale>
        <p:origin x="504"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a:t>
            </a:fld>
            <a:endParaRPr lang="zh-CN" altLang="en-US">
              <a:ea typeface="黑体" panose="02010609060101010101" pitchFamily="49" charset="-122"/>
            </a:endParaRPr>
          </a:p>
        </p:txBody>
      </p:sp>
    </p:spTree>
    <p:extLst>
      <p:ext uri="{BB962C8B-B14F-4D97-AF65-F5344CB8AC3E}">
        <p14:creationId xmlns:p14="http://schemas.microsoft.com/office/powerpoint/2010/main" val="42751941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3718170046"/>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128247361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84657325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709347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67987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4020808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1382742597"/>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6.emf"/><Relationship Id="rId4" Type="http://schemas.openxmlformats.org/officeDocument/2006/relationships/package" Target="../embeddings/Microsoft_Word___2.docx"/></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image" Target="../media/image7.emf"/><Relationship Id="rId4" Type="http://schemas.openxmlformats.org/officeDocument/2006/relationships/package" Target="../embeddings/Microsoft_Word___3.docx"/></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image" Target="../media/image8.emf"/><Relationship Id="rId4" Type="http://schemas.openxmlformats.org/officeDocument/2006/relationships/package" Target="../embeddings/Microsoft_Word___4.docx"/></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1.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package" Target="../embeddings/Microsoft_Word___1.docx"/></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617869" y="3960167"/>
            <a:ext cx="8295862" cy="1094339"/>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6000" dirty="0">
                <a:solidFill>
                  <a:srgbClr val="000000"/>
                </a:solidFill>
                <a:ea typeface="宋体" panose="02010600030101010101" pitchFamily="2" charset="-122"/>
                <a:cs typeface="Times New Roman" panose="02020603050405020304" pitchFamily="18" charset="0"/>
              </a:rPr>
              <a:t>第</a:t>
            </a:r>
            <a:r>
              <a:rPr lang="en-US" altLang="zh-CN" sz="6000" dirty="0">
                <a:solidFill>
                  <a:srgbClr val="000000"/>
                </a:solidFill>
                <a:ea typeface="宋体" panose="02010600030101010101" pitchFamily="2" charset="-122"/>
                <a:cs typeface="Times New Roman" panose="02020603050405020304" pitchFamily="18" charset="0"/>
              </a:rPr>
              <a:t>5</a:t>
            </a:r>
            <a:r>
              <a:rPr lang="zh-CN" altLang="zh-CN" sz="6000" dirty="0">
                <a:solidFill>
                  <a:srgbClr val="000000"/>
                </a:solidFill>
                <a:ea typeface="宋体" panose="02010600030101010101" pitchFamily="2" charset="-122"/>
                <a:cs typeface="Times New Roman" panose="02020603050405020304" pitchFamily="18" charset="0"/>
              </a:rPr>
              <a:t>课　古代非洲与美洲</a:t>
            </a:r>
            <a:endParaRPr lang="zh-CN" altLang="zh-CN" sz="60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0677634"/>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91815"/>
            <a:ext cx="10807700" cy="3581365"/>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西非国家的兴起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概况。</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在西非</a:t>
            </a:r>
            <a:r>
              <a:rPr lang="en-US" altLang="zh-CN" dirty="0">
                <a:solidFill>
                  <a:srgbClr val="000000"/>
                </a:solidFill>
                <a:ea typeface="宋体" panose="02010600030101010101" pitchFamily="2" charset="-122"/>
                <a:cs typeface="Times New Roman" panose="02020603050405020304" pitchFamily="18" charset="0"/>
              </a:rPr>
              <a:t>,8—15</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加纳</a:t>
            </a:r>
            <a:r>
              <a:rPr lang="zh-CN" altLang="zh-CN" dirty="0">
                <a:solidFill>
                  <a:srgbClr val="000000"/>
                </a:solidFill>
                <a:ea typeface="宋体" panose="02010600030101010101" pitchFamily="2" charset="-122"/>
                <a:cs typeface="Times New Roman" panose="02020603050405020304" pitchFamily="18" charset="0"/>
              </a:rPr>
              <a:t>、马里和桑海等国家先后兴起。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这些国家拥有丰富的黄金资源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控制着穿越撒哈拉沙漠的商路和</a:t>
            </a:r>
            <a:r>
              <a:rPr lang="zh-CN" altLang="zh-CN" dirty="0">
                <a:ea typeface="楷体" panose="02010609060101010101" pitchFamily="49" charset="-122"/>
                <a:cs typeface="Times New Roman" panose="02020603050405020304" pitchFamily="18" charset="0"/>
              </a:rPr>
              <a:t>黄金交易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极其富有。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③</a:t>
            </a:r>
            <a:r>
              <a:rPr lang="zh-CN" altLang="zh-CN" dirty="0">
                <a:solidFill>
                  <a:srgbClr val="000000"/>
                </a:solidFill>
                <a:ea typeface="宋体" panose="02010600030101010101" pitchFamily="2" charset="-122"/>
                <a:cs typeface="Times New Roman" panose="02020603050405020304" pitchFamily="18" charset="0"/>
              </a:rPr>
              <a:t>它们也出口象牙和奴隶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买进马、布匹和盐。</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403643" y="2007674"/>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399053" y="2471772"/>
            <a:ext cx="776265"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1688855" y="3181318"/>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1684309" y="3645416"/>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593736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3506088" cy="626710"/>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马里的强盛</a:t>
            </a:r>
            <a:r>
              <a:rPr lang="zh-CN" altLang="zh-CN" dirty="0" smtClean="0">
                <a:solidFill>
                  <a:srgbClr val="000000"/>
                </a:solidFill>
                <a:ea typeface="宋体" panose="02010600030101010101" pitchFamily="2" charset="-122"/>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059602691"/>
              </p:ext>
            </p:extLst>
          </p:nvPr>
        </p:nvGraphicFramePr>
        <p:xfrm>
          <a:off x="363538" y="1464145"/>
          <a:ext cx="10818812" cy="4440238"/>
        </p:xfrm>
        <a:graphic>
          <a:graphicData uri="http://schemas.openxmlformats.org/presentationml/2006/ole">
            <mc:AlternateContent xmlns:mc="http://schemas.openxmlformats.org/markup-compatibility/2006">
              <mc:Choice xmlns:v="urn:schemas-microsoft-com:vml" Requires="v">
                <p:oleObj spid="_x0000_s2069" name="文档" r:id="rId4" imgW="3531836" imgH="1457345" progId="Word.Document.12">
                  <p:embed/>
                </p:oleObj>
              </mc:Choice>
              <mc:Fallback>
                <p:oleObj name="文档" r:id="rId4" imgW="3531836" imgH="1457345" progId="Word.Document.12">
                  <p:embed/>
                  <p:pic>
                    <p:nvPicPr>
                      <p:cNvPr id="0" name=""/>
                      <p:cNvPicPr/>
                      <p:nvPr/>
                    </p:nvPicPr>
                    <p:blipFill>
                      <a:blip r:embed="rId5"/>
                      <a:stretch>
                        <a:fillRect/>
                      </a:stretch>
                    </p:blipFill>
                    <p:spPr>
                      <a:xfrm>
                        <a:off x="363538" y="1464145"/>
                        <a:ext cx="10818812" cy="4440238"/>
                      </a:xfrm>
                      <a:prstGeom prst="rect">
                        <a:avLst/>
                      </a:prstGeom>
                    </p:spPr>
                  </p:pic>
                </p:oleObj>
              </mc:Fallback>
            </mc:AlternateContent>
          </a:graphicData>
        </a:graphic>
      </p:graphicFrame>
      <p:sp>
        <p:nvSpPr>
          <p:cNvPr id="4" name="矩形 3"/>
          <p:cNvSpPr/>
          <p:nvPr/>
        </p:nvSpPr>
        <p:spPr>
          <a:xfrm>
            <a:off x="7838759" y="1626191"/>
            <a:ext cx="2016224"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2304653" y="3229577"/>
            <a:ext cx="16434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0984360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535313"/>
            <a:ext cx="3506088" cy="683264"/>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桑海的崛起</a:t>
            </a:r>
            <a:r>
              <a:rPr lang="zh-CN" altLang="zh-CN" dirty="0" smtClean="0">
                <a:solidFill>
                  <a:srgbClr val="000000"/>
                </a:solidFill>
                <a:ea typeface="宋体" panose="02010600030101010101" pitchFamily="2" charset="-122"/>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303053875"/>
              </p:ext>
            </p:extLst>
          </p:nvPr>
        </p:nvGraphicFramePr>
        <p:xfrm>
          <a:off x="359110" y="1183385"/>
          <a:ext cx="10842062" cy="4300323"/>
        </p:xfrm>
        <a:graphic>
          <a:graphicData uri="http://schemas.openxmlformats.org/presentationml/2006/ole">
            <mc:AlternateContent xmlns:mc="http://schemas.openxmlformats.org/markup-compatibility/2006">
              <mc:Choice xmlns:v="urn:schemas-microsoft-com:vml" Requires="v">
                <p:oleObj spid="_x0000_s3093" name="文档" r:id="rId4" imgW="3897932" imgH="1548206" progId="Word.Document.12">
                  <p:embed/>
                </p:oleObj>
              </mc:Choice>
              <mc:Fallback>
                <p:oleObj name="文档" r:id="rId4" imgW="3897932" imgH="1548206" progId="Word.Document.12">
                  <p:embed/>
                  <p:pic>
                    <p:nvPicPr>
                      <p:cNvPr id="0" name=""/>
                      <p:cNvPicPr/>
                      <p:nvPr/>
                    </p:nvPicPr>
                    <p:blipFill>
                      <a:blip r:embed="rId5"/>
                      <a:stretch>
                        <a:fillRect/>
                      </a:stretch>
                    </p:blipFill>
                    <p:spPr>
                      <a:xfrm>
                        <a:off x="359110" y="1183385"/>
                        <a:ext cx="10842062" cy="4300323"/>
                      </a:xfrm>
                      <a:prstGeom prst="rect">
                        <a:avLst/>
                      </a:prstGeom>
                    </p:spPr>
                  </p:pic>
                </p:oleObj>
              </mc:Fallback>
            </mc:AlternateContent>
          </a:graphicData>
        </a:graphic>
      </p:graphicFrame>
      <p:sp>
        <p:nvSpPr>
          <p:cNvPr id="4" name="矩形 3"/>
          <p:cNvSpPr/>
          <p:nvPr/>
        </p:nvSpPr>
        <p:spPr>
          <a:xfrm>
            <a:off x="4432619" y="2273068"/>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4432619" y="2819083"/>
            <a:ext cx="1494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4474430" y="3581970"/>
            <a:ext cx="69696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3889795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83903"/>
            <a:ext cx="10807700" cy="245605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smtClean="0">
                <a:solidFill>
                  <a:srgbClr val="000000"/>
                </a:solidFill>
                <a:latin typeface="Arial" panose="020B0604020202020204" pitchFamily="34" charset="0"/>
                <a:cs typeface="Times New Roman" panose="02020603050405020304" pitchFamily="18" charset="0"/>
              </a:rPr>
              <a:t>津巴布韦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时间</a:t>
            </a:r>
            <a:r>
              <a:rPr lang="en-US" altLang="zh-CN" dirty="0">
                <a:solidFill>
                  <a:srgbClr val="000000"/>
                </a:solidFill>
                <a:ea typeface="宋体" panose="02010600030101010101" pitchFamily="2" charset="-122"/>
                <a:cs typeface="Times New Roman" panose="02020603050405020304" pitchFamily="18" charset="0"/>
              </a:rPr>
              <a:t>:11</a:t>
            </a:r>
            <a:r>
              <a:rPr lang="zh-CN" altLang="zh-CN" dirty="0">
                <a:solidFill>
                  <a:srgbClr val="000000"/>
                </a:solidFill>
                <a:ea typeface="宋体" panose="02010600030101010101" pitchFamily="2" charset="-122"/>
                <a:cs typeface="Times New Roman" panose="02020603050405020304" pitchFamily="18" charset="0"/>
              </a:rPr>
              <a:t>世纪末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班图人建立了津巴布韦国家。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表现</a:t>
            </a:r>
            <a:r>
              <a:rPr lang="en-US" altLang="zh-CN" dirty="0">
                <a:solidFill>
                  <a:srgbClr val="000000"/>
                </a:solidFill>
                <a:ea typeface="宋体" panose="02010600030101010101" pitchFamily="2" charset="-122"/>
                <a:cs typeface="Times New Roman" panose="02020603050405020304" pitchFamily="18" charset="0"/>
              </a:rPr>
              <a:t>:14—15</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津巴布韦进入鼎盛时期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包括今南非的部分地区都被纳入它的统治之下。</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8104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65076"/>
            <a:ext cx="10807700" cy="4819781"/>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smtClean="0">
                <a:solidFill>
                  <a:srgbClr val="000000"/>
                </a:solidFill>
                <a:ea typeface="宋体" panose="02010600030101010101" pitchFamily="2" charset="-122"/>
                <a:cs typeface="Times New Roman" panose="02020603050405020304" pitchFamily="18" charset="0"/>
              </a:rPr>
              <a:t>1  14</a:t>
            </a:r>
            <a:r>
              <a:rPr lang="zh-CN" altLang="zh-CN" dirty="0">
                <a:solidFill>
                  <a:srgbClr val="000000"/>
                </a:solidFill>
                <a:ea typeface="楷体" panose="02010609060101010101" pitchFamily="49"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摩洛哥旅行家伊本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白图泰对摩加迪沙有如下描绘</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摩加迪沙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是一座极大的城池。当地人有许多骆驼</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每日屠宰数百峰。他们有许多绵羊。他们是一些强悍的商人。当地出产的布匹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以摩加迪沙布出名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是无上珍品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运销埃及等地。</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摩洛哥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伊本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白图泰著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马金鹏译</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《伊本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白图泰游记》</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简要概括摩加迪沙当时社会发展的状况。</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61950" y="4830758"/>
            <a:ext cx="10807700" cy="121764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状况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城市建设得到很大发展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规模较大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畜牧业和手工业都得到很大的发展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商品经济和对外贸易繁荣。</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1612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86541"/>
            <a:ext cx="10807700" cy="6001643"/>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二、古代美洲文明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玛雅文明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经济上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玛雅人发展了以种植</a:t>
            </a:r>
            <a:r>
              <a:rPr lang="zh-CN" altLang="zh-CN" dirty="0">
                <a:ea typeface="楷体" panose="02010609060101010101" pitchFamily="49" charset="-122"/>
                <a:cs typeface="Times New Roman" panose="02020603050405020304" pitchFamily="18" charset="0"/>
              </a:rPr>
              <a:t>玉米</a:t>
            </a:r>
            <a:r>
              <a:rPr lang="zh-CN" altLang="zh-CN" dirty="0">
                <a:solidFill>
                  <a:srgbClr val="000000"/>
                </a:solidFill>
                <a:ea typeface="宋体" panose="02010600030101010101" pitchFamily="2" charset="-122"/>
                <a:cs typeface="Times New Roman" panose="02020603050405020304" pitchFamily="18" charset="0"/>
              </a:rPr>
              <a:t>为主的农业。</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政治上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建立了众多城市国家。氏族首领、贵族和</a:t>
            </a:r>
            <a:r>
              <a:rPr lang="zh-CN" altLang="zh-CN" dirty="0">
                <a:ea typeface="楷体" panose="02010609060101010101" pitchFamily="49" charset="-122"/>
                <a:cs typeface="Times New Roman" panose="02020603050405020304" pitchFamily="18" charset="0"/>
              </a:rPr>
              <a:t>祭司</a:t>
            </a:r>
            <a:r>
              <a:rPr lang="zh-CN" altLang="zh-CN" dirty="0">
                <a:solidFill>
                  <a:srgbClr val="000000"/>
                </a:solidFill>
                <a:ea typeface="宋体" panose="02010600030101010101" pitchFamily="2" charset="-122"/>
                <a:cs typeface="Times New Roman" panose="02020603050405020304" pitchFamily="18" charset="0"/>
              </a:rPr>
              <a:t>构成了统治阶级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一般氏族成员成为平民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从事农业和手工业。</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城市建设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玛雅人的城市建筑精美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有些城市的中心面积可能达到</a:t>
            </a:r>
            <a:r>
              <a:rPr lang="en-US" altLang="zh-CN" dirty="0">
                <a:solidFill>
                  <a:srgbClr val="000000"/>
                </a:solidFill>
                <a:ea typeface="宋体" panose="02010600030101010101" pitchFamily="2" charset="-122"/>
                <a:cs typeface="Times New Roman" panose="02020603050405020304" pitchFamily="18" charset="0"/>
              </a:rPr>
              <a:t>15</a:t>
            </a:r>
            <a:r>
              <a:rPr lang="zh-CN" altLang="zh-CN" dirty="0">
                <a:solidFill>
                  <a:srgbClr val="000000"/>
                </a:solidFill>
                <a:ea typeface="宋体" panose="02010600030101010101" pitchFamily="2" charset="-122"/>
                <a:cs typeface="Times New Roman" panose="02020603050405020304" pitchFamily="18" charset="0"/>
              </a:rPr>
              <a:t>平方千米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城内有</a:t>
            </a:r>
            <a:r>
              <a:rPr lang="en-US" altLang="zh-CN" dirty="0">
                <a:solidFill>
                  <a:srgbClr val="000000"/>
                </a:solidFill>
                <a:ea typeface="宋体" panose="02010600030101010101" pitchFamily="2" charset="-122"/>
                <a:cs typeface="Times New Roman" panose="02020603050405020304" pitchFamily="18" charset="0"/>
              </a:rPr>
              <a:t>300</a:t>
            </a:r>
            <a:r>
              <a:rPr lang="zh-CN" altLang="zh-CN" dirty="0">
                <a:solidFill>
                  <a:srgbClr val="000000"/>
                </a:solidFill>
                <a:ea typeface="宋体" panose="02010600030101010101" pitchFamily="2" charset="-122"/>
                <a:cs typeface="Times New Roman" panose="02020603050405020304" pitchFamily="18" charset="0"/>
              </a:rPr>
              <a:t>多座用于祭祀的</a:t>
            </a:r>
            <a:r>
              <a:rPr lang="zh-CN" altLang="zh-CN" dirty="0">
                <a:ea typeface="楷体" panose="02010609060101010101" pitchFamily="49" charset="-122"/>
                <a:cs typeface="Times New Roman" panose="02020603050405020304" pitchFamily="18" charset="0"/>
              </a:rPr>
              <a:t>金字塔</a:t>
            </a:r>
            <a:r>
              <a:rPr lang="zh-CN" altLang="zh-CN" dirty="0">
                <a:solidFill>
                  <a:srgbClr val="000000"/>
                </a:solidFill>
                <a:ea typeface="宋体" panose="02010600030101010101" pitchFamily="2" charset="-122"/>
                <a:cs typeface="Times New Roman" panose="02020603050405020304" pitchFamily="18" charset="0"/>
              </a:rPr>
              <a:t>庙宇</a:t>
            </a:r>
            <a:r>
              <a:rPr lang="zh-CN" altLang="zh-CN" dirty="0" smtClean="0">
                <a:solidFill>
                  <a:srgbClr val="000000"/>
                </a:solidFill>
                <a:ea typeface="宋体" panose="02010600030101010101" pitchFamily="2" charset="-122"/>
                <a:cs typeface="Times New Roman" panose="02020603050405020304" pitchFamily="18" charset="0"/>
              </a:rPr>
              <a:t>。</a:t>
            </a:r>
            <a:endParaRPr lang="en-US" altLang="zh-CN" dirty="0" smtClean="0">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文化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他们制造出精美的陶器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发明了独特的文字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用复杂的历法纪年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并采用</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进制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也知道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的概念。</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衰落</a:t>
            </a:r>
            <a:r>
              <a:rPr lang="en-US" altLang="zh-CN" dirty="0">
                <a:solidFill>
                  <a:srgbClr val="000000"/>
                </a:solidFill>
                <a:ea typeface="宋体" panose="02010600030101010101" pitchFamily="2" charset="-122"/>
                <a:cs typeface="Times New Roman" panose="02020603050405020304" pitchFamily="18" charset="0"/>
              </a:rPr>
              <a:t>:15</a:t>
            </a:r>
            <a:r>
              <a:rPr lang="zh-CN" altLang="zh-CN" dirty="0">
                <a:solidFill>
                  <a:srgbClr val="000000"/>
                </a:solidFill>
                <a:ea typeface="宋体" panose="02010600030101010101" pitchFamily="2" charset="-122"/>
                <a:cs typeface="Times New Roman" panose="02020603050405020304" pitchFamily="18" charset="0"/>
              </a:rPr>
              <a:t>世纪中期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玛雅文明衰落</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6232819" y="1310677"/>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6228229" y="1774775"/>
            <a:ext cx="776265"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9883711" y="1897499"/>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9879121" y="2361597"/>
            <a:ext cx="776265"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8905184" y="3643909"/>
            <a:ext cx="1198297"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8900413" y="4108007"/>
            <a:ext cx="1196942"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7087092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87759"/>
            <a:ext cx="3348674"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阿兹特克</a:t>
            </a:r>
            <a:r>
              <a:rPr lang="zh-CN" altLang="zh-CN" dirty="0" smtClean="0">
                <a:solidFill>
                  <a:srgbClr val="000000"/>
                </a:solidFill>
                <a:latin typeface="Arial" panose="020B0604020202020204" pitchFamily="34" charset="0"/>
                <a:cs typeface="Times New Roman" panose="02020603050405020304" pitchFamily="18" charset="0"/>
              </a:rPr>
              <a:t>文明</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264726007"/>
              </p:ext>
            </p:extLst>
          </p:nvPr>
        </p:nvGraphicFramePr>
        <p:xfrm>
          <a:off x="370947" y="925321"/>
          <a:ext cx="10842062" cy="5223674"/>
        </p:xfrm>
        <a:graphic>
          <a:graphicData uri="http://schemas.openxmlformats.org/presentationml/2006/ole">
            <mc:AlternateContent xmlns:mc="http://schemas.openxmlformats.org/markup-compatibility/2006">
              <mc:Choice xmlns:v="urn:schemas-microsoft-com:vml" Requires="v">
                <p:oleObj spid="_x0000_s4117" name="文档" r:id="rId4" imgW="3910252" imgH="1883948" progId="Word.Document.12">
                  <p:embed/>
                </p:oleObj>
              </mc:Choice>
              <mc:Fallback>
                <p:oleObj name="文档" r:id="rId4" imgW="3910252" imgH="1883948" progId="Word.Document.12">
                  <p:embed/>
                  <p:pic>
                    <p:nvPicPr>
                      <p:cNvPr id="0" name=""/>
                      <p:cNvPicPr/>
                      <p:nvPr/>
                    </p:nvPicPr>
                    <p:blipFill>
                      <a:blip r:embed="rId5"/>
                      <a:stretch>
                        <a:fillRect/>
                      </a:stretch>
                    </p:blipFill>
                    <p:spPr>
                      <a:xfrm>
                        <a:off x="370947" y="925321"/>
                        <a:ext cx="10842062" cy="5223674"/>
                      </a:xfrm>
                      <a:prstGeom prst="rect">
                        <a:avLst/>
                      </a:prstGeom>
                    </p:spPr>
                  </p:pic>
                </p:oleObj>
              </mc:Fallback>
            </mc:AlternateContent>
          </a:graphicData>
        </a:graphic>
      </p:graphicFrame>
      <p:sp>
        <p:nvSpPr>
          <p:cNvPr id="5" name="矩形 4"/>
          <p:cNvSpPr/>
          <p:nvPr/>
        </p:nvSpPr>
        <p:spPr>
          <a:xfrm>
            <a:off x="2488403" y="1053378"/>
            <a:ext cx="1821716"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7262447" y="3511582"/>
            <a:ext cx="144016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4743718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87759"/>
            <a:ext cx="10807700" cy="1826206"/>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苏新诗柳楷简"/>
                <a:cs typeface="Times New Roman" panose="02020603050405020304" pitchFamily="18" charset="0"/>
              </a:rPr>
              <a:t>微思考</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印第安人从特斯科科湖中捞起淤泥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堆积在固定于水中的木排上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形成浮动园地。淤泥非常肥沃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耕种者甚至每年可以从他们的田园中获得</a:t>
            </a:r>
            <a:r>
              <a:rPr lang="en-US" altLang="zh-CN" dirty="0">
                <a:solidFill>
                  <a:srgbClr val="000000"/>
                </a:solidFill>
                <a:ea typeface="宋体" panose="02010600030101010101" pitchFamily="2" charset="-122"/>
                <a:cs typeface="Times New Roman" panose="02020603050405020304" pitchFamily="18" charset="0"/>
              </a:rPr>
              <a:t>7</a:t>
            </a:r>
            <a:r>
              <a:rPr lang="zh-CN" altLang="zh-CN" dirty="0">
                <a:solidFill>
                  <a:srgbClr val="000000"/>
                </a:solidFill>
                <a:ea typeface="楷体" panose="02010609060101010101" pitchFamily="49" charset="-122"/>
                <a:cs typeface="Times New Roman" panose="02020603050405020304" pitchFamily="18" charset="0"/>
              </a:rPr>
              <a:t>次收成。</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7" name="HLGXQCRG21X.eps" descr="id:2147499782;FounderCES"/>
          <p:cNvPicPr/>
          <p:nvPr/>
        </p:nvPicPr>
        <p:blipFill>
          <a:blip r:embed="rId2"/>
          <a:stretch>
            <a:fillRect/>
          </a:stretch>
        </p:blipFill>
        <p:spPr>
          <a:xfrm>
            <a:off x="3096741" y="2087959"/>
            <a:ext cx="4752528" cy="2288876"/>
          </a:xfrm>
          <a:prstGeom prst="rect">
            <a:avLst/>
          </a:prstGeom>
        </p:spPr>
      </p:pic>
      <p:sp>
        <p:nvSpPr>
          <p:cNvPr id="4" name="矩形 3"/>
          <p:cNvSpPr>
            <a:spLocks noChangeAspect="1"/>
          </p:cNvSpPr>
          <p:nvPr/>
        </p:nvSpPr>
        <p:spPr>
          <a:xfrm>
            <a:off x="361950" y="4248199"/>
            <a:ext cx="10807700" cy="65524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墨西哥浮动</a:t>
            </a:r>
            <a:r>
              <a:rPr lang="zh-CN" altLang="zh-CN" dirty="0" smtClean="0">
                <a:solidFill>
                  <a:srgbClr val="000000"/>
                </a:solidFill>
                <a:ea typeface="楷体" panose="02010609060101010101" pitchFamily="49" charset="-122"/>
                <a:cs typeface="Times New Roman" panose="02020603050405020304" pitchFamily="18" charset="0"/>
              </a:rPr>
              <a:t>园地</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6" name="矩形 5"/>
          <p:cNvSpPr>
            <a:spLocks noChangeAspect="1"/>
          </p:cNvSpPr>
          <p:nvPr/>
        </p:nvSpPr>
        <p:spPr>
          <a:xfrm>
            <a:off x="349250" y="4903443"/>
            <a:ext cx="10833100" cy="663643"/>
          </a:xfrm>
          <a:prstGeom prst="rect">
            <a:avLst/>
          </a:prstGeom>
        </p:spPr>
        <p:txBody>
          <a:bodyPr>
            <a:spAutoFit/>
          </a:bodyPr>
          <a:lstStyle/>
          <a:p>
            <a:pPr indent="266700">
              <a:lnSpc>
                <a:spcPct val="13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阅读以上图文信息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你能得出什么信息</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17961436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61950" y="2231975"/>
            <a:ext cx="10807700" cy="123527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信息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浮动园地反映了阿兹特克人的聪明智慧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推动了农业的发展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促进了阿兹特克人财富和人口的增加。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664931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0"/>
            <a:ext cx="2524730"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印加</a:t>
            </a:r>
            <a:r>
              <a:rPr lang="zh-CN" altLang="zh-CN" dirty="0" smtClean="0">
                <a:solidFill>
                  <a:srgbClr val="000000"/>
                </a:solidFill>
                <a:latin typeface="Arial" panose="020B0604020202020204" pitchFamily="34" charset="0"/>
                <a:cs typeface="Times New Roman" panose="02020603050405020304" pitchFamily="18" charset="0"/>
              </a:rPr>
              <a:t>文明</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HLGXQCRG22Xj.eps" descr="id:2147499789;FounderCES"/>
          <p:cNvPicPr/>
          <p:nvPr/>
        </p:nvPicPr>
        <p:blipFill>
          <a:blip r:embed="rId2"/>
          <a:stretch>
            <a:fillRect/>
          </a:stretch>
        </p:blipFill>
        <p:spPr>
          <a:xfrm>
            <a:off x="3096741" y="20747"/>
            <a:ext cx="5472608" cy="6197037"/>
          </a:xfrm>
          <a:prstGeom prst="rect">
            <a:avLst/>
          </a:prstGeom>
        </p:spPr>
      </p:pic>
      <p:sp>
        <p:nvSpPr>
          <p:cNvPr id="8" name="矩形 7"/>
          <p:cNvSpPr/>
          <p:nvPr/>
        </p:nvSpPr>
        <p:spPr>
          <a:xfrm>
            <a:off x="4443873" y="3977098"/>
            <a:ext cx="1368152" cy="2613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6626351" y="4515211"/>
            <a:ext cx="1027914" cy="2613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1181933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横卷形 4">
            <a:hlinkClick r:id="rId2" action="ppaction://hlinksldjump" highlightClick="1">
              <a:snd r:embed="rId3" name="chimes.wav"/>
            </a:hlinkClick>
          </p:cNvPr>
          <p:cNvSpPr/>
          <p:nvPr/>
        </p:nvSpPr>
        <p:spPr>
          <a:xfrm>
            <a:off x="2592685" y="791815"/>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素养</a:t>
            </a:r>
            <a:r>
              <a:rPr lang="en-US" altLang="zh-CN" sz="4000"/>
              <a:t>•</a:t>
            </a:r>
            <a:r>
              <a:rPr lang="zh-CN" altLang="en-US" sz="4000" smtClean="0"/>
              <a:t>目标</a:t>
            </a:r>
            <a:r>
              <a:rPr lang="zh-CN" altLang="en-US" sz="4000" dirty="0"/>
              <a:t>定位</a:t>
            </a:r>
          </a:p>
        </p:txBody>
      </p:sp>
      <p:sp>
        <p:nvSpPr>
          <p:cNvPr id="6" name="横卷形 5">
            <a:hlinkClick r:id="rId4" action="ppaction://hlinksldjump" highlightClick="1">
              <a:snd r:embed="rId3" name="chimes.wav"/>
            </a:hlinkClick>
          </p:cNvPr>
          <p:cNvSpPr/>
          <p:nvPr/>
        </p:nvSpPr>
        <p:spPr>
          <a:xfrm>
            <a:off x="2583785" y="230398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a:t>
            </a:r>
            <a:r>
              <a:rPr lang="zh-CN" altLang="zh-CN" sz="4000" dirty="0" smtClean="0"/>
              <a:t>前</a:t>
            </a:r>
            <a:r>
              <a:rPr lang="en-US" altLang="zh-CN" sz="4000" dirty="0" smtClean="0"/>
              <a:t>•</a:t>
            </a:r>
            <a:r>
              <a:rPr lang="zh-CN" altLang="zh-CN" sz="4000" dirty="0" smtClean="0"/>
              <a:t>基础</a:t>
            </a:r>
            <a:r>
              <a:rPr lang="zh-CN" altLang="zh-CN" sz="4000" dirty="0"/>
              <a:t>认知</a:t>
            </a:r>
          </a:p>
        </p:txBody>
      </p:sp>
      <p:sp>
        <p:nvSpPr>
          <p:cNvPr id="10" name="横卷形 9">
            <a:hlinkClick r:id="rId5" action="ppaction://hlinksldjump" highlightClick="1">
              <a:snd r:embed="rId3" name="chimes.wav"/>
            </a:hlinkClick>
          </p:cNvPr>
          <p:cNvSpPr/>
          <p:nvPr/>
        </p:nvSpPr>
        <p:spPr>
          <a:xfrm>
            <a:off x="25837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smtClean="0"/>
              <a:t>课堂</a:t>
            </a:r>
            <a:r>
              <a:rPr lang="en-US" altLang="zh-CN" sz="4000" dirty="0" smtClean="0"/>
              <a:t>•</a:t>
            </a:r>
            <a:r>
              <a:rPr lang="zh-CN" altLang="zh-CN" sz="4000" dirty="0" smtClean="0"/>
              <a:t>重</a:t>
            </a:r>
            <a:r>
              <a:rPr lang="zh-CN" altLang="zh-CN" sz="4000" dirty="0"/>
              <a:t>难突破</a:t>
            </a:r>
          </a:p>
        </p:txBody>
      </p:sp>
    </p:spTree>
    <p:extLst>
      <p:ext uri="{BB962C8B-B14F-4D97-AF65-F5344CB8AC3E}">
        <p14:creationId xmlns:p14="http://schemas.microsoft.com/office/powerpoint/2010/main" val="473191720"/>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9250" y="91399"/>
            <a:ext cx="10833100" cy="5853910"/>
          </a:xfrm>
          <a:prstGeom prst="rect">
            <a:avLst/>
          </a:prstGeom>
        </p:spPr>
        <p:txBody>
          <a:bodyPr>
            <a:spAutoFit/>
          </a:bodyPr>
          <a:lstStyle/>
          <a:p>
            <a:pPr indent="355600">
              <a:lnSpc>
                <a:spcPct val="13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smtClean="0">
                <a:solidFill>
                  <a:srgbClr val="000000"/>
                </a:solidFill>
                <a:ea typeface="宋体" panose="02010600030101010101" pitchFamily="2" charset="-122"/>
                <a:cs typeface="Times New Roman" panose="02020603050405020304" pitchFamily="18" charset="0"/>
              </a:rPr>
              <a:t>3  </a:t>
            </a:r>
            <a:r>
              <a:rPr lang="zh-CN" altLang="zh-CN" dirty="0" smtClean="0">
                <a:solidFill>
                  <a:srgbClr val="000000"/>
                </a:solidFill>
                <a:ea typeface="楷体" panose="02010609060101010101" pitchFamily="49" charset="-122"/>
                <a:cs typeface="Times New Roman" panose="02020603050405020304" pitchFamily="18" charset="0"/>
              </a:rPr>
              <a:t>国王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印加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执掌立法、行政大权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兼任最高军事首领和首席祭司</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实行高度集权。这同印加人在征服扩张中确立的对太阳神的国家崇拜有关。国王被视为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太阳神之子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除了国王的妻子姐妹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无人敢对他正面直视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也不准当他的面穿鞋进门。</a:t>
            </a:r>
            <a:endParaRPr lang="zh-CN" altLang="zh-CN" dirty="0">
              <a:solidFill>
                <a:srgbClr val="000000"/>
              </a:solidFill>
              <a:latin typeface="NEU-BZ-S92"/>
              <a:ea typeface="方正书宋_GBK" panose="03000509000000000000"/>
              <a:cs typeface="Times New Roman" panose="02020603050405020304" pitchFamily="18" charset="0"/>
            </a:endParaRPr>
          </a:p>
          <a:p>
            <a:pPr indent="266700" algn="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摘编自王斯</a:t>
            </a:r>
            <a:r>
              <a:rPr lang="zh-CN" altLang="zh-CN" dirty="0" smtClean="0">
                <a:solidFill>
                  <a:srgbClr val="000000"/>
                </a:solidFill>
                <a:ea typeface="楷体" panose="02010609060101010101" pitchFamily="49" charset="-122"/>
                <a:cs typeface="Times New Roman" panose="02020603050405020304" pitchFamily="18" charset="0"/>
              </a:rPr>
              <a:t>德《世界通史》</a:t>
            </a:r>
            <a:endParaRPr lang="zh-CN" altLang="zh-CN" dirty="0">
              <a:solidFill>
                <a:srgbClr val="000000"/>
              </a:solidFill>
              <a:latin typeface="NEU-BZ-S92"/>
              <a:ea typeface="方正书宋_GBK" panose="03000509000000000000"/>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根据材料归纳印加文明的突出特点。</a:t>
            </a:r>
            <a:endParaRPr lang="zh-CN" altLang="zh-CN" dirty="0">
              <a:solidFill>
                <a:srgbClr val="000000"/>
              </a:solidFill>
              <a:latin typeface="NEU-BZ-S92"/>
              <a:ea typeface="方正书宋_GBK" panose="03000509000000000000"/>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最高统治者是国王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世袭继承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高度集权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崇拜太阳神。</a:t>
            </a:r>
            <a:endParaRPr lang="zh-CN" altLang="zh-CN" dirty="0">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14277896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课堂</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重难突破</a:t>
            </a:r>
          </a:p>
        </p:txBody>
      </p:sp>
    </p:spTree>
    <p:extLst>
      <p:ext uri="{BB962C8B-B14F-4D97-AF65-F5344CB8AC3E}">
        <p14:creationId xmlns:p14="http://schemas.microsoft.com/office/powerpoint/2010/main" val="18034139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359767"/>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一</a:t>
            </a:r>
            <a:r>
              <a:rPr lang="en-US" altLang="zh-CN"/>
              <a:t>  </a:t>
            </a:r>
            <a:r>
              <a:rPr lang="zh-CN" altLang="zh-CN"/>
              <a:t>中古时期的非洲文明</a:t>
            </a:r>
            <a:endParaRPr lang="zh-CN" altLang="en-US"/>
          </a:p>
        </p:txBody>
      </p:sp>
      <p:sp>
        <p:nvSpPr>
          <p:cNvPr id="3" name="矩形 2"/>
          <p:cNvSpPr>
            <a:spLocks noChangeAspect="1"/>
          </p:cNvSpPr>
          <p:nvPr/>
        </p:nvSpPr>
        <p:spPr>
          <a:xfrm>
            <a:off x="361950" y="935831"/>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smtClean="0">
                <a:solidFill>
                  <a:srgbClr val="000000"/>
                </a:solidFill>
                <a:latin typeface="Arial" panose="020B0604020202020204" pitchFamily="34" charset="0"/>
                <a:cs typeface="Times New Roman" panose="02020603050405020304" pitchFamily="18" charset="0"/>
              </a:rPr>
              <a:t>材料一</a:t>
            </a:r>
            <a:r>
              <a:rPr lang="en-US" altLang="zh-CN" dirty="0" smtClean="0">
                <a:solidFill>
                  <a:srgbClr val="000000"/>
                </a:solidFill>
                <a:latin typeface="Arial" panose="020B0604020202020204" pitchFamily="34" charset="0"/>
                <a:cs typeface="Times New Roman" panose="02020603050405020304" pitchFamily="18" charset="0"/>
              </a:rPr>
              <a:t>  </a:t>
            </a:r>
            <a:r>
              <a:rPr lang="zh-CN" altLang="zh-CN" dirty="0" smtClean="0">
                <a:solidFill>
                  <a:srgbClr val="000000"/>
                </a:solidFill>
                <a:latin typeface="NEU-BZ-S92"/>
                <a:ea typeface="Arial" panose="020B0604020202020204" pitchFamily="34" charset="0"/>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东非沿海的斯瓦希里文化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是由环西北印度洋周边地区的文化在长期交往中融合形成的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其地域包括非洲大陆、阿拉伯、波斯、印度西海岸、东南亚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甚至中国。纪元以前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东非就有土著民族生活。后来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西非居民班图人来到这里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赶走或同化当地居民。</a:t>
            </a:r>
            <a:r>
              <a:rPr lang="en-US" altLang="zh-CN" dirty="0">
                <a:solidFill>
                  <a:srgbClr val="000000"/>
                </a:solidFill>
                <a:ea typeface="宋体" panose="02010600030101010101" pitchFamily="2" charset="-122"/>
                <a:cs typeface="Times New Roman" panose="02020603050405020304" pitchFamily="18" charset="0"/>
              </a:rPr>
              <a:t>7</a:t>
            </a:r>
            <a:r>
              <a:rPr lang="zh-CN" altLang="zh-CN" dirty="0">
                <a:solidFill>
                  <a:srgbClr val="000000"/>
                </a:solidFill>
                <a:ea typeface="楷体" panose="02010609060101010101" pitchFamily="49" charset="-122"/>
                <a:cs typeface="Times New Roman" panose="02020603050405020304" pitchFamily="18" charset="0"/>
              </a:rPr>
              <a:t>世纪后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班图人遍布东非沿海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历史上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阿拉伯人因其生存环境恶化迁居东非沿海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形成当时世界上最大的移民浪潮。他们带来新的生活方式。</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摘编自杨天林《古代文明史》</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816472"/>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概括斯瓦希里文化的主要特点。并结合所学知识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分析其特点形成的原因。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主要特点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多元化、多样性。原因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迁居的阿拉伯人带来新的生活方式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班图人遍布东非沿海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环印度洋贸易发达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与阿拉伯国家、印度、波斯和中国都有贸易往来。</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335684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randombar(horizontal)">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环西北印度洋周边地区的文化在长期交往中融合形成的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说明东非文明具有多元化、多样化的特点。材料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环西北印度洋周边地区的文化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阿拉伯、波斯、印度西海岸、东南亚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甚至中国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西非居民班图人来到这里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赶走或同化当地居民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说明东非文明多样化的原因</a:t>
            </a:r>
            <a:r>
              <a:rPr lang="zh-CN" altLang="zh-CN" dirty="0" smtClean="0">
                <a:solidFill>
                  <a:srgbClr val="000000"/>
                </a:solidFill>
                <a:ea typeface="宋体" panose="02010600030101010101" pitchFamily="2" charset="-122"/>
                <a:cs typeface="Times New Roman" panose="02020603050405020304" pitchFamily="18" charset="0"/>
              </a:rPr>
              <a:t>。考查</a:t>
            </a:r>
            <a:r>
              <a:rPr lang="zh-CN" altLang="zh-CN" dirty="0">
                <a:solidFill>
                  <a:srgbClr val="000000"/>
                </a:solidFill>
                <a:ea typeface="宋体" panose="02010600030101010101" pitchFamily="2" charset="-122"/>
                <a:cs typeface="Times New Roman" panose="02020603050405020304" pitchFamily="18" charset="0"/>
              </a:rPr>
              <a:t>学生史料实证和历史解释的素养。</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76817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431775"/>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latin typeface="Arial" panose="020B0604020202020204" pitchFamily="34" charset="0"/>
                <a:cs typeface="Times New Roman" panose="02020603050405020304" pitchFamily="18" charset="0"/>
              </a:rPr>
              <a:t>材料二</a:t>
            </a:r>
            <a:r>
              <a:rPr lang="en-US" altLang="zh-CN" dirty="0" smtClean="0">
                <a:solidFill>
                  <a:srgbClr val="000000"/>
                </a:solidFill>
                <a:latin typeface="Arial" panose="020B0604020202020204" pitchFamily="34" charset="0"/>
                <a:cs typeface="Times New Roman" panose="02020603050405020304" pitchFamily="18" charset="0"/>
              </a:rPr>
              <a:t>  </a:t>
            </a:r>
            <a:r>
              <a:rPr lang="zh-CN" altLang="zh-CN" dirty="0" smtClean="0">
                <a:solidFill>
                  <a:srgbClr val="000000"/>
                </a:solidFill>
                <a:latin typeface="NEU-BZ-S92"/>
                <a:ea typeface="Arial" panose="020B0604020202020204" pitchFamily="34" charset="0"/>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阿斯基亚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穆罕默德一世是桑海阿斯基亚王朝著名的统治者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他在位期间鼓励贸易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从而使帝国空前地繁荣起来。他大力引进精确的衡器并对之进行检视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并派出大批市场巡视员以保障买卖公平。传说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他在卡巴拉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廷巴克图地区挖了一条运河以利灌溉。他将战争中掳掠来的大批奴隶安置下来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让他们务农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并减轻农产品税收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以此来鼓励农业生产。他尊重学者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发展文化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擢用才智之士。</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摘编自孟广林《世界中世纪史》</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9558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82858"/>
            <a:ext cx="10807700" cy="373640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从材料中可以看出阿斯基亚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穆罕默德一世的治国措施有哪些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简要评价其治国措施。</a:t>
            </a:r>
            <a:endParaRPr lang="zh-CN" altLang="zh-CN" dirty="0">
              <a:solidFill>
                <a:srgbClr val="000000"/>
              </a:solidFill>
              <a:latin typeface="NEU-BZ-S92"/>
              <a:ea typeface="方正书宋_GBK" panose="0300050900000000000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措施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扩大对外贸易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加强经济管理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重视农业生产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重视文化事业。评价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加强了对外交流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推动了农业的发展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稳定了市场</a:t>
            </a:r>
            <a:r>
              <a:rPr lang="zh-CN" altLang="zh-CN" dirty="0" smtClean="0">
                <a:solidFill>
                  <a:srgbClr val="000000"/>
                </a:solidFill>
                <a:ea typeface="楷体" panose="02010609060101010101" pitchFamily="49" charset="-122"/>
                <a:cs typeface="Times New Roman" panose="02020603050405020304" pitchFamily="18" charset="0"/>
              </a:rPr>
              <a:t>秩序</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促进</a:t>
            </a:r>
            <a:r>
              <a:rPr lang="zh-CN" altLang="zh-CN" dirty="0">
                <a:solidFill>
                  <a:srgbClr val="000000"/>
                </a:solidFill>
                <a:ea typeface="楷体" panose="02010609060101010101" pitchFamily="49" charset="-122"/>
                <a:cs typeface="Times New Roman" panose="02020603050405020304" pitchFamily="18" charset="0"/>
              </a:rPr>
              <a:t>了文化事业的发展。</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58147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511895"/>
            <a:ext cx="10807700" cy="237757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材料说明阿斯基亚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穆罕默德一世统治时期鼓励贸易发展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重视市场环境建设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发展农业和教育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考查学生史料实证的素养。</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85803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31775"/>
            <a:ext cx="10807700" cy="127419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latin typeface="Arial" panose="020B0604020202020204" pitchFamily="34" charset="0"/>
                <a:cs typeface="Times New Roman" panose="02020603050405020304" pitchFamily="18" charset="0"/>
              </a:rPr>
              <a:t>材料三</a:t>
            </a:r>
            <a:r>
              <a:rPr lang="en-US" altLang="zh-CN" dirty="0" smtClean="0">
                <a:solidFill>
                  <a:srgbClr val="000000"/>
                </a:solidFill>
                <a:latin typeface="Arial" panose="020B0604020202020204" pitchFamily="34" charset="0"/>
                <a:cs typeface="Times New Roman" panose="02020603050405020304" pitchFamily="18" charset="0"/>
              </a:rPr>
              <a:t>  </a:t>
            </a:r>
            <a:r>
              <a:rPr lang="zh-CN" altLang="zh-CN" dirty="0" smtClean="0">
                <a:solidFill>
                  <a:srgbClr val="000000"/>
                </a:solidFill>
                <a:latin typeface="NEU-BZ-S92"/>
                <a:ea typeface="Arial" panose="020B0604020202020204" pitchFamily="34" charset="0"/>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大津巴布韦是古津巴布韦国家都城的遗址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由石块垒砌而成。</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CLGXQRX38.eps" descr="id:2147499943;FounderCES"/>
          <p:cNvPicPr/>
          <p:nvPr/>
        </p:nvPicPr>
        <p:blipFill>
          <a:blip r:embed="rId2"/>
          <a:stretch>
            <a:fillRect/>
          </a:stretch>
        </p:blipFill>
        <p:spPr>
          <a:xfrm>
            <a:off x="2880717" y="1699495"/>
            <a:ext cx="5400600" cy="3501210"/>
          </a:xfrm>
          <a:prstGeom prst="rect">
            <a:avLst/>
          </a:prstGeom>
        </p:spPr>
      </p:pic>
      <p:sp>
        <p:nvSpPr>
          <p:cNvPr id="5" name="矩形 4"/>
          <p:cNvSpPr>
            <a:spLocks noChangeAspect="1"/>
          </p:cNvSpPr>
          <p:nvPr/>
        </p:nvSpPr>
        <p:spPr>
          <a:xfrm>
            <a:off x="4592242" y="5145369"/>
            <a:ext cx="2347116" cy="626710"/>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大</a:t>
            </a:r>
            <a:r>
              <a:rPr lang="zh-CN" altLang="zh-CN" dirty="0" smtClean="0">
                <a:solidFill>
                  <a:srgbClr val="000000"/>
                </a:solidFill>
                <a:ea typeface="楷体" panose="02010609060101010101" pitchFamily="49" charset="-122"/>
                <a:cs typeface="Times New Roman" panose="02020603050405020304" pitchFamily="18" charset="0"/>
              </a:rPr>
              <a:t>津巴布韦</a:t>
            </a:r>
            <a:r>
              <a:rPr lang="en-US" altLang="zh-CN" dirty="0" smtClean="0">
                <a:solidFill>
                  <a:srgbClr val="000000"/>
                </a:solidFill>
                <a:ea typeface="楷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0587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15751"/>
            <a:ext cx="10807700" cy="541071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通过麦克维尔、汤普森等学者对大津巴布韦遗址及相关遗址的考察和研究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可以对当时的社会有个粗略的了解。在古城附近及今津巴布韦东部山区的英汤加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都发现古代的梯田和用于灌溉的水井和水渠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在大津巴布韦卫城外一堆垃圾遗物中发现了大量骨头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其中</a:t>
            </a:r>
            <a:r>
              <a:rPr lang="en-US" altLang="zh-CN" dirty="0">
                <a:solidFill>
                  <a:srgbClr val="000000"/>
                </a:solidFill>
                <a:ea typeface="宋体" panose="02010600030101010101" pitchFamily="2" charset="-122"/>
                <a:cs typeface="Times New Roman" panose="02020603050405020304" pitchFamily="18" charset="0"/>
              </a:rPr>
              <a:t>95%</a:t>
            </a:r>
            <a:r>
              <a:rPr lang="zh-CN" altLang="zh-CN" dirty="0">
                <a:solidFill>
                  <a:srgbClr val="000000"/>
                </a:solidFill>
                <a:ea typeface="楷体" panose="02010609060101010101" pitchFamily="49" charset="-122"/>
                <a:cs typeface="Times New Roman" panose="02020603050405020304" pitchFamily="18" charset="0"/>
              </a:rPr>
              <a:t>是牲畜骨头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这类牲畜骨头在其他遗址中也有发现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从遗址中发掘出了阿拉伯玻璃、近东陶瓷、印度串珠等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还有数百片中国瓷器的残片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富人的茅屋一般建于山顶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更加高大坚固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屋外还有围墙。</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摘编自艾周昌、舒运国《非洲黑人文明》</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8820272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素养</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目标定位</a:t>
            </a:r>
          </a:p>
        </p:txBody>
      </p:sp>
    </p:spTree>
    <p:extLst>
      <p:ext uri="{BB962C8B-B14F-4D97-AF65-F5344CB8AC3E}">
        <p14:creationId xmlns:p14="http://schemas.microsoft.com/office/powerpoint/2010/main" val="425017804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75791"/>
            <a:ext cx="10807700" cy="355943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根据材料并结合所学知识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分析大津巴布韦文明的社会经济特征。</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社会经济特征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建筑工艺发达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创造了独具一格的巨石文明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农业和畜牧业得到很大的发展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商品贸易比较活跃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社会出现贫富分化。</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344949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432102"/>
            <a:ext cx="10807700" cy="24560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通过阅读材料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可从农业、牧业、手工业、商业和社会财富分配及社会阶级关系等方面分析大津巴布韦文明的经济</a:t>
            </a:r>
            <a:r>
              <a:rPr lang="zh-CN" altLang="zh-CN" dirty="0" smtClean="0">
                <a:solidFill>
                  <a:srgbClr val="000000"/>
                </a:solidFill>
                <a:ea typeface="宋体" panose="02010600030101010101" pitchFamily="2" charset="-122"/>
                <a:cs typeface="Times New Roman" panose="02020603050405020304" pitchFamily="18" charset="0"/>
              </a:rPr>
              <a:t>特征</a:t>
            </a:r>
            <a:r>
              <a:rPr lang="zh-CN" altLang="en-US"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考查</a:t>
            </a:r>
            <a:r>
              <a:rPr lang="zh-CN" altLang="zh-CN" dirty="0">
                <a:solidFill>
                  <a:srgbClr val="000000"/>
                </a:solidFill>
                <a:ea typeface="宋体" panose="02010600030101010101" pitchFamily="2" charset="-122"/>
                <a:cs typeface="Times New Roman" panose="02020603050405020304" pitchFamily="18" charset="0"/>
              </a:rPr>
              <a:t>学生史料实证和历史解释的素养。</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463669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69728"/>
            <a:ext cx="10807700" cy="1323439"/>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古代非洲文明的发展及各自特点</a:t>
            </a:r>
            <a:endParaRPr lang="zh-CN" altLang="zh-CN" dirty="0">
              <a:solidFill>
                <a:srgbClr val="000000"/>
              </a:solidFill>
              <a:latin typeface="NEU-BZ-S92"/>
              <a:ea typeface="方正书宋_GBK" panose="03000509000000000000"/>
              <a:cs typeface="Times New Roman" panose="02020603050405020304" pitchFamily="18" charset="0"/>
            </a:endParaRPr>
          </a:p>
        </p:txBody>
      </p:sp>
      <p:graphicFrame>
        <p:nvGraphicFramePr>
          <p:cNvPr id="4" name="表格 3"/>
          <p:cNvGraphicFramePr>
            <a:graphicFrameLocks noGrp="1" noChangeAspect="1"/>
          </p:cNvGraphicFramePr>
          <p:nvPr>
            <p:extLst>
              <p:ext uri="{D42A27DB-BD31-4B8C-83A1-F6EECF244321}">
                <p14:modId xmlns:p14="http://schemas.microsoft.com/office/powerpoint/2010/main" val="2658431255"/>
              </p:ext>
            </p:extLst>
          </p:nvPr>
        </p:nvGraphicFramePr>
        <p:xfrm>
          <a:off x="349250" y="1493167"/>
          <a:ext cx="10833100" cy="4267200"/>
        </p:xfrm>
        <a:graphic>
          <a:graphicData uri="http://schemas.openxmlformats.org/drawingml/2006/table">
            <a:tbl>
              <a:tblPr firstRow="1" firstCol="1" bandRow="1"/>
              <a:tblGrid>
                <a:gridCol w="803275"/>
                <a:gridCol w="2376264"/>
                <a:gridCol w="2952328"/>
                <a:gridCol w="4701233"/>
              </a:tblGrid>
              <a:tr h="0">
                <a:tc>
                  <a:txBody>
                    <a:bodyPr/>
                    <a:lstStyle/>
                    <a:p>
                      <a:pPr algn="just">
                        <a:spcAft>
                          <a:spcPts val="0"/>
                        </a:spcAft>
                        <a:tabLst>
                          <a:tab pos="1188085" algn="l"/>
                          <a:tab pos="2163445" algn="l"/>
                          <a:tab pos="3142615" algn="l"/>
                          <a:tab pos="4190365" algn="l"/>
                        </a:tabLst>
                      </a:pPr>
                      <a:r>
                        <a:rPr lang="zh-CN" sz="2800" b="1" kern="100">
                          <a:effectLst/>
                          <a:latin typeface="Arial" panose="020B0604020202020204" pitchFamily="34" charset="0"/>
                          <a:ea typeface="黑体" panose="02010609060101010101" pitchFamily="49" charset="-122"/>
                          <a:cs typeface="Times New Roman" panose="02020603050405020304" pitchFamily="18" charset="0"/>
                        </a:rPr>
                        <a:t>区域</a:t>
                      </a:r>
                      <a:endParaRPr lang="zh-CN" sz="28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2800" b="1" kern="100">
                          <a:effectLst/>
                          <a:latin typeface="Arial" panose="020B0604020202020204" pitchFamily="34" charset="0"/>
                          <a:ea typeface="黑体" panose="02010609060101010101" pitchFamily="49" charset="-122"/>
                          <a:cs typeface="Times New Roman" panose="02020603050405020304" pitchFamily="18" charset="0"/>
                        </a:rPr>
                        <a:t>代表国家</a:t>
                      </a:r>
                      <a:endParaRPr lang="zh-CN" sz="2800" b="1" kern="10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2800" b="1" kern="100">
                          <a:effectLst/>
                          <a:latin typeface="Arial" panose="020B0604020202020204" pitchFamily="34" charset="0"/>
                          <a:ea typeface="黑体" panose="02010609060101010101" pitchFamily="49" charset="-122"/>
                          <a:cs typeface="Times New Roman" panose="02020603050405020304" pitchFamily="18" charset="0"/>
                        </a:rPr>
                        <a:t>时间</a:t>
                      </a:r>
                      <a:endParaRPr lang="zh-CN" sz="2800" b="1" kern="10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2800" b="1" kern="100">
                          <a:effectLst/>
                          <a:latin typeface="Arial" panose="020B0604020202020204" pitchFamily="34" charset="0"/>
                          <a:ea typeface="黑体" panose="02010609060101010101" pitchFamily="49" charset="-122"/>
                          <a:cs typeface="Times New Roman" panose="02020603050405020304" pitchFamily="18" charset="0"/>
                        </a:rPr>
                        <a:t>文明发展</a:t>
                      </a:r>
                      <a:endParaRPr lang="zh-CN" sz="2800" b="1" kern="10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2">
                  <a:txBody>
                    <a:bodyPr/>
                    <a:lstStyle/>
                    <a:p>
                      <a:pPr algn="just">
                        <a:spcAft>
                          <a:spcPts val="0"/>
                        </a:spcAft>
                        <a:tabLst>
                          <a:tab pos="1188085" algn="l"/>
                          <a:tab pos="2163445" algn="l"/>
                          <a:tab pos="3142615" algn="l"/>
                          <a:tab pos="419036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东非</a:t>
                      </a:r>
                      <a:endParaRPr lang="zh-CN" sz="28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阿克苏姆王国</a:t>
                      </a:r>
                      <a:endParaRPr lang="zh-CN" sz="28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公元前后兴起</a:t>
                      </a: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,4</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世纪进入鼎盛时期</a:t>
                      </a:r>
                      <a:endParaRPr lang="zh-CN" sz="2800" b="1" kern="10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从事农牧业</a:t>
                      </a: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国际贸易兴旺</a:t>
                      </a:r>
                      <a:endParaRPr lang="zh-CN" sz="2800" b="1" kern="10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lgn="just">
                        <a:spcAft>
                          <a:spcPts val="0"/>
                        </a:spcAft>
                        <a:tabLst>
                          <a:tab pos="1188085" algn="l"/>
                          <a:tab pos="2163445" algn="l"/>
                          <a:tab pos="3142615" algn="l"/>
                          <a:tab pos="419036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桑给巴尔、蒙巴萨、摩加迪沙</a:t>
                      </a:r>
                      <a:endParaRPr lang="zh-CN" sz="2800" b="1" kern="10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10—15</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世纪</a:t>
                      </a:r>
                      <a:endParaRPr lang="zh-CN" sz="2800" b="1" kern="10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信仰伊斯兰教</a:t>
                      </a: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广泛使用奴隶</a:t>
                      </a: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经济上以园艺业为主</a:t>
                      </a: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对外贸易发达</a:t>
                      </a: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城市繁荣</a:t>
                      </a:r>
                      <a:endParaRPr lang="zh-CN" sz="2800" b="1" kern="10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spcAft>
                          <a:spcPts val="0"/>
                        </a:spcAft>
                        <a:tabLst>
                          <a:tab pos="1188085" algn="l"/>
                          <a:tab pos="2163445" algn="l"/>
                          <a:tab pos="3142615" algn="l"/>
                          <a:tab pos="419036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西非</a:t>
                      </a:r>
                      <a:endParaRPr lang="zh-CN" sz="28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加纳、马里、桑海</a:t>
                      </a:r>
                      <a:endParaRPr lang="zh-CN" sz="2800" b="1" kern="10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8—16</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世纪</a:t>
                      </a:r>
                      <a:endParaRPr lang="zh-CN" sz="2800" b="1" kern="10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拥有丰富的黄金资源</a:t>
                      </a: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城市和文化繁荣</a:t>
                      </a: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对外贸易发达</a:t>
                      </a: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鼓励文化发展</a:t>
                      </a:r>
                      <a:endParaRPr lang="zh-CN" sz="2800" b="1" kern="10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spcAft>
                          <a:spcPts val="0"/>
                        </a:spcAft>
                        <a:tabLst>
                          <a:tab pos="1188085" algn="l"/>
                          <a:tab pos="2163445" algn="l"/>
                          <a:tab pos="3142615" algn="l"/>
                          <a:tab pos="419036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南非</a:t>
                      </a:r>
                      <a:endParaRPr lang="zh-CN" sz="28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津巴布韦</a:t>
                      </a:r>
                      <a:endParaRPr lang="zh-CN" sz="2800" b="1" kern="10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en-US" sz="2800" b="1" kern="100">
                          <a:effectLst/>
                          <a:latin typeface="Times New Roman" panose="02020603050405020304" pitchFamily="18" charset="0"/>
                          <a:ea typeface="宋体" panose="02010600030101010101" pitchFamily="2" charset="-122"/>
                          <a:cs typeface="Times New Roman" panose="02020603050405020304" pitchFamily="18" charset="0"/>
                        </a:rPr>
                        <a:t>14—15</a:t>
                      </a:r>
                      <a:r>
                        <a:rPr lang="zh-CN" sz="2800" b="1" kern="100">
                          <a:effectLst/>
                          <a:latin typeface="Times New Roman" panose="02020603050405020304" pitchFamily="18" charset="0"/>
                          <a:ea typeface="宋体" panose="02010600030101010101" pitchFamily="2" charset="-122"/>
                          <a:cs typeface="Times New Roman" panose="02020603050405020304" pitchFamily="18" charset="0"/>
                        </a:rPr>
                        <a:t>世纪鼎盛</a:t>
                      </a:r>
                      <a:endParaRPr lang="zh-CN" sz="2800" b="1" kern="10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巨石建筑群</a:t>
                      </a:r>
                      <a:endParaRPr lang="zh-CN" sz="28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56676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134457"/>
            <a:ext cx="10807700" cy="659257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1.1324</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非洲马里国王曼萨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穆萨从廷巴克图出发前往麦加。此次远行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穆萨组建了数千人的队伍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并携带了大量黄金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其阔绰的出手也影响了沿路黄金的价格</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金矿之王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黄金帝国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之名也因此盛传至欧洲与中东地区。由此可知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这次</a:t>
            </a:r>
            <a:r>
              <a:rPr lang="zh-CN" altLang="zh-CN" dirty="0" smtClean="0">
                <a:solidFill>
                  <a:srgbClr val="000000"/>
                </a:solidFill>
                <a:ea typeface="宋体" panose="02010600030101010101" pitchFamily="2" charset="-122"/>
                <a:cs typeface="Times New Roman" panose="02020603050405020304" pitchFamily="18" charset="0"/>
              </a:rPr>
              <a:t>出行</a:t>
            </a:r>
            <a:endParaRPr lang="en-US" altLang="zh-CN" dirty="0" smtClean="0">
              <a:solidFill>
                <a:srgbClr val="000000"/>
              </a:solidFill>
              <a:ea typeface="宋体" panose="02010600030101010101" pitchFamily="2" charset="-122"/>
              <a:cs typeface="Times New Roman" panose="02020603050405020304" pitchFamily="18" charset="0"/>
            </a:endParaRPr>
          </a:p>
          <a:p>
            <a:pPr indent="267970" algn="r">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使亚非欧文明由分散走向了整体</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有利于马里王国商业贸易的发展</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凸显出马里统治阶层的腐化堕落</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体现了马里文化开放包容的特征</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3155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7" end="7"/>
                                            </p:txEl>
                                          </p:spTgt>
                                        </p:tgtEl>
                                        <p:attrNameLst>
                                          <p:attrName>style.visibility</p:attrName>
                                        </p:attrNameLst>
                                      </p:cBhvr>
                                      <p:to>
                                        <p:strVal val="visible"/>
                                      </p:to>
                                    </p:set>
                                    <p:animEffect transition="in" filter="randombar(horizontal)">
                                      <p:cBhvr>
                                        <p:cTn id="7"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92215"/>
            <a:ext cx="10807700" cy="537179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根据题干材料</a:t>
            </a:r>
            <a:r>
              <a:rPr lang="en-US"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latin typeface="楷体" panose="02010609060101010101" pitchFamily="49" charset="-122"/>
                <a:ea typeface="NEU-BZ-S92" panose="02020503000000020003" pitchFamily="18"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金矿之王</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黄金帝国</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之名也因此盛传至欧洲与中东地区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可知曼萨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穆萨的这次出行不仅扩大了马里在亚非欧三洲的影响力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还凸显了马里的富庶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这有利于吸引亚非欧地区的商人前往马里开展商业活动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赚取黄金</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项正确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新航路开辟后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各地区文明开始由分散走向了整体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与题干材料时间不符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题干材料体现了马里黄金资源丰富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不能说明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统治阶层的腐化堕落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题干材料未涉及马里对异域文化的吸收和借鉴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开放包容的特征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无从体现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016109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647799"/>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二</a:t>
            </a:r>
            <a:r>
              <a:rPr lang="en-US" altLang="zh-CN"/>
              <a:t>  </a:t>
            </a:r>
            <a:r>
              <a:rPr lang="zh-CN" altLang="zh-CN"/>
              <a:t>玛雅文明的成就及衰落的原因</a:t>
            </a:r>
          </a:p>
        </p:txBody>
      </p:sp>
      <p:sp>
        <p:nvSpPr>
          <p:cNvPr id="4" name="矩形 3"/>
          <p:cNvSpPr>
            <a:spLocks noChangeAspect="1"/>
          </p:cNvSpPr>
          <p:nvPr/>
        </p:nvSpPr>
        <p:spPr>
          <a:xfrm>
            <a:off x="361950" y="1367879"/>
            <a:ext cx="10807700" cy="300806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玛雅人给后世留下了宝贵的文化遗产。由于农业生产的需要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他们观测天象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制定了精确的历法。</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玛雅文字被视作神的创造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使用文字的权利均为祭司垄断。</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尤其是他们的建筑工程已达到了古代世界很高的水平。</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摘编自王斯德《世界通史》</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051752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418993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当玛雅文明达到鼎盛的时候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迅速增加的人口超过了农业所能保障的极限</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面对这样严峻的形势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神权政治所能寻求的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不可能是科学的解决办法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而是更虔诚地膜拜神灵。于是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更多的神庙出现在玛雅的土地上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更多耗费民力的宗教仪式频繁地举行。在这种恶性循环当中</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玛雅的辉煌成为历史的陈迹。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摘编自杭侃《玛雅文明</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文明</a:t>
            </a:r>
            <a:r>
              <a:rPr lang="zh-CN" altLang="zh-CN" dirty="0">
                <a:solidFill>
                  <a:srgbClr val="000000"/>
                </a:solidFill>
                <a:ea typeface="楷体" panose="02010609060101010101" pitchFamily="49" charset="-122"/>
                <a:cs typeface="Times New Roman" panose="02020603050405020304" pitchFamily="18" charset="0"/>
              </a:rPr>
              <a:t>的另一种模式》</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108446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75791"/>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指出玛雅文明的主要成就。</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材料二对玛雅文明的衰落作出何种解释</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成就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制定了精确的历法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发明了独特的文字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修筑壮观的</a:t>
            </a:r>
            <a:r>
              <a:rPr lang="zh-CN" altLang="zh-CN" dirty="0" smtClean="0">
                <a:solidFill>
                  <a:srgbClr val="000000"/>
                </a:solidFill>
                <a:ea typeface="楷体" panose="02010609060101010101" pitchFamily="49" charset="-122"/>
                <a:cs typeface="Times New Roman" panose="02020603050405020304" pitchFamily="18" charset="0"/>
              </a:rPr>
              <a:t>金字塔。</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解释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人口膨胀突破农业保障的极限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频繁的宗教活动严重耗费民力。</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065789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079847"/>
            <a:ext cx="10807700" cy="24560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材料一从农业、历法、文字、建筑等方面说明了玛雅人取得的主要成就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材料二从人口因素和宗教活动等方面说明了玛雅文明衰落的原因。考查学生历史解释和史料实证的素养。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15796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95129"/>
            <a:ext cx="10807700" cy="5410712"/>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玛雅文明的特点</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1</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玛</a:t>
            </a:r>
            <a:r>
              <a:rPr lang="zh-CN" altLang="zh-CN" dirty="0">
                <a:solidFill>
                  <a:srgbClr val="000000"/>
                </a:solidFill>
                <a:ea typeface="宋体" panose="02010600030101010101" pitchFamily="2" charset="-122"/>
                <a:cs typeface="Times New Roman" panose="02020603050405020304" pitchFamily="18" charset="0"/>
              </a:rPr>
              <a:t>雅文明属于石器文明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玛雅人</a:t>
            </a:r>
            <a:r>
              <a:rPr lang="zh-CN" altLang="zh-CN" dirty="0" smtClean="0">
                <a:solidFill>
                  <a:srgbClr val="000000"/>
                </a:solidFill>
                <a:ea typeface="宋体" panose="02010600030101010101" pitchFamily="2" charset="-122"/>
                <a:cs typeface="Times New Roman" panose="02020603050405020304" pitchFamily="18" charset="0"/>
              </a:rPr>
              <a:t>未</a:t>
            </a:r>
            <a:r>
              <a:rPr lang="zh-CN" altLang="en-US" dirty="0" smtClean="0">
                <a:solidFill>
                  <a:srgbClr val="000000"/>
                </a:solidFill>
                <a:ea typeface="宋体" panose="02010600030101010101" pitchFamily="2" charset="-122"/>
                <a:cs typeface="Times New Roman" panose="02020603050405020304" pitchFamily="18" charset="0"/>
              </a:rPr>
              <a:t>制造</a:t>
            </a:r>
            <a:r>
              <a:rPr lang="zh-CN" altLang="zh-CN" dirty="0" smtClean="0">
                <a:solidFill>
                  <a:srgbClr val="000000"/>
                </a:solidFill>
                <a:ea typeface="宋体" panose="02010600030101010101" pitchFamily="2" charset="-122"/>
                <a:cs typeface="Times New Roman" panose="02020603050405020304" pitchFamily="18" charset="0"/>
              </a:rPr>
              <a:t>和</a:t>
            </a:r>
            <a:r>
              <a:rPr lang="zh-CN" altLang="zh-CN" dirty="0">
                <a:solidFill>
                  <a:srgbClr val="000000"/>
                </a:solidFill>
                <a:ea typeface="宋体" panose="02010600030101010101" pitchFamily="2" charset="-122"/>
                <a:cs typeface="Times New Roman" panose="02020603050405020304" pitchFamily="18" charset="0"/>
              </a:rPr>
              <a:t>使用青铜器和铁器。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2.</a:t>
            </a:r>
            <a:r>
              <a:rPr lang="zh-CN" altLang="zh-CN" dirty="0" smtClean="0">
                <a:solidFill>
                  <a:srgbClr val="000000"/>
                </a:solidFill>
                <a:ea typeface="宋体" panose="02010600030101010101" pitchFamily="2" charset="-122"/>
                <a:cs typeface="Times New Roman" panose="02020603050405020304" pitchFamily="18" charset="0"/>
              </a:rPr>
              <a:t>掌握</a:t>
            </a:r>
            <a:r>
              <a:rPr lang="zh-CN" altLang="zh-CN" dirty="0">
                <a:solidFill>
                  <a:srgbClr val="000000"/>
                </a:solidFill>
                <a:ea typeface="宋体" panose="02010600030101010101" pitchFamily="2" charset="-122"/>
                <a:cs typeface="Times New Roman" panose="02020603050405020304" pitchFamily="18" charset="0"/>
              </a:rPr>
              <a:t>高超的建造技术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创造了高度的城市文明。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3</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农业</a:t>
            </a:r>
            <a:r>
              <a:rPr lang="zh-CN" altLang="zh-CN" dirty="0">
                <a:solidFill>
                  <a:srgbClr val="000000"/>
                </a:solidFill>
                <a:ea typeface="宋体" panose="02010600030101010101" pitchFamily="2" charset="-122"/>
                <a:cs typeface="Times New Roman" panose="02020603050405020304" pitchFamily="18" charset="0"/>
              </a:rPr>
              <a:t>以种植玉米为主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所以又称为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玉米文明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。没有出现畜牧业的痕迹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农民采用的是一种极原始的耕作法。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数学采用</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进制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知道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的概念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使用复杂的历法纪年。</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发明了独特的文字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玛雅文字。</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49879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61950" y="1439887"/>
            <a:ext cx="10807700" cy="1963614"/>
          </a:xfrm>
          <a:prstGeom prst="rect">
            <a:avLst/>
          </a:prstGeom>
          <a:ln>
            <a:solidFill>
              <a:schemeClr val="tx1"/>
            </a:solidFill>
          </a:ln>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chemeClr val="tx1"/>
                </a:solidFill>
              </a:rPr>
              <a:t>目 标 素 养</a:t>
            </a:r>
            <a:endParaRPr lang="zh-CN" altLang="en-US" dirty="0">
              <a:solidFill>
                <a:schemeClr val="tx1"/>
              </a:solidFill>
            </a:endParaRPr>
          </a:p>
          <a:p>
            <a:pP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smtClean="0">
                <a:solidFill>
                  <a:srgbClr val="000000"/>
                </a:solidFill>
                <a:ea typeface="宋体" panose="02010600030101010101" pitchFamily="2" charset="-122"/>
                <a:cs typeface="Times New Roman" panose="02020603050405020304" pitchFamily="18" charset="0"/>
              </a:rPr>
              <a:t>了解</a:t>
            </a:r>
            <a:r>
              <a:rPr lang="zh-CN" altLang="en-US" dirty="0" smtClean="0">
                <a:solidFill>
                  <a:srgbClr val="000000"/>
                </a:solidFill>
                <a:ea typeface="宋体" panose="02010600030101010101" pitchFamily="2" charset="-122"/>
                <a:cs typeface="Times New Roman" panose="02020603050405020304" pitchFamily="18" charset="0"/>
              </a:rPr>
              <a:t>古代</a:t>
            </a:r>
            <a:r>
              <a:rPr lang="zh-CN" altLang="zh-CN" dirty="0" smtClean="0">
                <a:solidFill>
                  <a:srgbClr val="000000"/>
                </a:solidFill>
                <a:ea typeface="宋体" panose="02010600030101010101" pitchFamily="2" charset="-122"/>
                <a:cs typeface="Times New Roman" panose="02020603050405020304" pitchFamily="18" charset="0"/>
              </a:rPr>
              <a:t>非洲</a:t>
            </a:r>
            <a:r>
              <a:rPr lang="zh-CN" altLang="zh-CN" dirty="0">
                <a:solidFill>
                  <a:srgbClr val="000000"/>
                </a:solidFill>
                <a:ea typeface="宋体" panose="02010600030101010101" pitchFamily="2" charset="-122"/>
                <a:cs typeface="Times New Roman" panose="02020603050405020304" pitchFamily="18" charset="0"/>
              </a:rPr>
              <a:t>和美洲的社会状况</a:t>
            </a:r>
            <a:endParaRPr lang="zh-CN" altLang="zh-CN" dirty="0">
              <a:solidFill>
                <a:srgbClr val="000000"/>
              </a:solidFill>
              <a:latin typeface="NEU-BZ-S92"/>
              <a:ea typeface="方正书宋_GBK"/>
              <a:cs typeface="Times New Roman" panose="02020603050405020304" pitchFamily="18" charset="0"/>
            </a:endParaRPr>
          </a:p>
          <a:p>
            <a:pPr>
              <a:lnSpc>
                <a:spcPct val="130000"/>
              </a:lnSpc>
            </a:pPr>
            <a:r>
              <a:rPr lang="en-US" altLang="zh-CN" dirty="0">
                <a:solidFill>
                  <a:srgbClr val="000000"/>
                </a:solidFill>
                <a:ea typeface="宋体" panose="02010600030101010101" pitchFamily="2" charset="-122"/>
              </a:rPr>
              <a:t>2.</a:t>
            </a:r>
            <a:r>
              <a:rPr lang="zh-CN" altLang="zh-CN" dirty="0">
                <a:solidFill>
                  <a:srgbClr val="000000"/>
                </a:solidFill>
                <a:ea typeface="宋体" panose="02010600030101010101" pitchFamily="2" charset="-122"/>
                <a:cs typeface="Times New Roman" panose="02020603050405020304" pitchFamily="18" charset="0"/>
              </a:rPr>
              <a:t>认识中古时期世界各区域文明的多元面貌</a:t>
            </a:r>
            <a:endParaRPr lang="zh-CN" altLang="en-US" dirty="0"/>
          </a:p>
        </p:txBody>
      </p:sp>
    </p:spTree>
    <p:extLst>
      <p:ext uri="{BB962C8B-B14F-4D97-AF65-F5344CB8AC3E}">
        <p14:creationId xmlns:p14="http://schemas.microsoft.com/office/powerpoint/2010/main" val="18665794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503783"/>
            <a:ext cx="10807700" cy="4819781"/>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玛雅文明时期每个城邦都有自己的国王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称为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库哈阿伽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意思是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神授的权力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拥有统治整个城邦的无上权力。国王每天都住在宫殿里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制定法律、处理每天发生的事情、接受地方首领的进贡。从材料可以看出玛雅人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A</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建立了中央集权</a:t>
            </a:r>
            <a:r>
              <a:rPr lang="zh-CN" altLang="zh-CN" dirty="0" smtClean="0">
                <a:solidFill>
                  <a:srgbClr val="000000"/>
                </a:solidFill>
                <a:ea typeface="宋体" panose="02010600030101010101" pitchFamily="2" charset="-122"/>
                <a:cs typeface="Times New Roman" panose="02020603050405020304" pitchFamily="18" charset="0"/>
              </a:rPr>
              <a:t>国家</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宣扬君权神授</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实行依法</a:t>
            </a:r>
            <a:r>
              <a:rPr lang="zh-CN" altLang="zh-CN" dirty="0" smtClean="0">
                <a:solidFill>
                  <a:srgbClr val="000000"/>
                </a:solidFill>
                <a:ea typeface="宋体" panose="02010600030101010101" pitchFamily="2" charset="-122"/>
                <a:cs typeface="Times New Roman" panose="02020603050405020304" pitchFamily="18" charset="0"/>
              </a:rPr>
              <a:t>治国</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国王实行残暴的统治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524131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91815"/>
            <a:ext cx="10807700" cy="358136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可知玛雅人建立的是城邦国家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国王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接受地方首领的进贡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因此不是中央集权国家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项错误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意思是</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神授的权力</a:t>
            </a:r>
            <a:r>
              <a:rPr lang="en-US"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拥有统治整个城邦的无上权力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可知玛雅人宣扬君权神授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项正确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依据法律治理国家与题干材料主旨不符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项错误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根据材料无法看出国王实行残暴的统治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项错误。</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081167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974270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361950" y="359767"/>
            <a:ext cx="10807700" cy="4721292"/>
          </a:xfrm>
          <a:prstGeom prst="rect">
            <a:avLst/>
          </a:prstGeom>
          <a:ln>
            <a:solidFill>
              <a:schemeClr val="tx1"/>
            </a:solidFill>
          </a:ln>
        </p:spPr>
        <p:txBody>
          <a:bodyPr>
            <a:spAutoFit/>
          </a:bodyPr>
          <a:lstStyle/>
          <a:p>
            <a:pPr algn="ctr"/>
            <a:r>
              <a:rPr lang="zh-CN" altLang="zh-CN" dirty="0">
                <a:solidFill>
                  <a:schemeClr val="tx1"/>
                </a:solidFill>
              </a:rPr>
              <a:t>知 识 概 览</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p:txBody>
      </p:sp>
      <p:pic>
        <p:nvPicPr>
          <p:cNvPr id="6" name="23AQC18.eps"/>
          <p:cNvPicPr/>
          <p:nvPr/>
        </p:nvPicPr>
        <p:blipFill>
          <a:blip r:embed="rId2"/>
          <a:stretch>
            <a:fillRect/>
          </a:stretch>
        </p:blipFill>
        <p:spPr>
          <a:xfrm>
            <a:off x="2016621" y="1059222"/>
            <a:ext cx="7200800" cy="3715534"/>
          </a:xfrm>
          <a:prstGeom prst="rect">
            <a:avLst/>
          </a:prstGeom>
        </p:spPr>
      </p:pic>
    </p:spTree>
    <p:extLst>
      <p:ext uri="{BB962C8B-B14F-4D97-AF65-F5344CB8AC3E}">
        <p14:creationId xmlns:p14="http://schemas.microsoft.com/office/powerpoint/2010/main" val="32233580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课前</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基础认知</a:t>
            </a:r>
          </a:p>
        </p:txBody>
      </p:sp>
    </p:spTree>
    <p:extLst>
      <p:ext uri="{BB962C8B-B14F-4D97-AF65-F5344CB8AC3E}">
        <p14:creationId xmlns:p14="http://schemas.microsoft.com/office/powerpoint/2010/main" val="131838336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31775"/>
            <a:ext cx="10807700" cy="1323439"/>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一、古代非洲文明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班图人的活动</a:t>
            </a:r>
            <a:endParaRPr lang="zh-CN" altLang="zh-CN" dirty="0">
              <a:solidFill>
                <a:srgbClr val="000000"/>
              </a:solidFill>
              <a:latin typeface="NEU-BZ-S92"/>
              <a:ea typeface="方正书宋_GBK" panose="03000509000000000000"/>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934357264"/>
              </p:ext>
            </p:extLst>
          </p:nvPr>
        </p:nvGraphicFramePr>
        <p:xfrm>
          <a:off x="432445" y="1750023"/>
          <a:ext cx="10827765" cy="4442392"/>
        </p:xfrm>
        <a:graphic>
          <a:graphicData uri="http://schemas.openxmlformats.org/presentationml/2006/ole">
            <mc:AlternateContent xmlns:mc="http://schemas.openxmlformats.org/markup-compatibility/2006">
              <mc:Choice xmlns:v="urn:schemas-microsoft-com:vml" Requires="v">
                <p:oleObj spid="_x0000_s1045" name="文档" r:id="rId4" imgW="3550087" imgH="1456522" progId="Word.Document.12">
                  <p:embed/>
                </p:oleObj>
              </mc:Choice>
              <mc:Fallback>
                <p:oleObj name="文档" r:id="rId4" imgW="3550087" imgH="1456522" progId="Word.Document.12">
                  <p:embed/>
                  <p:pic>
                    <p:nvPicPr>
                      <p:cNvPr id="0" name=""/>
                      <p:cNvPicPr/>
                      <p:nvPr/>
                    </p:nvPicPr>
                    <p:blipFill>
                      <a:blip r:embed="rId5"/>
                      <a:stretch>
                        <a:fillRect/>
                      </a:stretch>
                    </p:blipFill>
                    <p:spPr>
                      <a:xfrm>
                        <a:off x="432445" y="1750023"/>
                        <a:ext cx="10827765" cy="4442392"/>
                      </a:xfrm>
                      <a:prstGeom prst="rect">
                        <a:avLst/>
                      </a:prstGeom>
                    </p:spPr>
                  </p:pic>
                </p:oleObj>
              </mc:Fallback>
            </mc:AlternateContent>
          </a:graphicData>
        </a:graphic>
      </p:graphicFrame>
      <p:sp>
        <p:nvSpPr>
          <p:cNvPr id="4" name="矩形 3"/>
          <p:cNvSpPr/>
          <p:nvPr/>
        </p:nvSpPr>
        <p:spPr>
          <a:xfrm>
            <a:off x="2872474" y="1935243"/>
            <a:ext cx="1234712"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8897115" y="2522065"/>
            <a:ext cx="161645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563883" y="3180895"/>
            <a:ext cx="2797554"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38527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1367879"/>
            <a:ext cx="10807700" cy="237757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阿克苏姆王国及东非沿海地区一系列国家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阿克苏姆王国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公元前后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在今埃塞俄比亚地区兴起</a:t>
            </a:r>
            <a:r>
              <a:rPr lang="zh-CN" altLang="zh-CN" dirty="0" smtClean="0">
                <a:solidFill>
                  <a:srgbClr val="000000"/>
                </a:solidFill>
                <a:ea typeface="宋体" panose="02010600030101010101" pitchFamily="2" charset="-122"/>
                <a:cs typeface="Times New Roman" panose="02020603050405020304" pitchFamily="18" charset="0"/>
              </a:rPr>
              <a:t>了</a:t>
            </a:r>
            <a:endParaRPr lang="en-US" altLang="zh-CN" dirty="0"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dirty="0" smtClean="0">
                <a:ea typeface="楷体" panose="02010609060101010101" pitchFamily="49" charset="-122"/>
                <a:cs typeface="Times New Roman" panose="02020603050405020304" pitchFamily="18" charset="0"/>
              </a:rPr>
              <a:t>阿克苏</a:t>
            </a:r>
            <a:r>
              <a:rPr lang="zh-CN" altLang="zh-CN" dirty="0">
                <a:ea typeface="楷体" panose="02010609060101010101" pitchFamily="49" charset="-122"/>
                <a:cs typeface="Times New Roman" panose="02020603050405020304" pitchFamily="18" charset="0"/>
              </a:rPr>
              <a:t>姆</a:t>
            </a:r>
            <a:r>
              <a:rPr lang="zh-CN" altLang="zh-CN" dirty="0">
                <a:solidFill>
                  <a:srgbClr val="000000"/>
                </a:solidFill>
                <a:ea typeface="宋体" panose="02010600030101010101" pitchFamily="2" charset="-122"/>
                <a:cs typeface="Times New Roman" panose="02020603050405020304" pitchFamily="18" charset="0"/>
              </a:rPr>
              <a:t>王国。</a:t>
            </a: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阿克苏姆王国进入鼎盛时期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一度成为地区强国。</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86235" y="2604083"/>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81689" y="3068181"/>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2649162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8764"/>
            <a:ext cx="10807700" cy="600164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桑给巴尔、蒙巴萨和摩加迪沙。</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产生的原因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由于农业的进步、环印度洋贸易的发展和伊斯兰教的传入</a:t>
            </a:r>
            <a:r>
              <a:rPr lang="en-US" altLang="zh-CN" dirty="0">
                <a:solidFill>
                  <a:srgbClr val="000000"/>
                </a:solidFill>
                <a:ea typeface="宋体" panose="02010600030101010101" pitchFamily="2" charset="-122"/>
                <a:cs typeface="Times New Roman" panose="02020603050405020304" pitchFamily="18" charset="0"/>
              </a:rPr>
              <a:t>,10—15</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在东非沿海地区产生了一系列国家。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latin typeface="NEU-BZ-S9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概况。</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广泛使用奴隶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经济上以种植瓜果蔬菜的园艺业为主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对外贸易发达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城市繁荣。</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ea typeface="楷体" panose="02010609060101010101" pitchFamily="49" charset="-122"/>
                <a:cs typeface="Times New Roman" panose="02020603050405020304" pitchFamily="18" charset="0"/>
              </a:rPr>
              <a:t>阿拉伯商人</a:t>
            </a:r>
            <a:r>
              <a:rPr lang="zh-CN" altLang="zh-CN" dirty="0">
                <a:solidFill>
                  <a:srgbClr val="000000"/>
                </a:solidFill>
                <a:ea typeface="宋体" panose="02010600030101010101" pitchFamily="2" charset="-122"/>
                <a:cs typeface="Times New Roman" panose="02020603050405020304" pitchFamily="18" charset="0"/>
              </a:rPr>
              <a:t>从印度、波斯和中国等地把瓷器、纺织品等各种手工业品输入非洲。作为交换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当地出口黄金、象牙和奴隶等。</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048243" y="4298667"/>
            <a:ext cx="2026982"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1043697" y="4762765"/>
            <a:ext cx="2024689"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9735809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718</TotalTime>
  <Words>2305</Words>
  <Application>Microsoft Office PowerPoint</Application>
  <PresentationFormat>自定义</PresentationFormat>
  <Paragraphs>139</Paragraphs>
  <Slides>42</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56" baseType="lpstr">
      <vt:lpstr>CTZhongYuanSJ</vt:lpstr>
      <vt:lpstr>NEU-BZ-S92</vt:lpstr>
      <vt:lpstr>方正书宋_GBK</vt:lpstr>
      <vt:lpstr>黑体</vt:lpstr>
      <vt:lpstr>楷体</vt:lpstr>
      <vt:lpstr>隶书</vt:lpstr>
      <vt:lpstr>宋体</vt:lpstr>
      <vt:lpstr>苏新诗柳楷简</vt:lpstr>
      <vt:lpstr>微软雅黑</vt:lpstr>
      <vt:lpstr>Arial</vt:lpstr>
      <vt:lpstr>Calibri</vt:lpstr>
      <vt:lpstr>Times New Roman</vt:lpstr>
      <vt:lpstr>1_专业教辅课件Q:251490010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97</cp:revision>
  <dcterms:created xsi:type="dcterms:W3CDTF">2020-07-20T09:37:23Z</dcterms:created>
  <dcterms:modified xsi:type="dcterms:W3CDTF">2026-03-13T00:32:24Z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