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2"/>
  </p:notesMasterIdLst>
  <p:sldIdLst>
    <p:sldId id="808" r:id="rId2"/>
    <p:sldId id="737" r:id="rId3"/>
    <p:sldId id="804" r:id="rId4"/>
    <p:sldId id="736" r:id="rId5"/>
    <p:sldId id="750" r:id="rId6"/>
    <p:sldId id="805" r:id="rId7"/>
    <p:sldId id="738" r:id="rId8"/>
    <p:sldId id="752" r:id="rId9"/>
    <p:sldId id="753" r:id="rId10"/>
    <p:sldId id="754" r:id="rId11"/>
    <p:sldId id="755" r:id="rId12"/>
    <p:sldId id="756" r:id="rId13"/>
    <p:sldId id="757" r:id="rId14"/>
    <p:sldId id="758" r:id="rId15"/>
    <p:sldId id="759" r:id="rId16"/>
    <p:sldId id="760" r:id="rId17"/>
    <p:sldId id="761" r:id="rId18"/>
    <p:sldId id="762" r:id="rId19"/>
    <p:sldId id="763" r:id="rId20"/>
    <p:sldId id="764" r:id="rId21"/>
    <p:sldId id="765" r:id="rId22"/>
    <p:sldId id="766" r:id="rId23"/>
    <p:sldId id="767" r:id="rId24"/>
    <p:sldId id="806" r:id="rId25"/>
    <p:sldId id="740" r:id="rId26"/>
    <p:sldId id="787" r:id="rId27"/>
    <p:sldId id="788" r:id="rId28"/>
    <p:sldId id="789" r:id="rId29"/>
    <p:sldId id="790" r:id="rId30"/>
    <p:sldId id="792" r:id="rId31"/>
    <p:sldId id="793" r:id="rId32"/>
    <p:sldId id="794" r:id="rId33"/>
    <p:sldId id="751" r:id="rId34"/>
    <p:sldId id="796" r:id="rId35"/>
    <p:sldId id="798" r:id="rId36"/>
    <p:sldId id="800" r:id="rId37"/>
    <p:sldId id="801" r:id="rId38"/>
    <p:sldId id="802" r:id="rId39"/>
    <p:sldId id="803" r:id="rId40"/>
    <p:sldId id="807" r:id="rId4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438367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11387024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62587577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275146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236663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50395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9552557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885519105"/>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98561" y="3888159"/>
            <a:ext cx="11728724"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11</a:t>
            </a:r>
            <a:r>
              <a:rPr lang="zh-CN" altLang="zh-CN" sz="6000" dirty="0">
                <a:solidFill>
                  <a:srgbClr val="000000"/>
                </a:solidFill>
                <a:ea typeface="宋体" panose="02010600030101010101" pitchFamily="2" charset="-122"/>
                <a:cs typeface="Times New Roman" panose="02020603050405020304" pitchFamily="18" charset="0"/>
              </a:rPr>
              <a:t>课　马克思主义的诞生与传播</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3803195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94465"/>
            <a:ext cx="2087431" cy="683264"/>
          </a:xfrm>
          <a:prstGeom prst="rect">
            <a:avLst/>
          </a:prstGeom>
        </p:spPr>
        <p:txBody>
          <a:bodyPr wrap="none">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QLGXQRX01.eps" descr="id:2147501130;FounderCES"/>
          <p:cNvPicPr/>
          <p:nvPr/>
        </p:nvPicPr>
        <p:blipFill>
          <a:blip r:embed="rId2"/>
          <a:stretch>
            <a:fillRect/>
          </a:stretch>
        </p:blipFill>
        <p:spPr>
          <a:xfrm>
            <a:off x="2520677" y="1077729"/>
            <a:ext cx="5904656" cy="3226721"/>
          </a:xfrm>
          <a:prstGeom prst="rect">
            <a:avLst/>
          </a:prstGeom>
        </p:spPr>
      </p:pic>
      <p:sp>
        <p:nvSpPr>
          <p:cNvPr id="5" name="矩形 4"/>
          <p:cNvSpPr>
            <a:spLocks noChangeAspect="1"/>
          </p:cNvSpPr>
          <p:nvPr/>
        </p:nvSpPr>
        <p:spPr>
          <a:xfrm>
            <a:off x="361950" y="4259638"/>
            <a:ext cx="10807700" cy="1274195"/>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统治者派兵镇压西里西亚织工起义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绘画作品</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根据图片及说明</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这</a:t>
            </a:r>
            <a:r>
              <a:rPr lang="zh-CN" altLang="zh-CN" dirty="0">
                <a:solidFill>
                  <a:srgbClr val="000000"/>
                </a:solidFill>
                <a:ea typeface="宋体" panose="02010600030101010101" pitchFamily="2" charset="-122"/>
                <a:cs typeface="Times New Roman" panose="02020603050405020304" pitchFamily="18" charset="0"/>
              </a:rPr>
              <a:t>次起义的意义和失败的教训。</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51287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180857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无产阶级反对资产阶级的斗争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由自发的、分散的斗争发展成为有组织的联合行动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工人阶级已作为独立的政治力量登上了历史舞台。教训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没有科学的理论作指导。</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6087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363791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二、马克思主义的诞生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德国思想家、革命家马克思和恩格斯在广泛吸收人类优秀思想成果的基础上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进一步探讨工业革命引起的社会变化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总结</a:t>
            </a:r>
            <a:r>
              <a:rPr lang="zh-CN" altLang="zh-CN" dirty="0">
                <a:ea typeface="楷体" panose="02010609060101010101" pitchFamily="49" charset="-122"/>
                <a:cs typeface="Times New Roman" panose="02020603050405020304" pitchFamily="18" charset="0"/>
              </a:rPr>
              <a:t>工人运动</a:t>
            </a:r>
            <a:r>
              <a:rPr lang="zh-CN" altLang="zh-CN" dirty="0">
                <a:solidFill>
                  <a:srgbClr val="000000"/>
                </a:solidFill>
                <a:ea typeface="宋体" panose="02010600030101010101" pitchFamily="2" charset="-122"/>
                <a:cs typeface="Times New Roman" panose="02020603050405020304" pitchFamily="18" charset="0"/>
              </a:rPr>
              <a:t>的经验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共同创立了富有生命力</a:t>
            </a:r>
            <a:r>
              <a:rPr lang="zh-CN" altLang="zh-CN" dirty="0" smtClean="0">
                <a:solidFill>
                  <a:srgbClr val="000000"/>
                </a:solidFill>
                <a:ea typeface="宋体" panose="02010600030101010101" pitchFamily="2" charset="-122"/>
                <a:cs typeface="Times New Roman" panose="02020603050405020304" pitchFamily="18" charset="0"/>
              </a:rPr>
              <a:t>的</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马克思主义</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3024733" y="311635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020187" y="3580455"/>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93695" y="3703179"/>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89149" y="4167277"/>
            <a:ext cx="2024689"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689884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9904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马克思和恩格斯的活动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(1)1846—1847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马克思和恩格斯先后在布鲁塞尔建立了共产主义通讯委员会和德意志工人协会。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马克思和恩格斯加入了德意志流亡工人的组织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正义者同盟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并帮助该同盟改组为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共产主义者同盟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555945" y="3034821"/>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9551174" y="3498919"/>
            <a:ext cx="1196942"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90421" y="363240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85831" y="4096499"/>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899086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6235"/>
            <a:ext cx="10807700" cy="655365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标志</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1848</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月发表《共产党宣言》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内容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肯定了</a:t>
            </a:r>
            <a:r>
              <a:rPr lang="zh-CN" altLang="zh-CN" dirty="0">
                <a:uFill>
                  <a:solidFill>
                    <a:srgbClr val="000000"/>
                  </a:solidFill>
                </a:uFill>
                <a:ea typeface="楷体" panose="02010609060101010101" pitchFamily="49" charset="-122"/>
                <a:cs typeface="Times New Roman" panose="02020603050405020304" pitchFamily="18" charset="0"/>
              </a:rPr>
              <a:t>资本主义</a:t>
            </a:r>
            <a:r>
              <a:rPr lang="zh-CN" altLang="zh-CN" dirty="0">
                <a:solidFill>
                  <a:srgbClr val="000000"/>
                </a:solidFill>
                <a:ea typeface="宋体" panose="02010600030101010101" pitchFamily="2" charset="-122"/>
                <a:cs typeface="Times New Roman" panose="02020603050405020304" pitchFamily="18" charset="0"/>
              </a:rPr>
              <a:t>的历史进步作用。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揭示了资本主义在积累财富和资本的同时对工人阶级的残酷剥夺必将引起工人阶级反抗的社会现实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论证了</a:t>
            </a:r>
            <a:r>
              <a:rPr lang="zh-CN" altLang="zh-CN" dirty="0">
                <a:uFill>
                  <a:solidFill>
                    <a:srgbClr val="000000"/>
                  </a:solidFill>
                </a:uFill>
                <a:ea typeface="楷体" panose="02010609060101010101" pitchFamily="49" charset="-122"/>
                <a:cs typeface="Times New Roman" panose="02020603050405020304" pitchFamily="18" charset="0"/>
              </a:rPr>
              <a:t>资本主义必然灭亡、共产主义必然胜利</a:t>
            </a:r>
            <a:r>
              <a:rPr lang="zh-CN" altLang="zh-CN" dirty="0">
                <a:solidFill>
                  <a:srgbClr val="000000"/>
                </a:solidFill>
                <a:ea typeface="宋体" panose="02010600030101010101" pitchFamily="2" charset="-122"/>
                <a:cs typeface="Times New Roman" panose="02020603050405020304" pitchFamily="18" charset="0"/>
              </a:rPr>
              <a:t>的客观规律。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肯定</a:t>
            </a:r>
            <a:r>
              <a:rPr lang="zh-CN" altLang="zh-CN" dirty="0">
                <a:uFill>
                  <a:solidFill>
                    <a:srgbClr val="000000"/>
                  </a:solidFill>
                </a:uFill>
                <a:ea typeface="楷体" panose="02010609060101010101" pitchFamily="49" charset="-122"/>
                <a:cs typeface="Times New Roman" panose="02020603050405020304" pitchFamily="18" charset="0"/>
              </a:rPr>
              <a:t>阶级斗争</a:t>
            </a:r>
            <a:r>
              <a:rPr lang="zh-CN" altLang="zh-CN" dirty="0">
                <a:solidFill>
                  <a:srgbClr val="000000"/>
                </a:solidFill>
                <a:ea typeface="宋体" panose="02010600030101010101" pitchFamily="2" charset="-122"/>
                <a:cs typeface="Times New Roman" panose="02020603050405020304" pitchFamily="18" charset="0"/>
              </a:rPr>
              <a:t>在阶级社会中推动历史发展的重要作用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宣告了无产阶级作为资本主义掘墓人和共产主义建设者的伟大使命。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dirty="0">
                <a:solidFill>
                  <a:srgbClr val="000000"/>
                </a:solidFill>
                <a:ea typeface="宋体" panose="02010600030101010101" pitchFamily="2" charset="-122"/>
                <a:cs typeface="Times New Roman" panose="02020603050405020304" pitchFamily="18" charset="0"/>
              </a:rPr>
              <a:t>阐明了共产党的性质、目的和策略原则。</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10" name="矩形 9"/>
          <p:cNvSpPr/>
          <p:nvPr/>
        </p:nvSpPr>
        <p:spPr>
          <a:xfrm>
            <a:off x="2376661" y="1658360"/>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372115" y="2122458"/>
            <a:ext cx="1593130"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9546702" y="2842762"/>
            <a:ext cx="1254895"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9542156" y="3306860"/>
            <a:ext cx="1253476"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493695" y="3418082"/>
            <a:ext cx="56273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489149" y="3882180"/>
            <a:ext cx="5621019" cy="0"/>
          </a:xfrm>
          <a:prstGeom prst="line">
            <a:avLst/>
          </a:prstGeom>
        </p:spPr>
        <p:style>
          <a:lnRef idx="2">
            <a:schemeClr val="dk1"/>
          </a:lnRef>
          <a:fillRef idx="0">
            <a:schemeClr val="dk1"/>
          </a:fillRef>
          <a:effectRef idx="1">
            <a:schemeClr val="dk1"/>
          </a:effectRef>
          <a:fontRef idx="minor">
            <a:schemeClr val="tx1"/>
          </a:fontRef>
        </p:style>
      </p:cxnSp>
      <p:sp>
        <p:nvSpPr>
          <p:cNvPr id="16" name="矩形 15"/>
          <p:cNvSpPr/>
          <p:nvPr/>
        </p:nvSpPr>
        <p:spPr>
          <a:xfrm>
            <a:off x="1955123" y="400064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1950577" y="4464743"/>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20694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6"/>
                                        </p:tgtEl>
                                      </p:cBhvr>
                                    </p:animEffect>
                                    <p:set>
                                      <p:cBhvr>
                                        <p:cTn id="20"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《共产党宣言》第一次较为完整系统地阐述</a:t>
            </a:r>
            <a:r>
              <a:rPr lang="zh-CN" altLang="zh-CN" dirty="0" smtClean="0">
                <a:solidFill>
                  <a:srgbClr val="000000"/>
                </a:solidFill>
                <a:ea typeface="宋体" panose="02010600030101010101" pitchFamily="2" charset="-122"/>
                <a:cs typeface="Times New Roman" panose="02020603050405020304" pitchFamily="18" charset="0"/>
              </a:rPr>
              <a:t>了</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科学社会主义</a:t>
            </a:r>
            <a:r>
              <a:rPr lang="zh-CN" altLang="zh-CN" dirty="0">
                <a:solidFill>
                  <a:srgbClr val="000000"/>
                </a:solidFill>
                <a:ea typeface="宋体" panose="02010600030101010101" pitchFamily="2" charset="-122"/>
                <a:cs typeface="Times New Roman" panose="02020603050405020304" pitchFamily="18" charset="0"/>
              </a:rPr>
              <a:t>的基本原理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阐明了社会发展的客观规律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标志着马克思主义的诞生。</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58507" y="2447999"/>
            <a:ext cx="243296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53961" y="2912097"/>
            <a:ext cx="243021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7266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74129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马克思、恩格斯的其他成就</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《资本论》的出版。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内容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通过对资本主义制度的深刻剖析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马克思创立</a:t>
            </a:r>
            <a:r>
              <a:rPr lang="zh-CN" altLang="zh-CN" dirty="0" smtClean="0">
                <a:solidFill>
                  <a:srgbClr val="000000"/>
                </a:solidFill>
                <a:ea typeface="宋体" panose="02010600030101010101" pitchFamily="2" charset="-122"/>
                <a:cs typeface="Times New Roman" panose="02020603050405020304" pitchFamily="18" charset="0"/>
              </a:rPr>
              <a:t>了</a:t>
            </a:r>
            <a:endParaRPr lang="en-US" altLang="zh-CN" dirty="0"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dirty="0" smtClean="0">
                <a:ea typeface="楷体" panose="02010609060101010101" pitchFamily="49" charset="-122"/>
                <a:cs typeface="Times New Roman" panose="02020603050405020304" pitchFamily="18" charset="0"/>
              </a:rPr>
              <a:t>剩余价值</a:t>
            </a:r>
            <a:r>
              <a:rPr lang="zh-CN" altLang="zh-CN" dirty="0">
                <a:solidFill>
                  <a:srgbClr val="000000"/>
                </a:solidFill>
                <a:ea typeface="宋体" panose="02010600030101010101" pitchFamily="2" charset="-122"/>
                <a:cs typeface="Times New Roman" panose="02020603050405020304" pitchFamily="18" charset="0"/>
              </a:rPr>
              <a:t>学说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揭露了资本主义制度和资本家剥削的秘密。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《资本论》成为马克思主义理论最重要的文献之一。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唯物史观的创立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唯物史观科学地揭示了生产力与生产关系、</a:t>
            </a:r>
            <a:r>
              <a:rPr lang="zh-CN" altLang="zh-CN" dirty="0">
                <a:ea typeface="楷体" panose="02010609060101010101" pitchFamily="49" charset="-122"/>
                <a:cs typeface="Times New Roman" panose="02020603050405020304" pitchFamily="18" charset="0"/>
              </a:rPr>
              <a:t>经济基础</a:t>
            </a:r>
            <a:r>
              <a:rPr lang="zh-CN" altLang="zh-CN" dirty="0">
                <a:solidFill>
                  <a:srgbClr val="000000"/>
                </a:solidFill>
                <a:ea typeface="宋体" panose="02010600030101010101" pitchFamily="2" charset="-122"/>
                <a:cs typeface="Times New Roman" panose="02020603050405020304" pitchFamily="18" charset="0"/>
              </a:rPr>
              <a:t>与</a:t>
            </a:r>
            <a:r>
              <a:rPr lang="zh-CN" altLang="zh-CN" dirty="0">
                <a:ea typeface="楷体" panose="02010609060101010101" pitchFamily="49" charset="-122"/>
                <a:cs typeface="Times New Roman" panose="02020603050405020304" pitchFamily="18" charset="0"/>
              </a:rPr>
              <a:t>上层建筑</a:t>
            </a:r>
            <a:r>
              <a:rPr lang="zh-CN" altLang="zh-CN" dirty="0">
                <a:solidFill>
                  <a:srgbClr val="000000"/>
                </a:solidFill>
                <a:ea typeface="宋体" panose="02010600030101010101" pitchFamily="2" charset="-122"/>
                <a:cs typeface="Times New Roman" panose="02020603050405020304" pitchFamily="18" charset="0"/>
              </a:rPr>
              <a:t>在人类社会发展中的辩证关系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鲜明地提出了人民群众对历史发展的巨大作用。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482937" y="224226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78391" y="2706359"/>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1696315" y="400971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1691769" y="4473813"/>
            <a:ext cx="159313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3723297" y="401518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3718751" y="447927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916124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33222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latin typeface="Arial" panose="020B0604020202020204" pitchFamily="34" charset="0"/>
                <a:cs typeface="Times New Roman" panose="02020603050405020304" pitchFamily="18" charset="0"/>
              </a:rPr>
              <a:t>评价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马克思主义是科学的、人民的、实践的、不断发展的开放的理论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它创造性地揭示了人类社会发展规律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第一次创立了人民实现自身解放的思想体系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指引着人民改造世界的行动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始终站在时代前沿。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自</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世纪中期起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马克思主义成为西欧工人运动的指导思想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在东欧和东南欧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马克思主义的影响日益扩大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在亚洲和美洲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马克思主义是工人运动与民族民主运动的重要思想武器。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62981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99927"/>
            <a:ext cx="10807700" cy="180857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在马克思主义影响下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马克思主义政党在世界范围内如雨后春笋般建立和发展起来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人民第一次成为自己命运的主人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成为实现自身解放和全人类解放的根本政治力量。</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91899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46626"/>
            <a:ext cx="10833100" cy="641714"/>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微图解</a:t>
            </a:r>
            <a:r>
              <a:rPr lang="zh-CN" altLang="zh-CN" dirty="0">
                <a:solidFill>
                  <a:srgbClr val="000000"/>
                </a:solidFill>
                <a:latin typeface="Arial" panose="020B0604020202020204" pitchFamily="34" charset="0"/>
                <a:cs typeface="Times New Roman" panose="02020603050405020304" pitchFamily="18" charset="0"/>
              </a:rPr>
              <a:t>马克思主义诞生的四个背景条件</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pic>
        <p:nvPicPr>
          <p:cNvPr id="4" name="23AQC01.eps" descr="id:2147500841;FounderCES"/>
          <p:cNvPicPr/>
          <p:nvPr/>
        </p:nvPicPr>
        <p:blipFill>
          <a:blip r:embed="rId2"/>
          <a:stretch>
            <a:fillRect/>
          </a:stretch>
        </p:blipFill>
        <p:spPr>
          <a:xfrm>
            <a:off x="2129396" y="718648"/>
            <a:ext cx="7272808" cy="5297071"/>
          </a:xfrm>
          <a:prstGeom prst="rect">
            <a:avLst/>
          </a:prstGeom>
        </p:spPr>
      </p:pic>
    </p:spTree>
    <p:extLst>
      <p:ext uri="{BB962C8B-B14F-4D97-AF65-F5344CB8AC3E}">
        <p14:creationId xmlns:p14="http://schemas.microsoft.com/office/powerpoint/2010/main" val="9280190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5479962"/>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三、国际工人运动的发展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在《共产党宣言》中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马克思和恩格斯发出了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全世界无产者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联合起来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的伟大号召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积极促进工人阶级的国际联合。</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第一国际</a:t>
            </a:r>
            <a:r>
              <a:rPr lang="en-US" altLang="zh-CN" dirty="0">
                <a:solidFill>
                  <a:srgbClr val="000000"/>
                </a:solidFill>
                <a:ea typeface="宋体" panose="02010600030101010101" pitchFamily="2" charset="-122"/>
                <a:cs typeface="Times New Roman" panose="02020603050405020304" pitchFamily="18" charset="0"/>
              </a:rPr>
              <a:t>:1864</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国际工人协会在伦敦成立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这就是历史上的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第一国际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。马克思是第一国际的创始人之一。第一国际的成立推动了马克思主义的传播和国际工人运动进入新阶段。</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1501807" y="385918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497261" y="4323281"/>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95559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210"/>
            <a:ext cx="10807700" cy="1195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巴黎公社。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HLGXQCRG49Xj.eps" descr="id:2147501161;FounderCES"/>
          <p:cNvPicPr/>
          <p:nvPr/>
        </p:nvPicPr>
        <p:blipFill>
          <a:blip r:embed="rId2"/>
          <a:stretch>
            <a:fillRect/>
          </a:stretch>
        </p:blipFill>
        <p:spPr>
          <a:xfrm>
            <a:off x="2592685" y="632782"/>
            <a:ext cx="6768752" cy="5570840"/>
          </a:xfrm>
          <a:prstGeom prst="rect">
            <a:avLst/>
          </a:prstGeom>
        </p:spPr>
      </p:pic>
      <p:sp>
        <p:nvSpPr>
          <p:cNvPr id="8" name="矩形 7"/>
          <p:cNvSpPr/>
          <p:nvPr/>
        </p:nvSpPr>
        <p:spPr>
          <a:xfrm>
            <a:off x="8291827" y="1954453"/>
            <a:ext cx="925594"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577300" y="2347797"/>
            <a:ext cx="695413"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8930054" y="2995757"/>
            <a:ext cx="33769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577301" y="3366419"/>
            <a:ext cx="1324106"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894455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0"/>
                                        </p:tgtEl>
                                      </p:cBhvr>
                                    </p:animEffect>
                                    <p:set>
                                      <p:cBhvr>
                                        <p:cTn id="15" dur="1" fill="hold">
                                          <p:stCondLst>
                                            <p:cond delay="499"/>
                                          </p:stCondLst>
                                        </p:cTn>
                                        <p:tgtEl>
                                          <p:spTgt spid="10"/>
                                        </p:tgtEl>
                                        <p:attrNameLst>
                                          <p:attrName>style.visibility</p:attrName>
                                        </p:attrNameLst>
                                      </p:cBhvr>
                                      <p:to>
                                        <p:strVal val="hidden"/>
                                      </p:to>
                                    </p:set>
                                  </p:childTnLst>
                                </p:cTn>
                              </p:par>
                              <p:par>
                                <p:cTn id="16" presetID="14" presetClass="exit" presetSubtype="10" fill="hold" grpId="0" nodeType="withEffect">
                                  <p:stCondLst>
                                    <p:cond delay="0"/>
                                  </p:stCondLst>
                                  <p:childTnLst>
                                    <p:animEffect transition="out" filter="randombar(horizontal)">
                                      <p:cBhvr>
                                        <p:cTn id="17" dur="500"/>
                                        <p:tgtEl>
                                          <p:spTgt spid="11"/>
                                        </p:tgtEl>
                                      </p:cBhvr>
                                    </p:animEffect>
                                    <p:set>
                                      <p:cBhvr>
                                        <p:cTn id="1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62709"/>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结果</a:t>
            </a:r>
            <a:r>
              <a:rPr lang="en-US" altLang="zh-CN" dirty="0">
                <a:solidFill>
                  <a:srgbClr val="000000"/>
                </a:solidFill>
                <a:ea typeface="宋体" panose="02010600030101010101" pitchFamily="2" charset="-122"/>
                <a:cs typeface="Times New Roman" panose="02020603050405020304" pitchFamily="18" charset="0"/>
              </a:rPr>
              <a:t>:1871</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28</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巴黎公社被法国资产阶级和普鲁士军队联合扼杀。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巴黎公社作为</a:t>
            </a:r>
            <a:r>
              <a:rPr lang="zh-CN" altLang="zh-CN" dirty="0">
                <a:uFill>
                  <a:solidFill>
                    <a:srgbClr val="000000"/>
                  </a:solidFill>
                </a:uFill>
                <a:ea typeface="楷体" panose="02010609060101010101" pitchFamily="49" charset="-122"/>
                <a:cs typeface="Times New Roman" panose="02020603050405020304" pitchFamily="18" charset="0"/>
              </a:rPr>
              <a:t>无产阶级</a:t>
            </a:r>
            <a:r>
              <a:rPr lang="zh-CN" altLang="zh-CN" dirty="0">
                <a:solidFill>
                  <a:srgbClr val="000000"/>
                </a:solidFill>
                <a:ea typeface="宋体" panose="02010600030101010101" pitchFamily="2" charset="-122"/>
                <a:cs typeface="Times New Roman" panose="02020603050405020304" pitchFamily="18" charset="0"/>
              </a:rPr>
              <a:t>建立政权的第一次伟大尝试被载入史册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它的实践丰富了马克思主义的学说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为国际</a:t>
            </a:r>
            <a:r>
              <a:rPr lang="zh-CN" altLang="zh-CN" dirty="0">
                <a:uFill>
                  <a:solidFill>
                    <a:srgbClr val="000000"/>
                  </a:solidFill>
                </a:uFill>
                <a:ea typeface="楷体" panose="02010609060101010101" pitchFamily="49" charset="-122"/>
                <a:cs typeface="Times New Roman" panose="02020603050405020304" pitchFamily="18" charset="0"/>
              </a:rPr>
              <a:t>工人</a:t>
            </a:r>
            <a:r>
              <a:rPr lang="zh-CN" altLang="zh-CN" dirty="0">
                <a:solidFill>
                  <a:srgbClr val="000000"/>
                </a:solidFill>
                <a:ea typeface="宋体" panose="02010600030101010101" pitchFamily="2" charset="-122"/>
                <a:cs typeface="Times New Roman" panose="02020603050405020304" pitchFamily="18" charset="0"/>
              </a:rPr>
              <a:t>运动的发展提供了宝贵的经验和教训。</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4568431" y="248684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563885" y="2950943"/>
            <a:ext cx="159313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10071007" y="3073419"/>
            <a:ext cx="95432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0066461" y="3537517"/>
            <a:ext cx="953243"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51164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2456057"/>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宋体" panose="02010600030101010101" pitchFamily="2" charset="-122"/>
                <a:cs typeface="Times New Roman" panose="02020603050405020304" pitchFamily="18" charset="0"/>
              </a:rPr>
              <a:t>巴黎公社</a:t>
            </a:r>
            <a:r>
              <a:rPr lang="zh-CN" altLang="zh-CN" dirty="0">
                <a:solidFill>
                  <a:srgbClr val="000000"/>
                </a:solidFill>
                <a:ea typeface="宋体" panose="02010600030101010101" pitchFamily="2" charset="-122"/>
                <a:cs typeface="Times New Roman" panose="02020603050405020304" pitchFamily="18" charset="0"/>
              </a:rPr>
              <a:t>是社会主义性质的政权吗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政权性质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巴黎公社是工人阶级的政权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不是社会主义性质的政权。原因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巴黎公社并未进行生产关系的改造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生产资料并不是以公有制为主体。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232899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98987434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781305"/>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20000"/>
              </a:lnSpc>
              <a:spcAft>
                <a:spcPts val="0"/>
              </a:spcAft>
              <a:tabLst>
                <a:tab pos="1188085" algn="l"/>
                <a:tab pos="2163445" algn="l"/>
                <a:tab pos="3142615" algn="l"/>
                <a:tab pos="4190365" algn="l"/>
              </a:tabLst>
            </a:pPr>
            <a:r>
              <a:rPr lang="zh-CN" altLang="zh-CN" dirty="0">
                <a:solidFill>
                  <a:srgbClr val="000000"/>
                </a:solidFill>
                <a:cs typeface="Times New Roman" panose="02020603050405020304" pitchFamily="18" charset="0"/>
              </a:rPr>
              <a:t>一</a:t>
            </a:r>
            <a:r>
              <a:rPr lang="en-US" altLang="zh-CN" dirty="0">
                <a:solidFill>
                  <a:srgbClr val="000000"/>
                </a:solidFill>
                <a:cs typeface="Times New Roman" panose="02020603050405020304" pitchFamily="18" charset="0"/>
              </a:rPr>
              <a:t>  </a:t>
            </a:r>
            <a:r>
              <a:rPr lang="zh-CN" altLang="zh-CN" dirty="0" smtClean="0">
                <a:solidFill>
                  <a:srgbClr val="000000"/>
                </a:solidFill>
                <a:cs typeface="Times New Roman" panose="02020603050405020304" pitchFamily="18" charset="0"/>
              </a:rPr>
              <a:t>马克思主义诞生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1384147"/>
            <a:ext cx="10807700" cy="245605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楷体" panose="02010609060101010101" pitchFamily="49" charset="-122"/>
                <a:cs typeface="Times New Roman" panose="02020603050405020304" pitchFamily="18" charset="0"/>
              </a:rPr>
              <a:t>年代诞生的科学社会主义是西欧工业资本主义时期物质生产、阶级斗争和思想文化发展到一定水平的产物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也是马克思和恩格斯在思想领域实行伟大变革的结果。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摘编自李安华、</a:t>
            </a:r>
            <a:r>
              <a:rPr lang="zh-CN" altLang="zh-CN" dirty="0" smtClean="0">
                <a:solidFill>
                  <a:srgbClr val="000000"/>
                </a:solidFill>
                <a:ea typeface="楷体" panose="02010609060101010101" pitchFamily="49" charset="-122"/>
                <a:cs typeface="Times New Roman" panose="02020603050405020304" pitchFamily="18" charset="0"/>
              </a:rPr>
              <a:t>程显煜《世界近代史》</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4793"/>
            <a:ext cx="10807700" cy="6592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正像达尔文发现有机界的发展规律一样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马克思发现了人类历史的发展规律</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不仅如此。马克思还发现了现代资本主义生产方式和它所产生的资产阶级社会的特殊的运动规律。由于剩余价值的发现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这里就豁然开朗了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而先前无论资产阶级经济学家或者社会主义批评家所做的一切研究都只是在黑暗中摸索。</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现在他逝世了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在整个欧洲和美洲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从西伯利亚矿井到加利福尼亚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千百万革命战友无不对他表示尊敬、爱戴和悼念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a:t>
            </a:r>
            <a:r>
              <a:rPr lang="zh-CN" altLang="zh-CN" dirty="0" smtClean="0">
                <a:solidFill>
                  <a:srgbClr val="000000"/>
                </a:solidFill>
                <a:ea typeface="楷体" panose="02010609060101010101" pitchFamily="49" charset="-122"/>
                <a:cs typeface="Times New Roman" panose="02020603050405020304" pitchFamily="18" charset="0"/>
              </a:rPr>
              <a:t>我</a:t>
            </a:r>
            <a:r>
              <a:rPr lang="zh-CN" altLang="en-US" dirty="0" smtClean="0">
                <a:solidFill>
                  <a:srgbClr val="000000"/>
                </a:solidFill>
                <a:ea typeface="楷体" panose="02010609060101010101" pitchFamily="49" charset="-122"/>
                <a:cs typeface="Times New Roman" panose="02020603050405020304" pitchFamily="18" charset="0"/>
              </a:rPr>
              <a:t>可以</a:t>
            </a:r>
            <a:r>
              <a:rPr lang="zh-CN" altLang="zh-CN" dirty="0" smtClean="0">
                <a:solidFill>
                  <a:srgbClr val="000000"/>
                </a:solidFill>
                <a:ea typeface="楷体" panose="02010609060101010101" pitchFamily="49" charset="-122"/>
                <a:cs typeface="Times New Roman" panose="02020603050405020304" pitchFamily="18" charset="0"/>
              </a:rPr>
              <a:t>大胆</a:t>
            </a:r>
            <a:r>
              <a:rPr lang="zh-CN" altLang="zh-CN" dirty="0">
                <a:solidFill>
                  <a:srgbClr val="000000"/>
                </a:solidFill>
                <a:ea typeface="楷体" panose="02010609060101010101" pitchFamily="49" charset="-122"/>
                <a:cs typeface="Times New Roman" panose="02020603050405020304" pitchFamily="18" charset="0"/>
              </a:rPr>
              <a:t>地说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他可能有过许多敌人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但未必有一个私敌。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恩格斯《在马克思墓前的讲话》</a:t>
            </a:r>
            <a:r>
              <a:rPr lang="en-US" altLang="zh-CN" dirty="0" smtClean="0">
                <a:solidFill>
                  <a:srgbClr val="000000"/>
                </a:solidFill>
                <a:ea typeface="宋体" panose="02010600030101010101" pitchFamily="2" charset="-122"/>
                <a:cs typeface="Times New Roman" panose="02020603050405020304" pitchFamily="18" charset="0"/>
              </a:rPr>
              <a:t>,</a:t>
            </a:r>
            <a:endParaRPr lang="zh-CN"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smtClean="0">
                <a:solidFill>
                  <a:srgbClr val="000000"/>
                </a:solidFill>
                <a:ea typeface="楷体" panose="02010609060101010101" pitchFamily="49" charset="-122"/>
                <a:cs typeface="Times New Roman" panose="02020603050405020304" pitchFamily="18" charset="0"/>
              </a:rPr>
              <a:t>《马克思恩格斯文集》第三卷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392853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994666"/>
          </a:xfrm>
          <a:prstGeom prst="rect">
            <a:avLst/>
          </a:prstGeom>
        </p:spPr>
        <p:txBody>
          <a:bodyPr>
            <a:spAutoFit/>
          </a:bodyPr>
          <a:lstStyle/>
          <a:p>
            <a:pPr indent="266700">
              <a:lnSpc>
                <a:spcPts val="42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概括马克思主义诞生的历史条件。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概括马克思的重大研究成果。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346261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2759"/>
            <a:ext cx="10807700" cy="6565965"/>
          </a:xfrm>
          <a:prstGeom prst="rect">
            <a:avLst/>
          </a:prstGeom>
        </p:spPr>
        <p:txBody>
          <a:bodyPr>
            <a:spAutoFit/>
          </a:bodyPr>
          <a:lstStyle/>
          <a:p>
            <a:pPr indent="266700">
              <a:lnSpc>
                <a:spcPct val="11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历史条件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经济基础方面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资本主义经济迅速发展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其固有的基本矛盾逐渐暴露。阶级基础方面</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楷体" panose="02010609060101010101" pitchFamily="49" charset="-122"/>
                <a:cs typeface="Times New Roman" panose="02020603050405020304" pitchFamily="18" charset="0"/>
              </a:rPr>
              <a:t>世纪三四十年代欧洲三大工人运动爆发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工人阶级开始作为独立的政治力量登上历史舞台。思想基础方面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德意志古典哲学、英国古典政治经济学、英法空想社会主义。个人作用方面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马克思、恩格斯深入工人群众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总结工人运动的经验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致力于理论研究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广泛吸取优秀的思想成果。</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1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成果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发现了社会发展的客观规律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如人类社会从低级向高级发展、阶级斗争推动人类历史发展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发现了现代资本主义生产方式和资本主义社会的特殊的运动规律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创立了唯物史观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创立了剩余价值论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创立了马克思主义哲学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创立了马克思主义政治经济学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创立了科学社会主义。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044153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377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马克思主义诞生的社会历史条件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1</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经济</a:t>
            </a:r>
            <a:r>
              <a:rPr lang="zh-CN" altLang="zh-CN" dirty="0">
                <a:solidFill>
                  <a:srgbClr val="000000"/>
                </a:solidFill>
                <a:ea typeface="宋体" panose="02010600030101010101" pitchFamily="2" charset="-122"/>
                <a:cs typeface="Times New Roman" panose="02020603050405020304" pitchFamily="18" charset="0"/>
              </a:rPr>
              <a:t>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进入</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随着资本主义大工业的建立和发展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资本主义生产方式的内在矛盾不断暴露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经济危机频繁发生。经济危机暴露了资本主义制度的弊端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为马克思、恩格斯揭露资本主义制度的本质提供了条件</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政治条件</a:t>
            </a:r>
            <a:r>
              <a:rPr lang="en-US" altLang="zh-CN" dirty="0">
                <a:solidFill>
                  <a:srgbClr val="000000"/>
                </a:solidFill>
                <a:ea typeface="宋体" panose="02010600030101010101" pitchFamily="2" charset="-122"/>
                <a:cs typeface="Times New Roman" panose="02020603050405020304" pitchFamily="18" charset="0"/>
              </a:rPr>
              <a:t>:19</a:t>
            </a:r>
            <a:r>
              <a:rPr lang="zh-CN" altLang="zh-CN" dirty="0">
                <a:solidFill>
                  <a:srgbClr val="000000"/>
                </a:solidFill>
                <a:ea typeface="宋体" panose="02010600030101010101" pitchFamily="2" charset="-122"/>
                <a:cs typeface="Times New Roman" panose="02020603050405020304" pitchFamily="18" charset="0"/>
              </a:rPr>
              <a:t>世纪三四十年代爆发的法国里昂工人武装起义、英国宪章运动、德意志西里西亚织工起义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表明工人阶级开始作为独立的政治力量登上历史舞台。这些斗争充分展示了工人阶级的伟大力量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为马克思主义的诞生奠定了坚实的阶级基础</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818652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311329867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04110"/>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思想</a:t>
            </a:r>
            <a:r>
              <a:rPr lang="zh-CN" altLang="zh-CN" dirty="0">
                <a:solidFill>
                  <a:srgbClr val="000000"/>
                </a:solidFill>
                <a:ea typeface="宋体" panose="02010600030101010101" pitchFamily="2" charset="-122"/>
                <a:cs typeface="Times New Roman" panose="02020603050405020304" pitchFamily="18" charset="0"/>
              </a:rPr>
              <a:t>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细胞学说等</a:t>
            </a:r>
            <a:r>
              <a:rPr lang="zh-CN" altLang="zh-CN" dirty="0">
                <a:solidFill>
                  <a:srgbClr val="000000"/>
                </a:solidFill>
                <a:ea typeface="宋体" panose="02010600030101010101" pitchFamily="2" charset="-122"/>
                <a:cs typeface="Times New Roman" panose="02020603050405020304" pitchFamily="18" charset="0"/>
              </a:rPr>
              <a:t>自然科学的重大发现提高了人们认识客观世界的能力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德国古典哲学、英国古典政治经济学、英法空想社会主义则为马克思主义的创立提供了直接的思想来源。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861965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马克思、恩格斯曾说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他们总还梦想着用实验的方法实现自己的社会乌托邦。为了建造所有的这些空中楼阁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他们不得不求助于资产阶级心灵与钱袋的仁慈。这里的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a:t>
            </a:r>
            <a:r>
              <a:rPr lang="zh-CN" altLang="zh-CN" dirty="0" smtClean="0">
                <a:solidFill>
                  <a:srgbClr val="000000"/>
                </a:solidFill>
                <a:ea typeface="宋体" panose="02010600030101010101" pitchFamily="2" charset="-122"/>
                <a:cs typeface="Times New Roman" panose="02020603050405020304" pitchFamily="18" charset="0"/>
              </a:rPr>
              <a:t>指</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gn="r">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文艺复兴的代表</a:t>
            </a:r>
            <a:r>
              <a:rPr lang="zh-CN" altLang="zh-CN" dirty="0" smtClean="0">
                <a:solidFill>
                  <a:srgbClr val="000000"/>
                </a:solidFill>
                <a:ea typeface="宋体" panose="02010600030101010101" pitchFamily="2" charset="-122"/>
                <a:cs typeface="Times New Roman" panose="02020603050405020304" pitchFamily="18" charset="0"/>
              </a:rPr>
              <a:t>人物</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启蒙运动的代表人物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宗教改革的代表</a:t>
            </a:r>
            <a:r>
              <a:rPr lang="zh-CN" altLang="zh-CN" dirty="0" smtClean="0">
                <a:solidFill>
                  <a:srgbClr val="000000"/>
                </a:solidFill>
                <a:ea typeface="宋体" panose="02010600030101010101" pitchFamily="2" charset="-122"/>
                <a:cs typeface="Times New Roman" panose="02020603050405020304" pitchFamily="18" charset="0"/>
              </a:rPr>
              <a:t>人物</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空想社会主义的代表人物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4675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76688"/>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为了建造所有的这些空中楼阁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他们不得不求助于资产阶级心灵与钱袋的仁慈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体现了空想社会主义者寄希望于资产阶级的主张</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项符合题意</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三项均与题干材料无关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198981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575791"/>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二</a:t>
            </a:r>
            <a:r>
              <a:rPr lang="en-US" altLang="zh-CN">
                <a:solidFill>
                  <a:srgbClr val="000000"/>
                </a:solidFill>
                <a:cs typeface="Times New Roman" panose="02020603050405020304" pitchFamily="18" charset="0"/>
              </a:rPr>
              <a:t>  </a:t>
            </a:r>
            <a:r>
              <a:rPr lang="zh-CN" altLang="zh-CN">
                <a:solidFill>
                  <a:srgbClr val="000000"/>
                </a:solidFill>
                <a:cs typeface="Times New Roman" panose="02020603050405020304" pitchFamily="18" charset="0"/>
              </a:rPr>
              <a:t>巴黎公社</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49250" y="1223863"/>
            <a:ext cx="108331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为了防止国家和国家机关由社会公仆变为社会主人</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公社采取了两个可靠的办法。第一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它把行政、司法和国民教育方面的一切职位交给由普选选出的人担任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而且规定选举者可以随时撤换被选举者。第二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它对所有公职人员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不论职位高低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都只付给跟其他工人同样的工资。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马克思《法兰西内战》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恩格斯写</a:t>
            </a:r>
            <a:r>
              <a:rPr lang="zh-CN" altLang="zh-CN" dirty="0" smtClean="0">
                <a:solidFill>
                  <a:srgbClr val="000000"/>
                </a:solidFill>
                <a:ea typeface="楷体" panose="02010609060101010101" pitchFamily="49" charset="-122"/>
                <a:cs typeface="Times New Roman" panose="02020603050405020304" pitchFamily="18" charset="0"/>
              </a:rPr>
              <a:t>的</a:t>
            </a:r>
            <a:r>
              <a:rPr lang="en-US" altLang="zh-CN" dirty="0" smtClean="0">
                <a:solidFill>
                  <a:srgbClr val="000000"/>
                </a:solidFill>
                <a:ea typeface="宋体" panose="02010600030101010101" pitchFamily="2" charset="-122"/>
                <a:cs typeface="Times New Roman" panose="02020603050405020304" pitchFamily="18" charset="0"/>
              </a:rPr>
              <a:t>1891</a:t>
            </a:r>
            <a:r>
              <a:rPr lang="zh-CN" altLang="zh-CN" dirty="0">
                <a:solidFill>
                  <a:srgbClr val="000000"/>
                </a:solidFill>
                <a:ea typeface="楷体" panose="02010609060101010101" pitchFamily="49" charset="-122"/>
                <a:cs typeface="Times New Roman" panose="02020603050405020304" pitchFamily="18" charset="0"/>
              </a:rPr>
              <a:t>年版导言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4457"/>
            <a:ext cx="10807700" cy="6565965"/>
          </a:xfrm>
          <a:prstGeom prst="rect">
            <a:avLst/>
          </a:prstGeom>
        </p:spPr>
        <p:txBody>
          <a:bodyPr>
            <a:spAutoFit/>
          </a:bodyPr>
          <a:lstStyle/>
          <a:p>
            <a:pPr indent="266700">
              <a:lnSpc>
                <a:spcPct val="11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公社委员会存在的六十多天中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召开有记录的会议共</a:t>
            </a:r>
            <a:r>
              <a:rPr lang="en-US" altLang="zh-CN" dirty="0">
                <a:solidFill>
                  <a:srgbClr val="000000"/>
                </a:solidFill>
                <a:ea typeface="宋体" panose="02010600030101010101" pitchFamily="2" charset="-122"/>
                <a:cs typeface="Times New Roman" panose="02020603050405020304" pitchFamily="18" charset="0"/>
              </a:rPr>
              <a:t>58</a:t>
            </a:r>
            <a:r>
              <a:rPr lang="zh-CN" altLang="zh-CN" dirty="0">
                <a:solidFill>
                  <a:srgbClr val="000000"/>
                </a:solidFill>
                <a:ea typeface="楷体" panose="02010609060101010101" pitchFamily="49" charset="-122"/>
                <a:cs typeface="Times New Roman" panose="02020603050405020304" pitchFamily="18" charset="0"/>
              </a:rPr>
              <a:t>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先后更换了</a:t>
            </a:r>
            <a:r>
              <a:rPr lang="en-US" altLang="zh-CN" dirty="0">
                <a:solidFill>
                  <a:srgbClr val="000000"/>
                </a:solidFill>
                <a:ea typeface="宋体" panose="02010600030101010101" pitchFamily="2" charset="-122"/>
                <a:cs typeface="Times New Roman" panose="02020603050405020304" pitchFamily="18" charset="0"/>
              </a:rPr>
              <a:t>28</a:t>
            </a:r>
            <a:r>
              <a:rPr lang="zh-CN" altLang="zh-CN" dirty="0">
                <a:solidFill>
                  <a:srgbClr val="000000"/>
                </a:solidFill>
                <a:ea typeface="楷体" panose="02010609060101010101" pitchFamily="49" charset="-122"/>
                <a:cs typeface="Times New Roman" panose="02020603050405020304" pitchFamily="18" charset="0"/>
              </a:rPr>
              <a:t>位主席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有时甚至一天更换两次主席。从公社的实践来看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主席团主席只是临时选举的会议主持人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具有轮流坐庄的性质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并非公社的实际领导人。</a:t>
            </a:r>
            <a:r>
              <a:rPr lang="en-US" altLang="zh-CN" dirty="0">
                <a:solidFill>
                  <a:srgbClr val="000000"/>
                </a:solidFill>
                <a:ea typeface="宋体" panose="02010600030101010101" pitchFamily="2" charset="-122"/>
                <a:cs typeface="Times New Roman" panose="02020603050405020304" pitchFamily="18" charset="0"/>
              </a:rPr>
              <a:t>1871</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29</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公社成立了相当于政府各部门的执行、军事、粮食、财政、司法、治安、劳动与交换、社会服务等</a:t>
            </a:r>
            <a:r>
              <a:rPr lang="en-US" altLang="zh-CN" dirty="0">
                <a:solidFill>
                  <a:srgbClr val="000000"/>
                </a:solidFill>
                <a:ea typeface="宋体" panose="02010600030101010101" pitchFamily="2" charset="-122"/>
                <a:cs typeface="Times New Roman" panose="02020603050405020304" pitchFamily="18" charset="0"/>
              </a:rPr>
              <a:t>10</a:t>
            </a:r>
            <a:r>
              <a:rPr lang="zh-CN" altLang="zh-CN" dirty="0">
                <a:solidFill>
                  <a:srgbClr val="000000"/>
                </a:solidFill>
                <a:ea typeface="楷体" panose="02010609060101010101" pitchFamily="49" charset="-122"/>
                <a:cs typeface="Times New Roman" panose="02020603050405020304" pitchFamily="18" charset="0"/>
              </a:rPr>
              <a:t>个委员会。公社还规定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执行委员会由</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人组成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设在公社所在地的市政厅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负责执行公社一切法令和其他委员会的一切决议。但是因为一开始就没有确立各委员会特别是执行委员会的负责人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所以各委员会的委员在实际工作中往往各自为政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并无视执行委员会的决定。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1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a:t>
            </a:r>
            <a:r>
              <a:rPr lang="zh-CN" altLang="zh-CN" dirty="0" smtClean="0">
                <a:solidFill>
                  <a:srgbClr val="000000"/>
                </a:solidFill>
                <a:ea typeface="楷体" panose="02010609060101010101" pitchFamily="49" charset="-122"/>
                <a:cs typeface="Times New Roman" panose="02020603050405020304" pitchFamily="18" charset="0"/>
              </a:rPr>
              <a:t>刘昀献《巴黎公社失败原因的新思考》</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54552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94828"/>
            <a:ext cx="10807700" cy="516449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概括巴黎公社的主要特点。</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分析巴黎公社失败的原因。</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无产阶级政权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集立法、行政于一体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公社委员和一切公职人员由人民普选产生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对人民负责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一切公职人员接受社会监督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随时可以撤换。</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没有建立权责分明的首长负责制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没有建立稳定的、有权威的领导核心。</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42854545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524315"/>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巴黎公社建立的偶然性及失败的必然性</a:t>
            </a:r>
            <a:endParaRPr lang="zh-CN" altLang="zh-CN" dirty="0">
              <a:solidFill>
                <a:srgbClr val="000000"/>
              </a:solidFill>
              <a:latin typeface="NEU-BZ-S92" panose="02020503000000020003"/>
              <a:ea typeface="方正书宋_GBK"/>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巴黎公社是多种因素共同作用的结果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但主要原因是法国在普法战争中失败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民族矛盾激化进而导致阶级矛盾尖锐。巴黎公社革命是特殊条件下的一次城市无产阶级革命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并不是由于生产关系阻碍生产力发展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上层建筑阻碍经济基础而爆发的。</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2994821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287759"/>
            <a:ext cx="10833100" cy="5173404"/>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无产阶级夺取政权的时机尚未成熟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就决定了其失败的必然性。巴黎公社失败的原因有临时政府军事力量的强大、德国对临时政府的帮助、没有乘胜追歼残敌、没有没收法兰西银行、未建立工农联盟、无产阶级在反对资产阶级的斗争中孤军奋战等。</a:t>
            </a:r>
            <a:endParaRPr lang="zh-CN" altLang="zh-CN" dirty="0">
              <a:solidFill>
                <a:srgbClr val="000000"/>
              </a:solidFill>
              <a:latin typeface="NEU-BZ-S92" panose="02020503000000020003"/>
              <a:ea typeface="方正书宋_GBK"/>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巴黎公社失败的根本原因是法国资本主义还处于上升发展阶段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根本不具备推翻资产阶级统治、建立无产阶级专政的经济基础。</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316346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97591"/>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马克思指出</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无论哪一个社会形态</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在它所能容纳的全部生产力发挥出来以前</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是决不会灭亡的</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而新的更高的生产关系</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在它的物质存在条件在旧社会的胎胞里成熟以前</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是决不会出现的。</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基于此</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对巴黎公社最合理的认识是</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爆发</a:t>
            </a:r>
            <a:r>
              <a:rPr lang="zh-CN" altLang="zh-CN" dirty="0" smtClean="0">
                <a:solidFill>
                  <a:srgbClr val="000000"/>
                </a:solidFill>
                <a:ea typeface="宋体" panose="02010600030101010101" pitchFamily="2" charset="-122"/>
                <a:cs typeface="Times New Roman" panose="02020603050405020304" pitchFamily="18" charset="0"/>
              </a:rPr>
              <a:t>具有偶然性</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教训具有深刻性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意义具有深远</a:t>
            </a:r>
            <a:r>
              <a:rPr lang="zh-CN" altLang="zh-CN" dirty="0" smtClean="0">
                <a:solidFill>
                  <a:srgbClr val="000000"/>
                </a:solidFill>
                <a:ea typeface="宋体" panose="02010600030101010101" pitchFamily="2" charset="-122"/>
                <a:cs typeface="Times New Roman" panose="02020603050405020304" pitchFamily="18" charset="0"/>
              </a:rPr>
              <a:t>性</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失败具有必然性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143637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在它所能容纳的全部生产力发挥出来以前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是决不会灭亡的</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在它的物质存在条件在旧社会的胎胞里成熟以前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是决不会出现的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可知马克思认为无产阶级革命的胜利需要必要的经济、社会条件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否则必然失败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三项与题干材料不符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891481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3243965"/>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了解马克思主义产生的时代背景以及马克思、恩格斯的理论探索与革命实践</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了解《共产党宣言》的主要内容</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3.</a:t>
            </a:r>
            <a:r>
              <a:rPr lang="zh-CN" altLang="zh-CN" dirty="0">
                <a:solidFill>
                  <a:srgbClr val="000000"/>
                </a:solidFill>
                <a:ea typeface="宋体" panose="02010600030101010101" pitchFamily="2" charset="-122"/>
                <a:cs typeface="Times New Roman" panose="02020603050405020304" pitchFamily="18" charset="0"/>
              </a:rPr>
              <a:t>理解马克思主义产生的世界意义</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108608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9" name="HLGXQCRG47X.eps"/>
          <p:cNvPicPr/>
          <p:nvPr/>
        </p:nvPicPr>
        <p:blipFill>
          <a:blip r:embed="rId2"/>
          <a:stretch>
            <a:fillRect/>
          </a:stretch>
        </p:blipFill>
        <p:spPr>
          <a:xfrm>
            <a:off x="1656581" y="709297"/>
            <a:ext cx="8208912" cy="5195990"/>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41867074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一、早期工人运动与社会主义思想的萌发</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早期工人运动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48071978"/>
              </p:ext>
            </p:extLst>
          </p:nvPr>
        </p:nvGraphicFramePr>
        <p:xfrm>
          <a:off x="504453" y="1509386"/>
          <a:ext cx="10842062" cy="4744527"/>
        </p:xfrm>
        <a:graphic>
          <a:graphicData uri="http://schemas.openxmlformats.org/presentationml/2006/ole">
            <mc:AlternateContent xmlns:mc="http://schemas.openxmlformats.org/markup-compatibility/2006">
              <mc:Choice xmlns:v="urn:schemas-microsoft-com:vml" Requires="v">
                <p:oleObj spid="_x0000_s1039" name="文档" r:id="rId4" imgW="3910252" imgH="1711141" progId="Word.Document.12">
                  <p:embed/>
                </p:oleObj>
              </mc:Choice>
              <mc:Fallback>
                <p:oleObj name="文档" r:id="rId4" imgW="3910252" imgH="1711141" progId="Word.Document.12">
                  <p:embed/>
                  <p:pic>
                    <p:nvPicPr>
                      <p:cNvPr id="0" name=""/>
                      <p:cNvPicPr/>
                      <p:nvPr/>
                    </p:nvPicPr>
                    <p:blipFill>
                      <a:blip r:embed="rId5"/>
                      <a:stretch>
                        <a:fillRect/>
                      </a:stretch>
                    </p:blipFill>
                    <p:spPr>
                      <a:xfrm>
                        <a:off x="504453" y="1509386"/>
                        <a:ext cx="10842062" cy="4744527"/>
                      </a:xfrm>
                      <a:prstGeom prst="rect">
                        <a:avLst/>
                      </a:prstGeom>
                    </p:spPr>
                  </p:pic>
                </p:oleObj>
              </mc:Fallback>
            </mc:AlternateContent>
          </a:graphicData>
        </a:graphic>
      </p:graphicFrame>
      <p:sp>
        <p:nvSpPr>
          <p:cNvPr id="4" name="矩形 3"/>
          <p:cNvSpPr/>
          <p:nvPr/>
        </p:nvSpPr>
        <p:spPr>
          <a:xfrm>
            <a:off x="8025559" y="3085313"/>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608909" y="5072561"/>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587568217"/>
              </p:ext>
            </p:extLst>
          </p:nvPr>
        </p:nvGraphicFramePr>
        <p:xfrm>
          <a:off x="-184097" y="1492353"/>
          <a:ext cx="11926268" cy="3598274"/>
        </p:xfrm>
        <a:graphic>
          <a:graphicData uri="http://schemas.openxmlformats.org/presentationml/2006/ole">
            <mc:AlternateContent xmlns:mc="http://schemas.openxmlformats.org/markup-compatibility/2006">
              <mc:Choice xmlns:v="urn:schemas-microsoft-com:vml" Requires="v">
                <p:oleObj spid="_x0000_s2063" name="文档" r:id="rId4" imgW="3910252" imgH="1179762" progId="Word.Document.12">
                  <p:embed/>
                </p:oleObj>
              </mc:Choice>
              <mc:Fallback>
                <p:oleObj name="文档" r:id="rId4" imgW="3910252" imgH="1179762" progId="Word.Document.12">
                  <p:embed/>
                  <p:pic>
                    <p:nvPicPr>
                      <p:cNvPr id="0" name=""/>
                      <p:cNvPicPr/>
                      <p:nvPr/>
                    </p:nvPicPr>
                    <p:blipFill>
                      <a:blip r:embed="rId5"/>
                      <a:stretch>
                        <a:fillRect/>
                      </a:stretch>
                    </p:blipFill>
                    <p:spPr>
                      <a:xfrm>
                        <a:off x="-184097" y="1492353"/>
                        <a:ext cx="11926268" cy="3598274"/>
                      </a:xfrm>
                      <a:prstGeom prst="rect">
                        <a:avLst/>
                      </a:prstGeom>
                    </p:spPr>
                  </p:pic>
                </p:oleObj>
              </mc:Fallback>
            </mc:AlternateContent>
          </a:graphicData>
        </a:graphic>
      </p:graphicFrame>
      <p:sp>
        <p:nvSpPr>
          <p:cNvPr id="3" name="矩形 2"/>
          <p:cNvSpPr/>
          <p:nvPr/>
        </p:nvSpPr>
        <p:spPr>
          <a:xfrm>
            <a:off x="6902407" y="1645153"/>
            <a:ext cx="325111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771093" y="3816151"/>
            <a:ext cx="15768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33223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3581365"/>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空想社会主义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代表人物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法国人圣西门、傅立叶和英国人欧文。</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主张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他们反对自由放任的竞争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主张建立合作、平等、</a:t>
            </a:r>
            <a:r>
              <a:rPr lang="zh-CN" altLang="zh-CN" dirty="0">
                <a:ea typeface="楷体" panose="02010609060101010101" pitchFamily="49" charset="-122"/>
                <a:cs typeface="Times New Roman" panose="02020603050405020304" pitchFamily="18" charset="0"/>
              </a:rPr>
              <a:t>和谐</a:t>
            </a:r>
            <a:r>
              <a:rPr lang="zh-CN" altLang="zh-CN" dirty="0">
                <a:solidFill>
                  <a:srgbClr val="000000"/>
                </a:solidFill>
                <a:ea typeface="宋体" panose="02010600030101010101" pitchFamily="2" charset="-122"/>
                <a:cs typeface="Times New Roman" panose="02020603050405020304" pitchFamily="18" charset="0"/>
              </a:rPr>
              <a:t>的理想社会。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他们没有找到实现理想社会的现实力量和正确有效的途径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他们的设想被称为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空想社会主义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480067" y="2666504"/>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475477" y="3130602"/>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081833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680</TotalTime>
  <Words>1776</Words>
  <Application>Microsoft Office PowerPoint</Application>
  <PresentationFormat>自定义</PresentationFormat>
  <Paragraphs>112</Paragraphs>
  <Slides>40</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4"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89</cp:revision>
  <dcterms:created xsi:type="dcterms:W3CDTF">2020-07-20T09:37:23Z</dcterms:created>
  <dcterms:modified xsi:type="dcterms:W3CDTF">2026-03-13T01:30:50Z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