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32"/>
  </p:notesMasterIdLst>
  <p:sldIdLst>
    <p:sldId id="777" r:id="rId2"/>
    <p:sldId id="737" r:id="rId3"/>
    <p:sldId id="772" r:id="rId4"/>
    <p:sldId id="736" r:id="rId5"/>
    <p:sldId id="750" r:id="rId6"/>
    <p:sldId id="773" r:id="rId7"/>
    <p:sldId id="738" r:id="rId8"/>
    <p:sldId id="752" r:id="rId9"/>
    <p:sldId id="753" r:id="rId10"/>
    <p:sldId id="754" r:id="rId11"/>
    <p:sldId id="755" r:id="rId12"/>
    <p:sldId id="756" r:id="rId13"/>
    <p:sldId id="758" r:id="rId14"/>
    <p:sldId id="774" r:id="rId15"/>
    <p:sldId id="740" r:id="rId16"/>
    <p:sldId id="775" r:id="rId17"/>
    <p:sldId id="759" r:id="rId18"/>
    <p:sldId id="760" r:id="rId19"/>
    <p:sldId id="761" r:id="rId20"/>
    <p:sldId id="762" r:id="rId21"/>
    <p:sldId id="763" r:id="rId22"/>
    <p:sldId id="751" r:id="rId23"/>
    <p:sldId id="764" r:id="rId24"/>
    <p:sldId id="765" r:id="rId25"/>
    <p:sldId id="767" r:id="rId26"/>
    <p:sldId id="768" r:id="rId27"/>
    <p:sldId id="769" r:id="rId28"/>
    <p:sldId id="770" r:id="rId29"/>
    <p:sldId id="771" r:id="rId30"/>
    <p:sldId id="776" r:id="rId31"/>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483109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372095849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592064151"/>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307647651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99845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451737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6587453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139350985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4.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19785" y="3960167"/>
            <a:ext cx="11771171"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22</a:t>
            </a:r>
            <a:r>
              <a:rPr lang="zh-CN" altLang="zh-CN" sz="6000" dirty="0">
                <a:solidFill>
                  <a:srgbClr val="000000"/>
                </a:solidFill>
                <a:ea typeface="宋体" panose="02010600030101010101" pitchFamily="2" charset="-122"/>
                <a:cs typeface="Times New Roman" panose="02020603050405020304" pitchFamily="18" charset="0"/>
              </a:rPr>
              <a:t>课　世界多极化与经济全球化</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901872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30731"/>
            <a:ext cx="4996561"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区域经济集团化的</a:t>
            </a:r>
            <a:r>
              <a:rPr lang="zh-CN" altLang="zh-CN" dirty="0" smtClean="0">
                <a:solidFill>
                  <a:srgbClr val="000000"/>
                </a:solidFill>
                <a:latin typeface="Arial" panose="020B0604020202020204" pitchFamily="34" charset="0"/>
                <a:cs typeface="Times New Roman" panose="02020603050405020304" pitchFamily="18" charset="0"/>
              </a:rPr>
              <a:t>发展</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018375306"/>
              </p:ext>
            </p:extLst>
          </p:nvPr>
        </p:nvGraphicFramePr>
        <p:xfrm>
          <a:off x="360437" y="989313"/>
          <a:ext cx="10913385" cy="4771054"/>
        </p:xfrm>
        <a:graphic>
          <a:graphicData uri="http://schemas.openxmlformats.org/presentationml/2006/ole">
            <mc:AlternateContent xmlns:mc="http://schemas.openxmlformats.org/markup-compatibility/2006">
              <mc:Choice xmlns:v="urn:schemas-microsoft-com:vml" Requires="v">
                <p:oleObj spid="_x0000_s1040" name="文档" r:id="rId4" imgW="3935975" imgH="1720708" progId="Word.Document.12">
                  <p:embed/>
                </p:oleObj>
              </mc:Choice>
              <mc:Fallback>
                <p:oleObj name="文档" r:id="rId4" imgW="3935975" imgH="1720708" progId="Word.Document.12">
                  <p:embed/>
                  <p:pic>
                    <p:nvPicPr>
                      <p:cNvPr id="0" name=""/>
                      <p:cNvPicPr/>
                      <p:nvPr/>
                    </p:nvPicPr>
                    <p:blipFill>
                      <a:blip r:embed="rId5"/>
                      <a:stretch>
                        <a:fillRect/>
                      </a:stretch>
                    </p:blipFill>
                    <p:spPr>
                      <a:xfrm>
                        <a:off x="360437" y="989313"/>
                        <a:ext cx="10913385" cy="4771054"/>
                      </a:xfrm>
                      <a:prstGeom prst="rect">
                        <a:avLst/>
                      </a:prstGeom>
                    </p:spPr>
                  </p:pic>
                </p:oleObj>
              </mc:Fallback>
            </mc:AlternateContent>
          </a:graphicData>
        </a:graphic>
      </p:graphicFrame>
      <p:sp>
        <p:nvSpPr>
          <p:cNvPr id="5" name="矩形 4"/>
          <p:cNvSpPr/>
          <p:nvPr/>
        </p:nvSpPr>
        <p:spPr>
          <a:xfrm>
            <a:off x="2448669" y="1642876"/>
            <a:ext cx="187220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2828783" y="2357139"/>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4723949" y="2357139"/>
            <a:ext cx="177868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3955433" y="4135270"/>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5699787" y="4135270"/>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7476375" y="4135269"/>
            <a:ext cx="180774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73559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215751"/>
            <a:ext cx="10833100" cy="732508"/>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微点拨</a:t>
            </a:r>
            <a:r>
              <a:rPr lang="zh-CN" altLang="zh-CN" dirty="0">
                <a:solidFill>
                  <a:srgbClr val="000000"/>
                </a:solidFill>
                <a:latin typeface="Arial" panose="020B0604020202020204" pitchFamily="34" charset="0"/>
                <a:cs typeface="Times New Roman" panose="02020603050405020304" pitchFamily="18" charset="0"/>
              </a:rPr>
              <a:t>经济全球化的推动</a:t>
            </a:r>
            <a:r>
              <a:rPr lang="zh-CN" altLang="zh-CN" dirty="0" smtClean="0">
                <a:solidFill>
                  <a:srgbClr val="000000"/>
                </a:solidFill>
                <a:latin typeface="Arial" panose="020B0604020202020204" pitchFamily="34" charset="0"/>
                <a:cs typeface="Times New Roman" panose="02020603050405020304" pitchFamily="18" charset="0"/>
              </a:rPr>
              <a:t>因素</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pic>
        <p:nvPicPr>
          <p:cNvPr id="7" name="23AQC04.eps" descr="id:2147503148;FounderCES"/>
          <p:cNvPicPr/>
          <p:nvPr/>
        </p:nvPicPr>
        <p:blipFill>
          <a:blip r:embed="rId2"/>
          <a:stretch>
            <a:fillRect/>
          </a:stretch>
        </p:blipFill>
        <p:spPr>
          <a:xfrm>
            <a:off x="2520677" y="979341"/>
            <a:ext cx="5904656" cy="4276970"/>
          </a:xfrm>
          <a:prstGeom prst="rect">
            <a:avLst/>
          </a:prstGeom>
        </p:spPr>
      </p:pic>
    </p:spTree>
    <p:extLst>
      <p:ext uri="{BB962C8B-B14F-4D97-AF65-F5344CB8AC3E}">
        <p14:creationId xmlns:p14="http://schemas.microsoft.com/office/powerpoint/2010/main" val="6189444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1400"/>
            <a:ext cx="10807700" cy="659257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三、社会信息化和文化多样化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社会信息化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定义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指发展以</a:t>
            </a:r>
            <a:r>
              <a:rPr lang="zh-CN" altLang="zh-CN" dirty="0">
                <a:ea typeface="楷体" panose="02010609060101010101" pitchFamily="49" charset="-122"/>
                <a:cs typeface="Times New Roman" panose="02020603050405020304" pitchFamily="18" charset="0"/>
              </a:rPr>
              <a:t>计算机</a:t>
            </a:r>
            <a:r>
              <a:rPr lang="zh-CN" altLang="zh-CN" dirty="0">
                <a:solidFill>
                  <a:srgbClr val="000000"/>
                </a:solidFill>
                <a:ea typeface="宋体" panose="02010600030101010101" pitchFamily="2" charset="-122"/>
                <a:cs typeface="Times New Roman" panose="02020603050405020304" pitchFamily="18" charset="0"/>
              </a:rPr>
              <a:t>为主的智能化工具为代表的新生产力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建立有组织的信息网络体系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促进信息交流和知识共享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提高经济增长质量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推动经济社会向高效、优质发展转型的历史进程</a:t>
            </a:r>
            <a:r>
              <a:rPr lang="zh-CN" altLang="zh-CN" dirty="0" smtClean="0">
                <a:solidFill>
                  <a:srgbClr val="000000"/>
                </a:solidFill>
                <a:ea typeface="宋体" panose="02010600030101010101" pitchFamily="2" charset="-122"/>
                <a:cs typeface="Times New Roman" panose="02020603050405020304" pitchFamily="18" charset="0"/>
              </a:rPr>
              <a:t>。</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表现。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进入</a:t>
            </a:r>
            <a:r>
              <a:rPr lang="en-US" altLang="zh-CN" dirty="0">
                <a:solidFill>
                  <a:srgbClr val="000000"/>
                </a:solidFill>
                <a:ea typeface="宋体" panose="02010600030101010101" pitchFamily="2" charset="-122"/>
                <a:cs typeface="Times New Roman" panose="02020603050405020304" pitchFamily="18" charset="0"/>
              </a:rPr>
              <a:t>21 </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社会信息化已经成为不可逆转的时代潮流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正在使人类社会发生极其深刻的变化。另外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人们在享受信息化带来的便利之时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如何保卫自己的信息安全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也成为各国必须解决的现实问题</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784547" y="1103494"/>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779776" y="1567592"/>
            <a:ext cx="1196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3853283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533222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文化多样性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文化多样性是世界文化的基本特征。不同历史文化背景的人们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共同创造了丰富多彩的世界。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在经济全球化和社会信息化过程中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文化多样性也面临着前所未有的挑战。各国都在努力维护自己的文化特性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维系自己的文化根脉。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中国在传承和传播中华优秀文化的同时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尊重世界文化多样性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a:t>
            </a:r>
            <a:r>
              <a:rPr lang="zh-CN" altLang="zh-CN" dirty="0">
                <a:ea typeface="楷体" panose="02010609060101010101" pitchFamily="49" charset="-122"/>
                <a:cs typeface="Times New Roman" panose="02020603050405020304" pitchFamily="18" charset="0"/>
              </a:rPr>
              <a:t>和而不同</a:t>
            </a:r>
            <a:r>
              <a:rPr lang="zh-CN"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兼收并蓄</a:t>
            </a:r>
            <a:r>
              <a:rPr lang="zh-CN" altLang="zh-CN" dirty="0">
                <a:solidFill>
                  <a:srgbClr val="000000"/>
                </a:solidFill>
                <a:ea typeface="宋体" panose="02010600030101010101" pitchFamily="2" charset="-122"/>
                <a:cs typeface="Times New Roman" panose="02020603050405020304" pitchFamily="18" charset="0"/>
              </a:rPr>
              <a:t>的文明交流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推动世界的和平与发展。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2618747" y="4453713"/>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614201" y="4917811"/>
            <a:ext cx="159313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4659401" y="4442072"/>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654855" y="4906170"/>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97304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276026919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575791"/>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世界多极化发展趋势</a:t>
            </a:r>
            <a:endParaRPr lang="zh-CN" altLang="en-US"/>
          </a:p>
        </p:txBody>
      </p:sp>
      <p:sp>
        <p:nvSpPr>
          <p:cNvPr id="3" name="矩形 2"/>
          <p:cNvSpPr>
            <a:spLocks noChangeAspect="1"/>
          </p:cNvSpPr>
          <p:nvPr/>
        </p:nvSpPr>
        <p:spPr>
          <a:xfrm>
            <a:off x="361950" y="1193895"/>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国际形势的变化怎么看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旧的格局是不是已经完了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新的格局是不是已经定了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国际上议论纷纷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国内也有各种意见。</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现在旧的格局在改变中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但实际上并没有结束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新的格局还没有形成。和平与发展两大主题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和平问题没有得到解决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发展问题更加严重。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邓小平《国际形势和经济问题》</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《邓小平文选》第三卷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575791"/>
            <a:ext cx="10807700" cy="432733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资本主义代替封建主义的几百年间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发生过多少次王朝复辟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所以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从一定意义上说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某种暂时复辟也是难以完全避免的规律性现象。一些国家出现严重曲折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社会主义好像被削弱了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但人民经受锻炼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从中吸收教训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将促使社会主义向着更加健康的方向发展。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邓小平《在武昌、深圳、珠海、上海等地的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谈话要点》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《邓小平文选》第三卷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053812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2381"/>
            <a:ext cx="10807700" cy="596272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smtClean="0">
                <a:solidFill>
                  <a:schemeClr val="tx1"/>
                </a:solidFill>
                <a:latin typeface="NEU-BZ-S92" panose="02020503000000020003" pitchFamily="18" charset="-122"/>
                <a:ea typeface="CTZhongYuanSJ"/>
                <a:cs typeface="Times New Roman" panose="02020603050405020304" pitchFamily="18" charset="0"/>
              </a:rPr>
              <a:t>  </a:t>
            </a:r>
            <a:r>
              <a:rPr lang="zh-CN" altLang="zh-CN" dirty="0" smtClean="0">
                <a:solidFill>
                  <a:schemeClr val="tx1"/>
                </a:solidFill>
                <a:latin typeface="NEU-BZ-S92" panose="02020503000000020003" pitchFamily="18" charset="-122"/>
                <a:ea typeface="CTZhongYuanSJ"/>
                <a:cs typeface="Times New Roman" panose="02020603050405020304" pitchFamily="18" charset="0"/>
              </a:rPr>
              <a:t>问题探究</a:t>
            </a:r>
            <a:r>
              <a:rPr lang="en-US" altLang="zh-CN" dirty="0" smtClean="0">
                <a:solidFill>
                  <a:schemeClr val="tx1"/>
                </a:solidFill>
                <a:latin typeface="NEU-BZ-S92" panose="02020503000000020003" pitchFamily="18" charset="-122"/>
                <a:ea typeface="CTZhongYuanSJ"/>
                <a:cs typeface="Times New Roman" panose="02020603050405020304" pitchFamily="18" charset="0"/>
              </a:rPr>
              <a:t>:</a:t>
            </a:r>
            <a:endParaRPr lang="zh-CN" altLang="zh-CN" dirty="0">
              <a:solidFill>
                <a:schemeClr val="tx1"/>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chemeClr val="tx1"/>
                </a:solidFill>
                <a:ea typeface="宋体" panose="02010600030101010101" pitchFamily="2" charset="-122"/>
                <a:cs typeface="Times New Roman" panose="02020603050405020304" pitchFamily="18" charset="0"/>
              </a:rPr>
              <a:t>(1)</a:t>
            </a:r>
            <a:r>
              <a:rPr lang="zh-CN" altLang="zh-CN" dirty="0">
                <a:solidFill>
                  <a:schemeClr val="tx1"/>
                </a:solidFill>
                <a:ea typeface="宋体" panose="02010600030101010101" pitchFamily="2" charset="-122"/>
                <a:cs typeface="Times New Roman" panose="02020603050405020304" pitchFamily="18" charset="0"/>
              </a:rPr>
              <a:t>材料一</a:t>
            </a:r>
            <a:r>
              <a:rPr lang="zh-CN" altLang="zh-CN" dirty="0" smtClean="0">
                <a:solidFill>
                  <a:schemeClr val="tx1"/>
                </a:solidFill>
                <a:ea typeface="宋体" panose="02010600030101010101" pitchFamily="2" charset="-122"/>
                <a:cs typeface="Times New Roman" panose="02020603050405020304" pitchFamily="18" charset="0"/>
              </a:rPr>
              <a:t>表明国际</a:t>
            </a:r>
            <a:r>
              <a:rPr lang="zh-CN" altLang="zh-CN" dirty="0">
                <a:solidFill>
                  <a:schemeClr val="tx1"/>
                </a:solidFill>
                <a:ea typeface="宋体" panose="02010600030101010101" pitchFamily="2" charset="-122"/>
                <a:cs typeface="Times New Roman" panose="02020603050405020304" pitchFamily="18" charset="0"/>
              </a:rPr>
              <a:t>格局发展的趋势是什么</a:t>
            </a:r>
            <a:r>
              <a:rPr lang="en-US" altLang="zh-CN" dirty="0">
                <a:solidFill>
                  <a:schemeClr val="tx1"/>
                </a:solidFill>
                <a:ea typeface="宋体" panose="02010600030101010101" pitchFamily="2" charset="-122"/>
                <a:cs typeface="Times New Roman" panose="02020603050405020304" pitchFamily="18" charset="0"/>
              </a:rPr>
              <a:t>?</a:t>
            </a:r>
            <a:endParaRPr lang="zh-CN" altLang="zh-CN" dirty="0">
              <a:solidFill>
                <a:schemeClr val="tx1"/>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chemeClr val="tx1"/>
                </a:solidFill>
                <a:ea typeface="宋体" panose="02010600030101010101" pitchFamily="2" charset="-122"/>
                <a:cs typeface="Times New Roman" panose="02020603050405020304" pitchFamily="18" charset="0"/>
              </a:rPr>
              <a:t>(2)</a:t>
            </a:r>
            <a:r>
              <a:rPr lang="zh-CN" altLang="zh-CN" dirty="0">
                <a:solidFill>
                  <a:schemeClr val="tx1"/>
                </a:solidFill>
                <a:ea typeface="宋体" panose="02010600030101010101" pitchFamily="2" charset="-122"/>
                <a:cs typeface="Times New Roman" panose="02020603050405020304" pitchFamily="18" charset="0"/>
              </a:rPr>
              <a:t>结合材料二</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宋体" panose="02010600030101010101" pitchFamily="2" charset="-122"/>
                <a:cs typeface="Times New Roman" panose="02020603050405020304" pitchFamily="18" charset="0"/>
              </a:rPr>
              <a:t>我们应该怎样全面地理解东欧剧变和苏联解体</a:t>
            </a:r>
            <a:r>
              <a:rPr lang="en-US" altLang="zh-CN" dirty="0">
                <a:solidFill>
                  <a:schemeClr val="tx1"/>
                </a:solidFill>
                <a:ea typeface="宋体" panose="02010600030101010101" pitchFamily="2" charset="-122"/>
                <a:cs typeface="Times New Roman" panose="02020603050405020304" pitchFamily="18" charset="0"/>
              </a:rPr>
              <a:t>?</a:t>
            </a:r>
            <a:endParaRPr lang="zh-CN" altLang="zh-CN" dirty="0">
              <a:solidFill>
                <a:schemeClr val="tx1"/>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趋势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两极格局逐渐瓦解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世界格局向多极化方向发展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但新的国际关系格局尚未形成。</a:t>
            </a:r>
            <a:endParaRPr lang="zh-CN" altLang="zh-CN" dirty="0">
              <a:solidFill>
                <a:schemeClr val="tx1"/>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chemeClr val="tx1"/>
                </a:solidFill>
                <a:ea typeface="宋体" panose="02010600030101010101" pitchFamily="2" charset="-122"/>
                <a:cs typeface="Times New Roman" panose="02020603050405020304" pitchFamily="18" charset="0"/>
              </a:rPr>
              <a:t>(2)</a:t>
            </a:r>
            <a:r>
              <a:rPr lang="zh-CN" altLang="zh-CN" dirty="0">
                <a:solidFill>
                  <a:schemeClr val="tx1"/>
                </a:solidFill>
                <a:ea typeface="楷体" panose="02010609060101010101" pitchFamily="49" charset="-122"/>
                <a:cs typeface="Times New Roman" panose="02020603050405020304" pitchFamily="18" charset="0"/>
              </a:rPr>
              <a:t>理解</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苏联解体、东欧剧变是世界社会主义发展史的重大挫折</a:t>
            </a:r>
            <a:r>
              <a:rPr lang="en-US" altLang="zh-CN" dirty="0" smtClean="0">
                <a:solidFill>
                  <a:schemeClr val="tx1"/>
                </a:solidFill>
                <a:ea typeface="宋体" panose="02010600030101010101" pitchFamily="2" charset="-122"/>
                <a:cs typeface="Times New Roman" panose="02020603050405020304" pitchFamily="18" charset="0"/>
              </a:rPr>
              <a:t>,</a:t>
            </a:r>
            <a:r>
              <a:rPr lang="zh-CN" altLang="zh-CN" dirty="0" smtClean="0">
                <a:solidFill>
                  <a:schemeClr val="tx1"/>
                </a:solidFill>
                <a:ea typeface="楷体" panose="02010609060101010101" pitchFamily="49" charset="-122"/>
                <a:cs typeface="Times New Roman" panose="02020603050405020304" pitchFamily="18" charset="0"/>
              </a:rPr>
              <a:t>社会主义</a:t>
            </a:r>
            <a:r>
              <a:rPr lang="zh-CN" altLang="zh-CN" dirty="0">
                <a:solidFill>
                  <a:schemeClr val="tx1"/>
                </a:solidFill>
                <a:ea typeface="楷体" panose="02010609060101010101" pitchFamily="49" charset="-122"/>
                <a:cs typeface="Times New Roman" panose="02020603050405020304" pitchFamily="18" charset="0"/>
              </a:rPr>
              <a:t>作为新生事物</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其成长不是一帆风顺的。苏联解体、东欧剧变为后世提供了宝贵的经验教训</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有利于其他社会主义国家的健康成长。</a:t>
            </a:r>
            <a:endParaRPr lang="zh-CN" altLang="zh-CN" dirty="0">
              <a:solidFill>
                <a:schemeClr val="tx1"/>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843455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96707"/>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核</a:t>
            </a:r>
            <a:r>
              <a:rPr lang="zh-CN" altLang="zh-CN" dirty="0">
                <a:solidFill>
                  <a:srgbClr val="000000"/>
                </a:solidFill>
                <a:latin typeface="NEU-BZ-S92"/>
                <a:ea typeface="CTZhongYuanSJ"/>
                <a:cs typeface="Times New Roman" panose="02020603050405020304" pitchFamily="18" charset="0"/>
              </a:rPr>
              <a:t>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世界多极化趋势的特点和影响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特点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和平过渡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不是通过世界大战而是经过长期综合国力较量引起的。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竞争过渡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美国、日本、欧盟、中国、俄罗斯等多个力量中心存在着互相竞争、互相制约的关系。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长期过渡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多极化的形成是一个漫长、曲折、复杂的过程。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966944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300806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有利于促进世界的和平与稳定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推进世界多元化的发展。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有利于抑制、削弱霸权主义和强权政治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有利于推动建立公正合理的国际政治、经济新秩序。</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多极化趋势给发展中国家既提供了机遇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又提出了挑战。</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0120680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2755"/>
            <a:ext cx="10807700" cy="6001643"/>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全球南方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与传统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南方国家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在概念上一脉相承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它是新兴市场国家与发展中国家的集合体。据统计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截至</a:t>
            </a:r>
            <a:r>
              <a:rPr lang="en-US" altLang="zh-CN" dirty="0">
                <a:solidFill>
                  <a:srgbClr val="000000"/>
                </a:solidFill>
                <a:ea typeface="宋体" panose="02010600030101010101" pitchFamily="2" charset="-122"/>
                <a:cs typeface="Times New Roman" panose="02020603050405020304" pitchFamily="18" charset="0"/>
              </a:rPr>
              <a:t>2020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新兴经济体和发展中国家对世界经济增长的贡献率高达</a:t>
            </a:r>
            <a:r>
              <a:rPr lang="en-US" altLang="zh-CN" dirty="0">
                <a:solidFill>
                  <a:srgbClr val="000000"/>
                </a:solidFill>
                <a:ea typeface="宋体" panose="02010600030101010101" pitchFamily="2" charset="-122"/>
                <a:cs typeface="Times New Roman" panose="02020603050405020304" pitchFamily="18" charset="0"/>
              </a:rPr>
              <a:t>80%,</a:t>
            </a:r>
            <a:r>
              <a:rPr lang="zh-CN" altLang="zh-CN" dirty="0">
                <a:solidFill>
                  <a:srgbClr val="000000"/>
                </a:solidFill>
                <a:ea typeface="宋体" panose="02010600030101010101" pitchFamily="2" charset="-122"/>
                <a:cs typeface="Times New Roman" panose="02020603050405020304" pitchFamily="18" charset="0"/>
              </a:rPr>
              <a:t>经济总量的全球占比接近</a:t>
            </a:r>
            <a:r>
              <a:rPr lang="en-US" altLang="zh-CN" dirty="0">
                <a:solidFill>
                  <a:srgbClr val="000000"/>
                </a:solidFill>
                <a:ea typeface="宋体" panose="02010600030101010101" pitchFamily="2" charset="-122"/>
                <a:cs typeface="Times New Roman" panose="02020603050405020304" pitchFamily="18" charset="0"/>
              </a:rPr>
              <a:t>40%</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全球南方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话语权的提升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要求既有国际关系知识体系更新其理论假设和方法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进而将被人为忽视的南方实践与南方贡献呈现出来。这说明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不结盟运动走向深入</a:t>
            </a:r>
            <a:r>
              <a:rPr lang="zh-CN" altLang="zh-CN" dirty="0" smtClean="0">
                <a:solidFill>
                  <a:srgbClr val="000000"/>
                </a:solidFill>
                <a:ea typeface="宋体" panose="02010600030101010101" pitchFamily="2" charset="-122"/>
                <a:cs typeface="Times New Roman" panose="02020603050405020304" pitchFamily="18" charset="0"/>
              </a:rPr>
              <a:t>发展</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南北之间贫富差距显著缩小</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东西方力量对比发生</a:t>
            </a:r>
            <a:r>
              <a:rPr lang="zh-CN" altLang="zh-CN" dirty="0" smtClean="0">
                <a:solidFill>
                  <a:srgbClr val="000000"/>
                </a:solidFill>
                <a:ea typeface="宋体" panose="02010600030101010101" pitchFamily="2" charset="-122"/>
                <a:cs typeface="Times New Roman" panose="02020603050405020304" pitchFamily="18" charset="0"/>
              </a:rPr>
              <a:t>逆转</a:t>
            </a:r>
            <a:r>
              <a:rPr lang="en-US" altLang="zh-CN"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合理的国际新秩序亟待建立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答案</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D </a:t>
            </a:r>
            <a:endParaRPr lang="zh-CN" altLang="en-US" dirty="0"/>
          </a:p>
        </p:txBody>
      </p:sp>
    </p:spTree>
    <p:extLst>
      <p:ext uri="{BB962C8B-B14F-4D97-AF65-F5344CB8AC3E}">
        <p14:creationId xmlns:p14="http://schemas.microsoft.com/office/powerpoint/2010/main" val="2523762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75791"/>
            <a:ext cx="10807700" cy="418993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材料强调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全球南方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新兴市场国家与发展中国家的集合体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的经济贡献显著提升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由此推动其国际话语权增强。这要求国际关系知识体系更新其理论假设和方法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以反映长期被忽视的南方国家的实践与贡献。这一变化揭示了现有国际秩序在代表性和公平性上的不足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说明现有国际秩序未能充分适应发展中国家崛起的新现实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因此更合理、包容的国际新秩序亟待建立</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58748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143743"/>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dirty="0"/>
              <a:t>二</a:t>
            </a:r>
            <a:r>
              <a:rPr lang="en-US" altLang="zh-CN" dirty="0"/>
              <a:t>  </a:t>
            </a:r>
            <a:r>
              <a:rPr lang="zh-CN" altLang="zh-CN" dirty="0"/>
              <a:t>经济</a:t>
            </a:r>
            <a:r>
              <a:rPr lang="zh-CN" altLang="zh-CN" dirty="0" smtClean="0"/>
              <a:t>全球化</a:t>
            </a:r>
            <a:r>
              <a:rPr lang="zh-CN" altLang="en-US" dirty="0" smtClean="0"/>
              <a:t>的世界</a:t>
            </a:r>
            <a:endParaRPr lang="zh-CN" altLang="en-US" dirty="0"/>
          </a:p>
        </p:txBody>
      </p:sp>
      <p:sp>
        <p:nvSpPr>
          <p:cNvPr id="4" name="矩形 3"/>
          <p:cNvSpPr>
            <a:spLocks noChangeAspect="1"/>
          </p:cNvSpPr>
          <p:nvPr/>
        </p:nvSpPr>
        <p:spPr>
          <a:xfrm>
            <a:off x="349250" y="687505"/>
            <a:ext cx="10833100" cy="5144870"/>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经济全球化是一把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双刃剑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。首先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它在加快世界经济发展的同时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也在全球范围内扩大了贫富差距。一方面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发达国家在全球生产总值和出口市场都占有优势地位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它们的国民生活水平进一步提高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享受着全球化的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红利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另一方面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占世界绝大多数的发展中国家的生产总值和出口市场份额明显处于劣势。其次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全球化在创造更多的增长财富机会的同时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又增加了经济失控的风险。</a:t>
            </a:r>
            <a:endParaRPr lang="zh-CN" altLang="zh-CN" dirty="0">
              <a:solidFill>
                <a:srgbClr val="000000"/>
              </a:solidFill>
              <a:latin typeface="NEU-BZ-S92"/>
              <a:ea typeface="方正书宋_GBK"/>
              <a:cs typeface="Times New Roman" panose="02020603050405020304" pitchFamily="18" charset="0"/>
            </a:endParaRPr>
          </a:p>
          <a:p>
            <a:pPr indent="266700" algn="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摘编自徐蓝《世界近现代史</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1500—2007</a:t>
            </a:r>
            <a:r>
              <a:rPr lang="zh-CN" altLang="zh-CN" dirty="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485513"/>
            <a:ext cx="10833100" cy="4573560"/>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努力走自由化坚定拥护者的开放发展之路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主要是指除了要竭力维护全球贸易和投资自由化的多边体制和制度外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还需要进一步扩大开放范围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进一步提高制造业和服务业开放水平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为全球贸易和投资自由化、便利化树立中国榜样和做出中国表率。</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摘编自戴翔、张二震《逆全球化与中国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开放发展道路再思考》</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425767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105"/>
            <a:ext cx="10807700" cy="64448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概括经济全球化过程中面临的挑战。结合所学知识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列举一些国家出现的所谓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逆全球化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的现象。</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谈谈中国如何应对全球化带来的问题。</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挑战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扩大贫富差距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增加经济失控的风险。现象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美国采取贸易保护主义、控制移民等措施。</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应对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维护全球贸易和投资自由化的多边体制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进一步扩大开放范围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进一步提高制造业和服务业的开放水平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积极融入全球化浪潮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趋利避害。</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37615209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3265"/>
            <a:ext cx="10807700" cy="5949321"/>
          </a:xfrm>
          <a:prstGeom prst="rect">
            <a:avLst/>
          </a:prstGeom>
        </p:spPr>
        <p:txBody>
          <a:bodyPr>
            <a:spAutoFit/>
          </a:bodyPr>
          <a:lstStyle/>
          <a:p>
            <a:pPr algn="ctr">
              <a:lnSpc>
                <a:spcPts val="42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经济全球化的影响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积极作用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加强了世界各地的联系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促进了资本、人员、贸易、资源等生产要素的全球优化配置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降低成本和提高生产率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推动世界各国的经济发展。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使商品和服务更丰富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丰富和方便了人们的日常生活。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推动了世界产业结构的调整。</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为发展中国家提供了机遇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有利于引进外资和先进技术、经验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改善产业结构等。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369231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85676"/>
            <a:ext cx="10807700" cy="596272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消极影响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加剧了全球竞争中的利益失衡。在国际经济竞争中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由于资本、技术等方面的差距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发达国家成为获利者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发展中国家处于劣势和被动地位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影响国家主权和经济安全。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经济危机的传染性和破坏性增强。由于经济全球化的发展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世界各国经济互相依赖程度不断加深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某国发生经济危机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将迅速蔓延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影响全球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传染性和破坏性大大增强。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发展中国家的环境问题突出。发达国家高污染企业的转移和对发展中国家资源进行的掠夺性开采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都严重破坏了当地的自然环境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加剧了全球生态危机。</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351347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799927"/>
            <a:ext cx="10807700" cy="18262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加剧了全球范围内文明和价值观念的冲突。以美国为首的西方国家伴随着经济全球化的推进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力图推广西方的价值观。</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469165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9274"/>
            <a:ext cx="10807700" cy="6001643"/>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在经济全球化全球高峰论坛上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一位经济学家指出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从地域的维度看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全球经济不可能同时实现一体化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而是部分地区先通过签订契约实现区域内国家经济的一体化。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a:t>
            </a:r>
            <a:r>
              <a:rPr lang="zh-CN" altLang="zh-CN" dirty="0" smtClean="0">
                <a:solidFill>
                  <a:srgbClr val="000000"/>
                </a:solidFill>
                <a:ea typeface="宋体" panose="02010600030101010101" pitchFamily="2" charset="-122"/>
                <a:cs typeface="Times New Roman" panose="02020603050405020304" pitchFamily="18" charset="0"/>
              </a:rPr>
              <a:t>认为</a:t>
            </a:r>
            <a:endParaRPr lang="en-US" altLang="zh-CN" dirty="0" smtClean="0">
              <a:solidFill>
                <a:srgbClr val="000000"/>
              </a:solidFill>
              <a:ea typeface="宋体" panose="02010600030101010101" pitchFamily="2" charset="-122"/>
              <a:cs typeface="Times New Roman" panose="02020603050405020304" pitchFamily="18" charset="0"/>
            </a:endParaRPr>
          </a:p>
          <a:p>
            <a:pPr indent="267970" algn="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经济全球化的先决条件是区域经济集团化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区域经济集团化最终决定经济全球化的实现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经济全球化和区域经济集团化两者不可分割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区域经济集团化对经济全球化具有双重</a:t>
            </a:r>
            <a:r>
              <a:rPr lang="zh-CN" altLang="zh-CN" dirty="0" smtClean="0">
                <a:solidFill>
                  <a:srgbClr val="000000"/>
                </a:solidFill>
                <a:ea typeface="宋体" panose="02010600030101010101" pitchFamily="2" charset="-122"/>
                <a:cs typeface="Times New Roman" panose="02020603050405020304" pitchFamily="18" charset="0"/>
              </a:rPr>
              <a:t>作用</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41476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randombar(horizont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180857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根据题干材料中经济学家指出的内容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可知该经济学家认为经济全球化的前提条件是部分地区经济一体化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项正确。</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965998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252699964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067411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898312"/>
            <a:ext cx="10807700" cy="3637919"/>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了解冷战结束后世界的发展特点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以及出现的全球性问题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认识人类社会面临的机遇与挑战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理解和平、发展、合作、共赢的历史潮流不可阻挡</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dirty="0">
                <a:solidFill>
                  <a:srgbClr val="000000"/>
                </a:solidFill>
                <a:ea typeface="宋体" panose="02010600030101010101" pitchFamily="2" charset="-122"/>
              </a:rPr>
              <a:t>3.</a:t>
            </a:r>
            <a:r>
              <a:rPr lang="zh-CN" altLang="zh-CN" dirty="0">
                <a:solidFill>
                  <a:srgbClr val="000000"/>
                </a:solidFill>
                <a:ea typeface="宋体" panose="02010600030101010101" pitchFamily="2" charset="-122"/>
                <a:cs typeface="Times New Roman" panose="02020603050405020304" pitchFamily="18" charset="0"/>
              </a:rPr>
              <a:t>牢固树立构建人类命运共同体意识</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共同担当</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同舟共济</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共促全球的和平与发展</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4" name="NLGXQCRG44X.eps"/>
          <p:cNvPicPr/>
          <p:nvPr/>
        </p:nvPicPr>
        <p:blipFill>
          <a:blip r:embed="rId2"/>
          <a:stretch>
            <a:fillRect/>
          </a:stretch>
        </p:blipFill>
        <p:spPr>
          <a:xfrm>
            <a:off x="2448669" y="690367"/>
            <a:ext cx="6192688" cy="5288821"/>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406994937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2040"/>
            <a:ext cx="4830168"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一、世界多极化发展</a:t>
            </a:r>
            <a:r>
              <a:rPr lang="zh-CN" altLang="zh-CN" dirty="0" smtClean="0">
                <a:solidFill>
                  <a:srgbClr val="000000"/>
                </a:solidFill>
                <a:latin typeface="Arial" panose="020B0604020202020204" pitchFamily="34" charset="0"/>
                <a:cs typeface="Times New Roman" panose="02020603050405020304" pitchFamily="18" charset="0"/>
              </a:rPr>
              <a:t>趋势</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22mqc05j.eps" descr="id:2147503446;FounderCES"/>
          <p:cNvPicPr/>
          <p:nvPr/>
        </p:nvPicPr>
        <p:blipFill>
          <a:blip r:embed="rId2"/>
          <a:stretch>
            <a:fillRect/>
          </a:stretch>
        </p:blipFill>
        <p:spPr>
          <a:xfrm>
            <a:off x="3456781" y="541836"/>
            <a:ext cx="5112568" cy="5670021"/>
          </a:xfrm>
          <a:prstGeom prst="rect">
            <a:avLst/>
          </a:prstGeom>
        </p:spPr>
      </p:pic>
      <p:sp>
        <p:nvSpPr>
          <p:cNvPr id="9" name="矩形 8"/>
          <p:cNvSpPr/>
          <p:nvPr/>
        </p:nvSpPr>
        <p:spPr>
          <a:xfrm>
            <a:off x="6491627" y="2346023"/>
            <a:ext cx="843325" cy="1963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5570229" y="3333115"/>
            <a:ext cx="1122466" cy="1963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6295933" y="5224967"/>
            <a:ext cx="1234713" cy="1963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69599"/>
            <a:ext cx="10807700" cy="4780861"/>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 2008</a:t>
            </a:r>
            <a:r>
              <a:rPr lang="zh-CN" altLang="zh-CN" dirty="0">
                <a:solidFill>
                  <a:srgbClr val="000000"/>
                </a:solidFill>
                <a:ea typeface="楷体" panose="02010609060101010101" pitchFamily="49" charset="-122"/>
                <a:cs typeface="Times New Roman" panose="02020603050405020304" pitchFamily="18" charset="0"/>
              </a:rPr>
              <a:t>年金融危机爆发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美国霸主地位减弱、国际影响力下降。</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与此同时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中国和平发展取得举世瞩目的成就</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以金砖国家为代表的新兴国家快速崛起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八国集团的作用逐渐被二十国集团取代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多极化论再次受到重视。</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摘编自俞邃《世界变局与中国风范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俞邃著述》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谈谈你对当今世界格局的认识。</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认识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多极化趋势不可逆转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多极化是一个漫长而复杂的过程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综合国力决定了国家在世界格局中的地位。</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559456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5434949"/>
          </a:xfrm>
          <a:prstGeom prst="rect">
            <a:avLst/>
          </a:prstGeom>
        </p:spPr>
        <p:txBody>
          <a:bodyPr>
            <a:spAutoFit/>
          </a:bodyPr>
          <a:lstStyle/>
          <a:p>
            <a:pPr indent="304800">
              <a:lnSpc>
                <a:spcPts val="42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二、经济全球化进程加快</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经济全球化的发展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第二次世界大战后建立的国际货币基金组织、世界银行和关税与贸易总协定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进一步促进了经济全球化进程。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宋体" panose="02010600030101010101" pitchFamily="2" charset="-122"/>
                <a:cs typeface="Times New Roman" panose="02020603050405020304" pitchFamily="18" charset="0"/>
              </a:rPr>
              <a:t>年代以来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a:t>
            </a:r>
            <a:r>
              <a:rPr lang="zh-CN" altLang="zh-CN" dirty="0">
                <a:ea typeface="楷体" panose="02010609060101010101" pitchFamily="49" charset="-122"/>
                <a:cs typeface="Times New Roman" panose="02020603050405020304" pitchFamily="18" charset="0"/>
              </a:rPr>
              <a:t>信息技术</a:t>
            </a:r>
            <a:r>
              <a:rPr lang="zh-CN" altLang="zh-CN" dirty="0">
                <a:solidFill>
                  <a:srgbClr val="000000"/>
                </a:solidFill>
                <a:ea typeface="宋体" panose="02010600030101010101" pitchFamily="2" charset="-122"/>
                <a:cs typeface="Times New Roman" panose="02020603050405020304" pitchFamily="18" charset="0"/>
              </a:rPr>
              <a:t>为代表的新的科学技术的发展成为经济全球化的主要推动力量。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进入</a:t>
            </a:r>
            <a:r>
              <a:rPr lang="en-US" altLang="zh-CN" dirty="0">
                <a:solidFill>
                  <a:srgbClr val="000000"/>
                </a:solidFill>
                <a:ea typeface="宋体" panose="02010600030101010101" pitchFamily="2" charset="-122"/>
                <a:cs typeface="Times New Roman" panose="02020603050405020304" pitchFamily="18" charset="0"/>
              </a:rPr>
              <a:t>90</a:t>
            </a:r>
            <a:r>
              <a:rPr lang="zh-CN" altLang="zh-CN" dirty="0">
                <a:solidFill>
                  <a:srgbClr val="000000"/>
                </a:solidFill>
                <a:ea typeface="宋体" panose="02010600030101010101" pitchFamily="2" charset="-122"/>
                <a:cs typeface="Times New Roman" panose="02020603050405020304" pitchFamily="18" charset="0"/>
              </a:rPr>
              <a:t>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跨国公司</a:t>
            </a:r>
            <a:r>
              <a:rPr lang="zh-CN" altLang="zh-CN" dirty="0">
                <a:solidFill>
                  <a:srgbClr val="000000"/>
                </a:solidFill>
                <a:ea typeface="宋体" panose="02010600030101010101" pitchFamily="2" charset="-122"/>
                <a:cs typeface="Times New Roman" panose="02020603050405020304" pitchFamily="18" charset="0"/>
              </a:rPr>
              <a:t>迅猛发展。</a:t>
            </a:r>
            <a:r>
              <a:rPr lang="en-US" altLang="zh-CN" dirty="0">
                <a:solidFill>
                  <a:srgbClr val="000000"/>
                </a:solidFill>
                <a:ea typeface="宋体" panose="02010600030101010101" pitchFamily="2" charset="-122"/>
                <a:cs typeface="Times New Roman" panose="02020603050405020304" pitchFamily="18" charset="0"/>
              </a:rPr>
              <a:t>1995</a:t>
            </a:r>
            <a:r>
              <a:rPr lang="zh-CN" altLang="zh-CN" dirty="0">
                <a:solidFill>
                  <a:srgbClr val="000000"/>
                </a:solidFill>
                <a:ea typeface="宋体" panose="02010600030101010101" pitchFamily="2" charset="-122"/>
                <a:cs typeface="Times New Roman" panose="02020603050405020304" pitchFamily="18" charset="0"/>
              </a:rPr>
              <a:t>年</a:t>
            </a:r>
            <a:r>
              <a:rPr lang="zh-CN" altLang="zh-CN" dirty="0">
                <a:ea typeface="楷体" panose="02010609060101010101" pitchFamily="49" charset="-122"/>
                <a:cs typeface="Times New Roman" panose="02020603050405020304" pitchFamily="18" charset="0"/>
              </a:rPr>
              <a:t>世界贸易组织</a:t>
            </a:r>
            <a:r>
              <a:rPr lang="zh-CN" altLang="zh-CN" dirty="0">
                <a:solidFill>
                  <a:srgbClr val="000000"/>
                </a:solidFill>
                <a:ea typeface="宋体" panose="02010600030101010101" pitchFamily="2" charset="-122"/>
                <a:cs typeface="Times New Roman" panose="02020603050405020304" pitchFamily="18" charset="0"/>
              </a:rPr>
              <a:t>的诞生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把贸易、投资和服务的国际化提高到新的水平。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进入</a:t>
            </a:r>
            <a:r>
              <a:rPr lang="en-US" altLang="zh-CN" dirty="0">
                <a:solidFill>
                  <a:srgbClr val="000000"/>
                </a:solidFill>
                <a:ea typeface="宋体" panose="02010600030101010101" pitchFamily="2" charset="-122"/>
                <a:cs typeface="Times New Roman" panose="02020603050405020304" pitchFamily="18" charset="0"/>
              </a:rPr>
              <a:t>21 </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随着以互联网、人工智能等为代表的新一轮科学技术的发展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经济全球化成为强劲的时代潮流。</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68949" y="244775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964403" y="2911849"/>
            <a:ext cx="159313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3337195" y="3488137"/>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332649" y="3952235"/>
            <a:ext cx="159313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8213855" y="3498895"/>
            <a:ext cx="25157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8209309" y="3962993"/>
            <a:ext cx="2512889"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96672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672</TotalTime>
  <Words>1525</Words>
  <Application>Microsoft Office PowerPoint</Application>
  <PresentationFormat>自定义</PresentationFormat>
  <Paragraphs>102</Paragraphs>
  <Slides>30</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4"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92</cp:revision>
  <dcterms:created xsi:type="dcterms:W3CDTF">2020-07-20T09:37:23Z</dcterms:created>
  <dcterms:modified xsi:type="dcterms:W3CDTF">2026-03-13T03:11:23Z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