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42"/>
  </p:notesMasterIdLst>
  <p:sldIdLst>
    <p:sldId id="791" r:id="rId2"/>
    <p:sldId id="783" r:id="rId3"/>
    <p:sldId id="784" r:id="rId4"/>
    <p:sldId id="736" r:id="rId5"/>
    <p:sldId id="750" r:id="rId6"/>
    <p:sldId id="785" r:id="rId7"/>
    <p:sldId id="738" r:id="rId8"/>
    <p:sldId id="788" r:id="rId9"/>
    <p:sldId id="789" r:id="rId10"/>
    <p:sldId id="755" r:id="rId11"/>
    <p:sldId id="757" r:id="rId12"/>
    <p:sldId id="758" r:id="rId13"/>
    <p:sldId id="759" r:id="rId14"/>
    <p:sldId id="760" r:id="rId15"/>
    <p:sldId id="761" r:id="rId16"/>
    <p:sldId id="762" r:id="rId17"/>
    <p:sldId id="763" r:id="rId18"/>
    <p:sldId id="764" r:id="rId19"/>
    <p:sldId id="765" r:id="rId20"/>
    <p:sldId id="766" r:id="rId21"/>
    <p:sldId id="767" r:id="rId22"/>
    <p:sldId id="786" r:id="rId23"/>
    <p:sldId id="740" r:id="rId24"/>
    <p:sldId id="768" r:id="rId25"/>
    <p:sldId id="769" r:id="rId26"/>
    <p:sldId id="770" r:id="rId27"/>
    <p:sldId id="771" r:id="rId28"/>
    <p:sldId id="772" r:id="rId29"/>
    <p:sldId id="773" r:id="rId30"/>
    <p:sldId id="774" r:id="rId31"/>
    <p:sldId id="775" r:id="rId32"/>
    <p:sldId id="776" r:id="rId33"/>
    <p:sldId id="751" r:id="rId34"/>
    <p:sldId id="777" r:id="rId35"/>
    <p:sldId id="778" r:id="rId36"/>
    <p:sldId id="779" r:id="rId37"/>
    <p:sldId id="790" r:id="rId38"/>
    <p:sldId id="781" r:id="rId39"/>
    <p:sldId id="782" r:id="rId40"/>
    <p:sldId id="787" r:id="rId41"/>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2658452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20</a:t>
            </a:fld>
            <a:endParaRPr lang="zh-CN" altLang="en-US">
              <a:ea typeface="黑体" panose="02010609060101010101" pitchFamily="49" charset="-122"/>
            </a:endParaRPr>
          </a:p>
        </p:txBody>
      </p:sp>
    </p:spTree>
    <p:extLst>
      <p:ext uri="{BB962C8B-B14F-4D97-AF65-F5344CB8AC3E}">
        <p14:creationId xmlns:p14="http://schemas.microsoft.com/office/powerpoint/2010/main" val="15642425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170502562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1498082904"/>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115599384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69733979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346672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25274198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 xmlns:a16="http://schemas.microsoft.com/office/drawing/2014/main"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1595929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2.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458899" y="4176191"/>
            <a:ext cx="10613803" cy="109433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1</a:t>
            </a:r>
            <a:r>
              <a:rPr lang="zh-CN" altLang="zh-CN" sz="6000" dirty="0">
                <a:solidFill>
                  <a:srgbClr val="000000"/>
                </a:solidFill>
                <a:ea typeface="宋体" panose="02010600030101010101" pitchFamily="2" charset="-122"/>
                <a:cs typeface="Times New Roman" panose="02020603050405020304" pitchFamily="18" charset="0"/>
              </a:rPr>
              <a:t>课　文明的产生与早期发展</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547042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79847"/>
            <a:ext cx="10807700" cy="3046988"/>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1  </a:t>
            </a:r>
            <a:r>
              <a:rPr lang="zh-CN" altLang="zh-CN" dirty="0" smtClean="0">
                <a:solidFill>
                  <a:srgbClr val="000000"/>
                </a:solidFill>
                <a:ea typeface="宋体" panose="02010600030101010101" pitchFamily="2" charset="-122"/>
                <a:cs typeface="Times New Roman" panose="02020603050405020304" pitchFamily="18" charset="0"/>
              </a:rPr>
              <a:t>阶级社会出现</a:t>
            </a:r>
            <a:r>
              <a:rPr lang="zh-CN" altLang="zh-CN" dirty="0">
                <a:solidFill>
                  <a:srgbClr val="000000"/>
                </a:solidFill>
                <a:ea typeface="宋体" panose="02010600030101010101" pitchFamily="2" charset="-122"/>
                <a:cs typeface="Times New Roman" panose="02020603050405020304" pitchFamily="18" charset="0"/>
              </a:rPr>
              <a:t>了阶级压迫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这是历史的倒退吗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为什么</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判断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不是。原因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阶级的出现是生产力发展到一定阶段的产物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是生产力进步的表现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说明人类</a:t>
            </a:r>
            <a:r>
              <a:rPr lang="zh-CN" altLang="zh-CN" dirty="0" smtClean="0">
                <a:solidFill>
                  <a:srgbClr val="000000"/>
                </a:solidFill>
                <a:ea typeface="楷体" panose="02010609060101010101" pitchFamily="49" charset="-122"/>
                <a:cs typeface="Times New Roman" panose="02020603050405020304" pitchFamily="18" charset="0"/>
              </a:rPr>
              <a:t>进入</a:t>
            </a:r>
            <a:r>
              <a:rPr lang="zh-CN" altLang="en-US" dirty="0" smtClean="0">
                <a:solidFill>
                  <a:srgbClr val="000000"/>
                </a:solidFill>
                <a:ea typeface="楷体" panose="02010609060101010101" pitchFamily="49" charset="-122"/>
                <a:cs typeface="Times New Roman" panose="02020603050405020304" pitchFamily="18" charset="0"/>
              </a:rPr>
              <a:t>了</a:t>
            </a:r>
            <a:r>
              <a:rPr lang="zh-CN" altLang="zh-CN" dirty="0" smtClean="0">
                <a:solidFill>
                  <a:srgbClr val="000000"/>
                </a:solidFill>
                <a:ea typeface="楷体" panose="02010609060101010101" pitchFamily="49" charset="-122"/>
                <a:cs typeface="Times New Roman" panose="02020603050405020304" pitchFamily="18" charset="0"/>
              </a:rPr>
              <a:t>一</a:t>
            </a:r>
            <a:r>
              <a:rPr lang="zh-CN" altLang="zh-CN" dirty="0">
                <a:solidFill>
                  <a:srgbClr val="000000"/>
                </a:solidFill>
                <a:ea typeface="楷体" panose="02010609060101010101" pitchFamily="49" charset="-122"/>
                <a:cs typeface="Times New Roman" panose="02020603050405020304" pitchFamily="18" charset="0"/>
              </a:rPr>
              <a:t>个更高的发展阶段。</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680723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1775"/>
            <a:ext cx="10807700" cy="488903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二、古代文明的多元特点</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latin typeface="Arial" panose="020B0604020202020204" pitchFamily="34" charset="0"/>
                <a:cs typeface="Times New Roman" panose="02020603050405020304" pitchFamily="18" charset="0"/>
              </a:rPr>
              <a:t>特征</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由于</a:t>
            </a:r>
            <a:r>
              <a:rPr lang="zh-CN" altLang="zh-CN" dirty="0">
                <a:ea typeface="楷体" panose="02010609060101010101" pitchFamily="49" charset="-122"/>
                <a:cs typeface="Times New Roman" panose="02020603050405020304" pitchFamily="18" charset="0"/>
              </a:rPr>
              <a:t>生产力</a:t>
            </a:r>
            <a:r>
              <a:rPr lang="zh-CN" altLang="zh-CN" dirty="0">
                <a:solidFill>
                  <a:srgbClr val="000000"/>
                </a:solidFill>
                <a:ea typeface="宋体" panose="02010600030101010101" pitchFamily="2" charset="-122"/>
                <a:cs typeface="Times New Roman" panose="02020603050405020304" pitchFamily="18" charset="0"/>
              </a:rPr>
              <a:t>发展水平和交通条件的限制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古代各个文明基本</a:t>
            </a:r>
            <a:r>
              <a:rPr lang="zh-CN" altLang="zh-CN" dirty="0">
                <a:ea typeface="楷体" panose="02010609060101010101" pitchFamily="49" charset="-122"/>
                <a:cs typeface="Times New Roman" panose="02020603050405020304" pitchFamily="18" charset="0"/>
              </a:rPr>
              <a:t>独立发展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表现出明显的</a:t>
            </a:r>
            <a:r>
              <a:rPr lang="zh-CN" altLang="zh-CN" dirty="0">
                <a:ea typeface="楷体" panose="02010609060101010101" pitchFamily="49" charset="-122"/>
                <a:cs typeface="Times New Roman" panose="02020603050405020304" pitchFamily="18" charset="0"/>
              </a:rPr>
              <a:t>多元特征</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latin typeface="Arial" panose="020B0604020202020204" pitchFamily="34" charset="0"/>
                <a:cs typeface="Times New Roman" panose="02020603050405020304" pitchFamily="18" charset="0"/>
              </a:rPr>
              <a:t>表现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古代西亚文明。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时间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公元前</a:t>
            </a:r>
            <a:r>
              <a:rPr lang="en-US" altLang="zh-CN" dirty="0">
                <a:solidFill>
                  <a:srgbClr val="000000"/>
                </a:solidFill>
                <a:ea typeface="宋体" panose="02010600030101010101" pitchFamily="2" charset="-122"/>
                <a:cs typeface="Times New Roman" panose="02020603050405020304" pitchFamily="18" charset="0"/>
              </a:rPr>
              <a:t>3500</a:t>
            </a:r>
            <a:r>
              <a:rPr lang="zh-CN" altLang="zh-CN" dirty="0">
                <a:solidFill>
                  <a:srgbClr val="000000"/>
                </a:solidFill>
                <a:ea typeface="宋体" panose="02010600030101010101" pitchFamily="2" charset="-122"/>
                <a:cs typeface="Times New Roman" panose="02020603050405020304" pitchFamily="18" charset="0"/>
              </a:rPr>
              <a:t>年左右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两河流域产生了最初的文明。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表现。</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1552299" y="1669418"/>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1547528" y="2133516"/>
            <a:ext cx="1196942"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475477" y="2245482"/>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70931" y="2709580"/>
            <a:ext cx="1593130"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4670159" y="2245482"/>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665613" y="2709580"/>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0920918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HLGXQCRG04Xj.eps" descr="id:2147498944;FounderCES"/>
          <p:cNvPicPr/>
          <p:nvPr/>
        </p:nvPicPr>
        <p:blipFill>
          <a:blip r:embed="rId2"/>
          <a:stretch>
            <a:fillRect/>
          </a:stretch>
        </p:blipFill>
        <p:spPr>
          <a:xfrm>
            <a:off x="3218921" y="33155"/>
            <a:ext cx="4414324" cy="6157469"/>
          </a:xfrm>
          <a:prstGeom prst="rect">
            <a:avLst/>
          </a:prstGeom>
        </p:spPr>
      </p:pic>
      <p:sp>
        <p:nvSpPr>
          <p:cNvPr id="11" name="矩形 10"/>
          <p:cNvSpPr/>
          <p:nvPr/>
        </p:nvSpPr>
        <p:spPr>
          <a:xfrm>
            <a:off x="5251819" y="298269"/>
            <a:ext cx="576003" cy="215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6718006" y="956851"/>
            <a:ext cx="843325" cy="215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矩形 17"/>
          <p:cNvSpPr/>
          <p:nvPr/>
        </p:nvSpPr>
        <p:spPr>
          <a:xfrm>
            <a:off x="5155005" y="2128437"/>
            <a:ext cx="1332000" cy="215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p:cNvSpPr/>
          <p:nvPr/>
        </p:nvSpPr>
        <p:spPr>
          <a:xfrm>
            <a:off x="6042266" y="3545505"/>
            <a:ext cx="843325" cy="215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矩形 19"/>
          <p:cNvSpPr/>
          <p:nvPr/>
        </p:nvSpPr>
        <p:spPr>
          <a:xfrm>
            <a:off x="6481117" y="5421347"/>
            <a:ext cx="633603" cy="21598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187522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8"/>
                                        </p:tgtEl>
                                      </p:cBhvr>
                                    </p:animEffect>
                                    <p:set>
                                      <p:cBhvr>
                                        <p:cTn id="17" dur="1" fill="hold">
                                          <p:stCondLst>
                                            <p:cond delay="499"/>
                                          </p:stCondLst>
                                        </p:cTn>
                                        <p:tgtEl>
                                          <p:spTgt spid="1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9"/>
                                        </p:tgtEl>
                                      </p:cBhvr>
                                    </p:animEffect>
                                    <p:set>
                                      <p:cBhvr>
                                        <p:cTn id="22" dur="1" fill="hold">
                                          <p:stCondLst>
                                            <p:cond delay="499"/>
                                          </p:stCondLst>
                                        </p:cTn>
                                        <p:tgtEl>
                                          <p:spTgt spid="1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20"/>
                                        </p:tgtEl>
                                      </p:cBhvr>
                                    </p:animEffect>
                                    <p:set>
                                      <p:cBhvr>
                                        <p:cTn id="2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7" grpId="0" animBg="1"/>
      <p:bldP spid="18" grpId="0" animBg="1"/>
      <p:bldP spid="19"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727919"/>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埃及</a:t>
            </a:r>
            <a:r>
              <a:rPr lang="zh-CN" altLang="zh-CN" dirty="0">
                <a:solidFill>
                  <a:srgbClr val="000000"/>
                </a:solidFill>
                <a:ea typeface="宋体" panose="02010600030101010101" pitchFamily="2" charset="-122"/>
                <a:cs typeface="Times New Roman" panose="02020603050405020304" pitchFamily="18" charset="0"/>
              </a:rPr>
              <a:t>文明。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尼罗河的定期泛滥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有利于农业生产的发展。尼罗河还提供了连通上下埃及的交通条件。</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表现。</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194742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HLGXQCRG05Xj.eps" descr="id:2147498951;FounderCES"/>
          <p:cNvPicPr/>
          <p:nvPr/>
        </p:nvPicPr>
        <p:blipFill>
          <a:blip r:embed="rId2"/>
          <a:stretch>
            <a:fillRect/>
          </a:stretch>
        </p:blipFill>
        <p:spPr>
          <a:xfrm>
            <a:off x="2376661" y="44900"/>
            <a:ext cx="6494917" cy="6145447"/>
          </a:xfrm>
          <a:prstGeom prst="rect">
            <a:avLst/>
          </a:prstGeom>
        </p:spPr>
      </p:pic>
      <p:sp>
        <p:nvSpPr>
          <p:cNvPr id="10" name="矩形 9"/>
          <p:cNvSpPr/>
          <p:nvPr/>
        </p:nvSpPr>
        <p:spPr>
          <a:xfrm>
            <a:off x="6662038" y="132496"/>
            <a:ext cx="1234713"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4824933" y="479483"/>
            <a:ext cx="576064" cy="2613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4595348" y="2461620"/>
            <a:ext cx="1122466"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7950413" y="3155012"/>
            <a:ext cx="843325"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9784433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168123"/>
            <a:ext cx="10807700" cy="3008068"/>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不同的古代文明都出现了文字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你认为文字有何价值</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价值</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文字的发明克服了语言交际在时间和空间上的局限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文字通过书面语能更好地记录人类的文化活动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有助于文明的传承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文字能促进思维的发展。</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987258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727919"/>
            <a:ext cx="10807700" cy="237757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古代印度文明。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随着</a:t>
            </a:r>
            <a:r>
              <a:rPr lang="zh-CN" altLang="zh-CN" dirty="0">
                <a:ea typeface="楷体" panose="02010609060101010101" pitchFamily="49" charset="-122"/>
                <a:cs typeface="Times New Roman" panose="02020603050405020304" pitchFamily="18" charset="0"/>
              </a:rPr>
              <a:t>铁器时代</a:t>
            </a:r>
            <a:r>
              <a:rPr lang="zh-CN" altLang="zh-CN" dirty="0">
                <a:solidFill>
                  <a:srgbClr val="000000"/>
                </a:solidFill>
                <a:ea typeface="宋体" panose="02010600030101010101" pitchFamily="2" charset="-122"/>
                <a:cs typeface="Times New Roman" panose="02020603050405020304" pitchFamily="18" charset="0"/>
              </a:rPr>
              <a:t>的来临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生产工具的进步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恒河流域逐步得到开发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成为印度历史的中心舞台。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表现。</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2912991" y="2386749"/>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2908445" y="2850847"/>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43598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noChangeAspect="1"/>
          </p:cNvGraphicFramePr>
          <p:nvPr>
            <p:extLst>
              <p:ext uri="{D42A27DB-BD31-4B8C-83A1-F6EECF244321}">
                <p14:modId xmlns:p14="http://schemas.microsoft.com/office/powerpoint/2010/main" val="512326798"/>
              </p:ext>
            </p:extLst>
          </p:nvPr>
        </p:nvGraphicFramePr>
        <p:xfrm>
          <a:off x="361950" y="359767"/>
          <a:ext cx="10807700" cy="5364480"/>
        </p:xfrm>
        <a:graphic>
          <a:graphicData uri="http://schemas.openxmlformats.org/drawingml/2006/table">
            <a:tbl>
              <a:tblPr firstRow="1" firstCol="1" bandRow="1"/>
              <a:tblGrid>
                <a:gridCol w="1942703"/>
                <a:gridCol w="8864997"/>
              </a:tblGrid>
              <a:tr h="0">
                <a:tc>
                  <a:txBody>
                    <a:bodyPr/>
                    <a:lstStyle/>
                    <a:p>
                      <a:pPr>
                        <a:spcAft>
                          <a:spcPts val="0"/>
                        </a:spcAft>
                        <a:tabLst>
                          <a:tab pos="1188085" algn="l"/>
                          <a:tab pos="2163445" algn="l"/>
                          <a:tab pos="3142615" algn="l"/>
                          <a:tab pos="4190365" algn="l"/>
                        </a:tabLst>
                      </a:pPr>
                      <a:r>
                        <a:rPr lang="zh-CN" sz="3200" b="1"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国家</a:t>
                      </a:r>
                      <a:r>
                        <a:rPr lang="zh-CN" sz="3200" b="1"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的</a:t>
                      </a:r>
                      <a:endParaRPr lang="en-US" altLang="zh-CN" sz="3200" b="1"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endParaRPr>
                    </a:p>
                    <a:p>
                      <a:pPr>
                        <a:spcAft>
                          <a:spcPts val="0"/>
                        </a:spcAft>
                        <a:tabLst>
                          <a:tab pos="1188085" algn="l"/>
                          <a:tab pos="2163445" algn="l"/>
                          <a:tab pos="3142615" algn="l"/>
                          <a:tab pos="4190365" algn="l"/>
                        </a:tabLst>
                      </a:pPr>
                      <a:r>
                        <a:rPr lang="zh-CN" sz="3200" b="1"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产生</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到公元前</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 </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世纪</a:t>
                      </a:r>
                      <a:r>
                        <a:rPr lang="en-US"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恒河流域</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形成一系列国家</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种姓制度</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在国家形成过程中</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印度出现贵贱分明、职业世袭、法律地位不平等的</a:t>
                      </a:r>
                      <a:r>
                        <a:rPr lang="zh-CN" sz="3200" b="1"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种姓制度</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。这种发端于古代的制度延续下来</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对印度社会和历史的发展产生了深远影响</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佛教产生</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u="sng">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佛教</a:t>
                      </a: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对种姓制度形成了一定程度的冲击</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文学</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《摩诃婆罗多》和《罗摩衍那》是世界上著名的史诗</a:t>
                      </a:r>
                      <a:endParaRPr lang="zh-CN" sz="3200" b="1">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altLang="en-US" sz="3200" b="1"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数</a:t>
                      </a:r>
                      <a:r>
                        <a:rPr lang="zh-CN" sz="3200" b="1"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学</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印度人创造了从</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到</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的数字</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发明了</a:t>
                      </a:r>
                      <a:r>
                        <a:rPr lang="en-US"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zh-CN" sz="3200" b="1"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提出了按位计值的方法</a:t>
                      </a:r>
                      <a:endParaRPr lang="zh-CN" sz="3200" b="1"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7" name="矩形 6"/>
          <p:cNvSpPr/>
          <p:nvPr/>
        </p:nvSpPr>
        <p:spPr>
          <a:xfrm>
            <a:off x="5194831" y="607321"/>
            <a:ext cx="162530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5586402" y="1871935"/>
            <a:ext cx="1625305"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2345131" y="3329488"/>
            <a:ext cx="802241"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643856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77647"/>
            <a:ext cx="10807700" cy="541071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smtClean="0">
                <a:solidFill>
                  <a:srgbClr val="000000"/>
                </a:solidFill>
                <a:ea typeface="宋体" panose="02010600030101010101" pitchFamily="2" charset="-122"/>
                <a:cs typeface="Times New Roman" panose="02020603050405020304" pitchFamily="18" charset="0"/>
              </a:rPr>
              <a:t>古希腊</a:t>
            </a:r>
            <a:r>
              <a:rPr lang="zh-CN" altLang="zh-CN" dirty="0">
                <a:solidFill>
                  <a:srgbClr val="000000"/>
                </a:solidFill>
                <a:ea typeface="宋体" panose="02010600030101010101" pitchFamily="2" charset="-122"/>
                <a:cs typeface="Times New Roman" panose="02020603050405020304" pitchFamily="18" charset="0"/>
              </a:rPr>
              <a:t>文明。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城邦的出现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多山少平原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陆上交通不便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不利于地区性大国的兴起。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时间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公元前</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宋体" panose="02010600030101010101" pitchFamily="2" charset="-122"/>
                <a:cs typeface="Times New Roman" panose="02020603050405020304" pitchFamily="18" charset="0"/>
              </a:rPr>
              <a:t>前</a:t>
            </a:r>
            <a:r>
              <a:rPr lang="en-US" altLang="zh-CN" dirty="0">
                <a:solidFill>
                  <a:srgbClr val="000000"/>
                </a:solidFill>
                <a:ea typeface="宋体" panose="02010600030101010101" pitchFamily="2" charset="-122"/>
                <a:cs typeface="Times New Roman" panose="02020603050405020304" pitchFamily="18" charset="0"/>
              </a:rPr>
              <a:t>6 </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城邦逐渐发展起来。</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a:solidFill>
                  <a:srgbClr val="000000"/>
                </a:solidFill>
                <a:ea typeface="宋体" panose="02010600030101010101" pitchFamily="2" charset="-122"/>
                <a:cs typeface="Times New Roman" panose="02020603050405020304" pitchFamily="18" charset="0"/>
              </a:rPr>
              <a:t>典型</a:t>
            </a:r>
            <a:r>
              <a:rPr lang="zh-CN" altLang="zh-CN" dirty="0" smtClean="0">
                <a:solidFill>
                  <a:srgbClr val="000000"/>
                </a:solidFill>
                <a:ea typeface="宋体" panose="02010600030101010101" pitchFamily="2" charset="-122"/>
                <a:cs typeface="Times New Roman" panose="02020603050405020304" pitchFamily="18" charset="0"/>
              </a:rPr>
              <a:t>特征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uFill>
                  <a:solidFill>
                    <a:srgbClr val="000000"/>
                  </a:solidFill>
                </a:uFill>
                <a:ea typeface="楷体" panose="02010609060101010101" pitchFamily="49" charset="-122"/>
                <a:cs typeface="Times New Roman" panose="02020603050405020304" pitchFamily="18" charset="0"/>
              </a:rPr>
              <a:t>小国寡民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公民直接参与国家管理。</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代表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uFill>
                  <a:solidFill>
                    <a:srgbClr val="000000"/>
                  </a:solidFill>
                </a:uFill>
                <a:ea typeface="楷体" panose="02010609060101010101" pitchFamily="49" charset="-122"/>
                <a:cs typeface="Times New Roman" panose="02020603050405020304" pitchFamily="18" charset="0"/>
              </a:rPr>
              <a:t>斯巴达</a:t>
            </a:r>
            <a:r>
              <a:rPr lang="zh-CN" altLang="zh-CN" dirty="0">
                <a:solidFill>
                  <a:srgbClr val="000000"/>
                </a:solidFill>
                <a:ea typeface="宋体" panose="02010600030101010101" pitchFamily="2" charset="-122"/>
                <a:cs typeface="Times New Roman" panose="02020603050405020304" pitchFamily="18" charset="0"/>
              </a:rPr>
              <a:t>和</a:t>
            </a:r>
            <a:r>
              <a:rPr lang="zh-CN" altLang="zh-CN" dirty="0">
                <a:uFill>
                  <a:solidFill>
                    <a:srgbClr val="000000"/>
                  </a:solidFill>
                </a:uFill>
                <a:ea typeface="楷体" panose="02010609060101010101" pitchFamily="49" charset="-122"/>
                <a:cs typeface="Times New Roman" panose="02020603050405020304" pitchFamily="18" charset="0"/>
              </a:rPr>
              <a:t>雅典</a:t>
            </a:r>
            <a:r>
              <a:rPr lang="zh-CN" altLang="zh-CN" dirty="0">
                <a:solidFill>
                  <a:srgbClr val="000000"/>
                </a:solidFill>
                <a:ea typeface="宋体" panose="02010600030101010101" pitchFamily="2" charset="-122"/>
                <a:cs typeface="Times New Roman" panose="02020603050405020304" pitchFamily="18" charset="0"/>
              </a:rPr>
              <a:t>是其中最为著名的两个城邦。斯巴达是少数人掌握政权的寡头政治的代表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雅典是多数公民掌权的民主政治的典型。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3" name="矩形 2"/>
          <p:cNvSpPr/>
          <p:nvPr/>
        </p:nvSpPr>
        <p:spPr>
          <a:xfrm>
            <a:off x="2779213" y="3273255"/>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2774667" y="3737353"/>
            <a:ext cx="1593130"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2076245" y="3835263"/>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071474" y="4299361"/>
            <a:ext cx="1196942"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3717717" y="3835263"/>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3713127" y="4299361"/>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2040000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64827"/>
            <a:ext cx="10807700" cy="300806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雅典民主制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在雅典</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公民都有出席</a:t>
            </a:r>
            <a:r>
              <a:rPr lang="zh-CN" altLang="zh-CN" dirty="0">
                <a:uFill>
                  <a:solidFill>
                    <a:srgbClr val="000000"/>
                  </a:solidFill>
                </a:uFill>
                <a:ea typeface="楷体" panose="02010609060101010101" pitchFamily="49" charset="-122"/>
                <a:cs typeface="Times New Roman" panose="02020603050405020304" pitchFamily="18" charset="0"/>
              </a:rPr>
              <a:t>公民大会</a:t>
            </a:r>
            <a:r>
              <a:rPr lang="zh-CN" altLang="zh-CN" dirty="0">
                <a:solidFill>
                  <a:srgbClr val="000000"/>
                </a:solidFill>
                <a:ea typeface="宋体" panose="02010600030101010101" pitchFamily="2" charset="-122"/>
                <a:cs typeface="Times New Roman" panose="02020603050405020304" pitchFamily="18" charset="0"/>
              </a:rPr>
              <a:t>和担任公职的权利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直接决定城邦的大政方针。</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dirty="0">
                <a:solidFill>
                  <a:srgbClr val="000000"/>
                </a:solidFill>
                <a:ea typeface="宋体" panose="02010600030101010101" pitchFamily="2" charset="-122"/>
                <a:cs typeface="Times New Roman" panose="02020603050405020304" pitchFamily="18" charset="0"/>
              </a:rPr>
              <a:t>局限性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古希腊城邦民主政治建立在奴隶制基础之上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享有民主权利的仅是成年男性公民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uFill>
                  <a:solidFill>
                    <a:srgbClr val="000000"/>
                  </a:solidFill>
                </a:uFill>
                <a:ea typeface="楷体" panose="02010609060101010101" pitchFamily="49" charset="-122"/>
                <a:cs typeface="Times New Roman" panose="02020603050405020304" pitchFamily="18" charset="0"/>
              </a:rPr>
              <a:t>妇女</a:t>
            </a:r>
            <a:r>
              <a:rPr lang="zh-CN" altLang="zh-CN" dirty="0">
                <a:solidFill>
                  <a:srgbClr val="000000"/>
                </a:solidFill>
                <a:ea typeface="宋体" panose="02010600030101010101" pitchFamily="2" charset="-122"/>
                <a:cs typeface="Times New Roman" panose="02020603050405020304" pitchFamily="18" charset="0"/>
              </a:rPr>
              <a:t>、外邦人和奴隶都被排斥在公民队伍之外。奴隶缺少最基本的权利。</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7097411" y="1348893"/>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092865" y="1812991"/>
            <a:ext cx="1593130"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6290703" y="3106061"/>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6286113" y="3570159"/>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3535988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横卷形 4">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a:t>•</a:t>
            </a:r>
            <a:r>
              <a:rPr lang="zh-CN" altLang="en-US" sz="4000" smtClean="0"/>
              <a:t>目标</a:t>
            </a:r>
            <a:r>
              <a:rPr lang="zh-CN" altLang="en-US" sz="4000" dirty="0"/>
              <a:t>定位</a:t>
            </a:r>
          </a:p>
        </p:txBody>
      </p:sp>
      <p:sp>
        <p:nvSpPr>
          <p:cNvPr id="6" name="横卷形 5">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10" name="横卷形 9">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4177903105"/>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00999"/>
            <a:ext cx="1689886" cy="64434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⑤</a:t>
            </a:r>
            <a:r>
              <a:rPr lang="zh-CN" altLang="zh-CN" dirty="0">
                <a:solidFill>
                  <a:srgbClr val="000000"/>
                </a:solidFill>
                <a:ea typeface="宋体" panose="02010600030101010101" pitchFamily="2" charset="-122"/>
                <a:cs typeface="Times New Roman" panose="02020603050405020304" pitchFamily="18" charset="0"/>
              </a:rPr>
              <a:t>文化</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pic>
        <p:nvPicPr>
          <p:cNvPr id="8" name="HLGXQCRG06Xj.eps" descr="id:2147498973;FounderCES"/>
          <p:cNvPicPr/>
          <p:nvPr/>
        </p:nvPicPr>
        <p:blipFill>
          <a:blip r:embed="rId3"/>
          <a:stretch>
            <a:fillRect/>
          </a:stretch>
        </p:blipFill>
        <p:spPr>
          <a:xfrm>
            <a:off x="1008509" y="1076285"/>
            <a:ext cx="8586592" cy="4190536"/>
          </a:xfrm>
          <a:prstGeom prst="rect">
            <a:avLst/>
          </a:prstGeom>
        </p:spPr>
      </p:pic>
      <p:sp>
        <p:nvSpPr>
          <p:cNvPr id="9" name="矩形 8"/>
          <p:cNvSpPr/>
          <p:nvPr/>
        </p:nvSpPr>
        <p:spPr>
          <a:xfrm>
            <a:off x="3014223" y="1188484"/>
            <a:ext cx="1728192" cy="420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6244073" y="1707653"/>
            <a:ext cx="1728192" cy="420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2985868" y="2740146"/>
            <a:ext cx="1728192" cy="42089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0672103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animBg="1"/>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799927"/>
            <a:ext cx="10807700" cy="1865126"/>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如何评价雅典民主制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评价</a:t>
            </a:r>
            <a:r>
              <a:rPr lang="en-US" altLang="zh-CN" dirty="0">
                <a:solidFill>
                  <a:srgbClr val="000000"/>
                </a:solidFill>
                <a:ea typeface="宋体" panose="02010600030101010101" pitchFamily="2" charset="-122"/>
              </a:rPr>
              <a:t>:</a:t>
            </a:r>
            <a:r>
              <a:rPr lang="zh-CN" altLang="zh-CN" dirty="0">
                <a:solidFill>
                  <a:srgbClr val="000000"/>
                </a:solidFill>
                <a:ea typeface="楷体" panose="02010609060101010101" pitchFamily="49" charset="-122"/>
                <a:cs typeface="Times New Roman" panose="02020603050405020304" pitchFamily="18" charset="0"/>
              </a:rPr>
              <a:t>雅典民主制是古希腊文明的催化剂</a:t>
            </a:r>
            <a:r>
              <a:rPr lang="en-US" altLang="zh-CN" dirty="0">
                <a:solidFill>
                  <a:srgbClr val="000000"/>
                </a:solidFill>
                <a:ea typeface="宋体" panose="02010600030101010101" pitchFamily="2" charset="-122"/>
              </a:rPr>
              <a:t>,</a:t>
            </a:r>
            <a:r>
              <a:rPr lang="zh-CN" altLang="zh-CN" dirty="0">
                <a:solidFill>
                  <a:srgbClr val="000000"/>
                </a:solidFill>
                <a:ea typeface="楷体" panose="02010609060101010101" pitchFamily="49" charset="-122"/>
                <a:cs typeface="Times New Roman" panose="02020603050405020304" pitchFamily="18" charset="0"/>
              </a:rPr>
              <a:t>也是制造社会不公的暴力机器。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75507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371808276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215751"/>
            <a:ext cx="8706422" cy="504056"/>
          </a:xfrm>
          <a:prstGeom prst="roundRect">
            <a:avLst/>
          </a:prstGeom>
          <a:solidFill>
            <a:srgbClr val="C6A7DD"/>
          </a:solidFill>
          <a:ln>
            <a:solidFill>
              <a:srgbClr val="7030A0"/>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zh-CN" altLang="zh-CN"/>
              <a:t>一</a:t>
            </a:r>
            <a:r>
              <a:rPr lang="en-US" altLang="zh-CN"/>
              <a:t>  </a:t>
            </a:r>
            <a:r>
              <a:rPr lang="zh-CN" altLang="zh-CN"/>
              <a:t>国家的产生</a:t>
            </a:r>
            <a:endParaRPr lang="zh-CN" altLang="en-US"/>
          </a:p>
        </p:txBody>
      </p:sp>
      <p:sp>
        <p:nvSpPr>
          <p:cNvPr id="4" name="矩形 3"/>
          <p:cNvSpPr>
            <a:spLocks noChangeAspect="1"/>
          </p:cNvSpPr>
          <p:nvPr/>
        </p:nvSpPr>
        <p:spPr>
          <a:xfrm>
            <a:off x="361950" y="791815"/>
            <a:ext cx="10807700" cy="4189930"/>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国家是社会在一定发展阶段上的产物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国家是承认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这个社会陷入了不可解决的自我矛盾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分裂为不可调和的对立面而又无力摆脱这些对立面。而为了使这些对立面</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不致在无谓的斗争中把自己和社会消灭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就需要有一种表面上凌驾于社会之上的力量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这种力量应当缓和冲突</a:t>
            </a:r>
            <a:r>
              <a:rPr lang="en-US" altLang="zh-CN" dirty="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恩格斯《家庭、私有制和国家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的起源》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《马克思恩格斯选集》第四卷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19807"/>
            <a:ext cx="10807700" cy="359899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社会矛盾和社会公共事务的日益复杂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需要对全社会进行劳动管理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组织社会生产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兴建大型水利工程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从事法律事务、艺术、科学等。氏族</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已经显得无能为力了。</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材料三</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随着部落间战争的不断发生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由此就产生了各部落抵御侵略的迫切需要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从而加速了国家暴力机构的建立和发展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使国家制度日臻完善。</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06894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15751"/>
            <a:ext cx="10807700" cy="53717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材料四</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通过征服而形成的国家大致有两种类型。其一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是部落联盟征服原有的国家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因而在征服中迅速形成国家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如日耳曼人征服西罗马帝国时</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必须设置一种代替物来代替罗马国家</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而这只有另一种国家才能胜任。另一种类型是部落联盟征服别的部落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在征服时并不马上建立国家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而是在长期的剥削和压迫被征服者以及被征服者的反抗斗争中逐渐建立国家机构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如斯巴达国家。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材料二、材料三、材料四均摘编自黄英</a:t>
            </a:r>
            <a:r>
              <a:rPr lang="zh-CN" altLang="zh-CN" dirty="0" smtClean="0">
                <a:solidFill>
                  <a:srgbClr val="000000"/>
                </a:solidFill>
                <a:ea typeface="楷体" panose="02010609060101010101" pitchFamily="49" charset="-122"/>
                <a:cs typeface="Times New Roman" panose="02020603050405020304" pitchFamily="18" charset="0"/>
              </a:rPr>
              <a:t>贤</a:t>
            </a:r>
            <a:r>
              <a:rPr lang="zh-CN" altLang="en-US" dirty="0" smtClean="0">
                <a:solidFill>
                  <a:srgbClr val="000000"/>
                </a:solidFill>
                <a:ea typeface="楷体" panose="02010609060101010101" pitchFamily="49" charset="-122"/>
                <a:cs typeface="Times New Roman" panose="02020603050405020304" pitchFamily="18" charset="0"/>
              </a:rPr>
              <a:t>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《国家产生的原因是多样的》</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214124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47799"/>
            <a:ext cx="10807700" cy="358136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根据上述材料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分析国家产生的原因。你认为国家产生的根本原因是什么</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国家是阶级斗争不可调和的产物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社会管理的需要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防御外族入侵的需要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对外征服加速了国家的形成。根本原因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生产力的发展。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10503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4228850"/>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国家产生的标志、实质、根本属性与职能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标志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军队、政府和监狱等强制机关的出现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赋税制度建立。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实质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阶级统治的暴力工具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是经济上占统治地位的阶级进行阶级统治的暴力机构。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根本属性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阶级性。</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306145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0807700" cy="537179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国家的职能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对内职能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阶级统治的职能。镇压被统治阶级的反抗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维护统治阶级的经济、政治和文化利益。</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社会管理的职能。协调统治阶级内部关系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调整其他社会关系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调控经济、教育和文化等社会活动。</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对外职能</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防御外来</a:t>
            </a:r>
            <a:r>
              <a:rPr lang="zh-CN" altLang="zh-CN" dirty="0" smtClean="0">
                <a:solidFill>
                  <a:srgbClr val="000000"/>
                </a:solidFill>
                <a:ea typeface="宋体" panose="02010600030101010101" pitchFamily="2" charset="-122"/>
                <a:cs typeface="Times New Roman" panose="02020603050405020304" pitchFamily="18" charset="0"/>
              </a:rPr>
              <a:t>侵略</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保护本国利益不受侵犯。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参与国际竞争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协调国家关系。</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6214061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0807700" cy="541071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rPr>
              <a:t>1.</a:t>
            </a:r>
            <a:r>
              <a:rPr lang="zh-CN" altLang="zh-CN" dirty="0">
                <a:solidFill>
                  <a:srgbClr val="000000"/>
                </a:solidFill>
                <a:ea typeface="宋体" panose="02010600030101010101" pitchFamily="2" charset="-122"/>
                <a:cs typeface="Times New Roman" panose="02020603050405020304" pitchFamily="18" charset="0"/>
              </a:rPr>
              <a:t>恩格斯说</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除了自由人和奴隶的差别以外</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又出现了富人和穷人的差别。</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这种差别导致了奴隶与奴隶主、富人与穷人、氏族一般成员与氏族贵族之间的斗争</a:t>
            </a:r>
            <a:r>
              <a:rPr lang="en-US" altLang="zh-CN" dirty="0">
                <a:solidFill>
                  <a:srgbClr val="000000"/>
                </a:solidFill>
                <a:ea typeface="宋体" panose="02010600030101010101" pitchFamily="2" charset="-122"/>
              </a:rPr>
              <a:t>,</a:t>
            </a:r>
            <a:r>
              <a:rPr lang="zh-CN" altLang="zh-CN" dirty="0">
                <a:solidFill>
                  <a:srgbClr val="000000"/>
                </a:solidFill>
                <a:ea typeface="宋体" panose="02010600030101010101" pitchFamily="2" charset="-122"/>
                <a:cs typeface="Times New Roman" panose="02020603050405020304" pitchFamily="18" charset="0"/>
              </a:rPr>
              <a:t>这种</a:t>
            </a:r>
            <a:r>
              <a:rPr lang="zh-CN" altLang="zh-CN" dirty="0" smtClean="0">
                <a:solidFill>
                  <a:srgbClr val="000000"/>
                </a:solidFill>
                <a:ea typeface="宋体" panose="02010600030101010101" pitchFamily="2" charset="-122"/>
                <a:cs typeface="Times New Roman" panose="02020603050405020304" pitchFamily="18" charset="0"/>
              </a:rPr>
              <a:t>斗争</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导致了氏族公社的解体和国家的产生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导致了脑力劳动者和体力劳动者的分化</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C</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导致了社会混乱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是历史的倒退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是人类进入文明阶段的</a:t>
            </a:r>
            <a:r>
              <a:rPr lang="zh-CN" altLang="zh-CN" dirty="0" smtClean="0">
                <a:solidFill>
                  <a:srgbClr val="000000"/>
                </a:solidFill>
                <a:ea typeface="宋体" panose="02010600030101010101" pitchFamily="2" charset="-122"/>
                <a:cs typeface="Times New Roman" panose="02020603050405020304" pitchFamily="18" charset="0"/>
              </a:rPr>
              <a:t>标志</a:t>
            </a:r>
            <a:r>
              <a:rPr lang="zh-CN" altLang="zh-CN" dirty="0">
                <a:solidFill>
                  <a:srgbClr val="000000"/>
                </a:solidFill>
                <a:ea typeface="宋体" panose="02010600030101010101" pitchFamily="2" charset="-122"/>
                <a:cs typeface="Times New Roman" panose="02020603050405020304" pitchFamily="18" charset="0"/>
              </a:rPr>
              <a:t>　</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 </a:t>
            </a:r>
            <a:endParaRPr lang="zh-CN" altLang="en-US" dirty="0"/>
          </a:p>
        </p:txBody>
      </p:sp>
    </p:spTree>
    <p:extLst>
      <p:ext uri="{BB962C8B-B14F-4D97-AF65-F5344CB8AC3E}">
        <p14:creationId xmlns:p14="http://schemas.microsoft.com/office/powerpoint/2010/main" val="18252900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randombar(horizontal)">
                                      <p:cBhvr>
                                        <p:cTn id="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89990789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91815"/>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根据题干材料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可知原始社会后期已经出现了社会不平等现象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进而产生了阶级和阶级压迫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最终导致国家的出现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项与题干材料无直接关系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阶级和国家的出现是历史的进步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人类进入文明阶段的标志之一是国家的出现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但是题干材料并非强调国家出现的影响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而是国家出现的原因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745509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723975"/>
            <a:ext cx="10807700" cy="4172296"/>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有人认为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国家出现的主要目的是维护秩序和安全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增加公民福利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以提高全体人民的幸福感。这一观点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认识到国家的一个重要特征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公正性</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揭示了国家是政治中最根本的问题</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说明了社会管理职能是实现政治统治职能的保证</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抹杀了国家的阶级本质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294162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randombar(horizontal)">
                                      <p:cBhvr>
                                        <p:cTn id="7"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935831"/>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国家是阶级统治的工具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阶级性是国家的根本属性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题干中的观点把管理社会公共事务看成国家的主要目的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以国家的社会管理属性掩盖了国家的阶级性</a:t>
            </a:r>
            <a:r>
              <a:rPr lang="en-US" altLang="zh-CN" dirty="0" smtClean="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项符合题意</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项错误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题干中的观点不能</a:t>
            </a:r>
            <a:r>
              <a:rPr lang="zh-CN" altLang="zh-CN" dirty="0" smtClean="0">
                <a:solidFill>
                  <a:srgbClr val="000000"/>
                </a:solidFill>
                <a:ea typeface="楷体" panose="02010609060101010101" pitchFamily="49" charset="-122"/>
                <a:cs typeface="Times New Roman" panose="02020603050405020304" pitchFamily="18" charset="0"/>
              </a:rPr>
              <a:t>体现</a:t>
            </a:r>
            <a:r>
              <a:rPr lang="zh-CN" altLang="en-US" dirty="0" smtClean="0">
                <a:solidFill>
                  <a:srgbClr val="000000"/>
                </a:solidFill>
                <a:ea typeface="楷体" panose="02010609060101010101" pitchFamily="49" charset="-122"/>
                <a:cs typeface="Times New Roman" panose="02020603050405020304" pitchFamily="18" charset="0"/>
              </a:rPr>
              <a:t>国家的</a:t>
            </a:r>
            <a:r>
              <a:rPr lang="zh-CN" altLang="zh-CN" dirty="0" smtClean="0">
                <a:solidFill>
                  <a:srgbClr val="000000"/>
                </a:solidFill>
                <a:ea typeface="楷体" panose="02010609060101010101" pitchFamily="49" charset="-122"/>
                <a:cs typeface="Times New Roman" panose="02020603050405020304" pitchFamily="18" charset="0"/>
              </a:rPr>
              <a:t>公正性</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项不符合题意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社会管理职能是国家实现政治统治职能的基础和前提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政治统治职能是社会管理职能的保证</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项表述错误。</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1868930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273"/>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a:t>
            </a:r>
            <a:r>
              <a:rPr lang="en-US" altLang="zh-CN"/>
              <a:t>  </a:t>
            </a:r>
            <a:r>
              <a:rPr lang="zh-CN" altLang="zh-CN"/>
              <a:t>古代文明发展的不同条件</a:t>
            </a:r>
            <a:endParaRPr lang="zh-CN" altLang="en-US"/>
          </a:p>
        </p:txBody>
      </p:sp>
      <p:sp>
        <p:nvSpPr>
          <p:cNvPr id="3" name="矩形 2"/>
          <p:cNvSpPr>
            <a:spLocks noChangeAspect="1"/>
          </p:cNvSpPr>
          <p:nvPr/>
        </p:nvSpPr>
        <p:spPr>
          <a:xfrm>
            <a:off x="361950" y="523241"/>
            <a:ext cx="2101857" cy="64434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pic>
        <p:nvPicPr>
          <p:cNvPr id="6" name="HLGXQCRG07X.eps" descr="id:2147499031;FounderCES"/>
          <p:cNvPicPr/>
          <p:nvPr/>
        </p:nvPicPr>
        <p:blipFill>
          <a:blip r:embed="rId2"/>
          <a:stretch>
            <a:fillRect/>
          </a:stretch>
        </p:blipFill>
        <p:spPr>
          <a:xfrm>
            <a:off x="3096741" y="791815"/>
            <a:ext cx="5313454" cy="5313454"/>
          </a:xfrm>
          <a:prstGeom prst="rect">
            <a:avLst/>
          </a:prstGeom>
        </p:spPr>
      </p:pic>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359767"/>
            <a:ext cx="10807700" cy="491826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尼罗河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我赞美你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你从大地涌流而出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养活着埃及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一旦你的水流减少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人们就停止了呼吸。</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古代埃及诗歌</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问题</a:t>
            </a:r>
            <a:r>
              <a:rPr lang="zh-CN" altLang="zh-CN" dirty="0">
                <a:solidFill>
                  <a:srgbClr val="000000"/>
                </a:solidFill>
                <a:latin typeface="Arial" panose="020B0604020202020204" pitchFamily="34" charset="0"/>
                <a:cs typeface="Times New Roman" panose="02020603050405020304" pitchFamily="18" charset="0"/>
              </a:rPr>
              <a:t>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材料一中三幅图片分别反映了哪些文明成果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分别代表了古代什么文明</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你认为古代文明多出现在大河流域的原因有哪些</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41192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35831"/>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图</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金字塔和狮身人面像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古代埃及文明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图</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《汉谟拉比法典》</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古代西亚文明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图</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种姓制度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古代印度文明。</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大河流域气候湿润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光热充足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地势平坦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适合人类生存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大河上游高山积雪融化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致使河水定期泛滥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为农业生产提供了充沛的水源和肥沃的土壤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促进了</a:t>
            </a:r>
            <a:r>
              <a:rPr lang="zh-CN" altLang="zh-CN" dirty="0" smtClean="0">
                <a:solidFill>
                  <a:srgbClr val="000000"/>
                </a:solidFill>
                <a:ea typeface="楷体" panose="02010609060101010101" pitchFamily="49" charset="-122"/>
                <a:cs typeface="Times New Roman" panose="02020603050405020304" pitchFamily="18" charset="0"/>
              </a:rPr>
              <a:t>大河文明</a:t>
            </a:r>
            <a:r>
              <a:rPr lang="zh-CN" altLang="zh-CN" dirty="0">
                <a:solidFill>
                  <a:srgbClr val="000000"/>
                </a:solidFill>
                <a:ea typeface="楷体" panose="02010609060101010101" pitchFamily="49" charset="-122"/>
                <a:cs typeface="Times New Roman" panose="02020603050405020304" pitchFamily="18" charset="0"/>
              </a:rPr>
              <a:t>的产生与发展。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23610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9601"/>
            <a:ext cx="10807700" cy="196361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古代文明的发展</a:t>
            </a:r>
            <a:endParaRPr lang="zh-CN" altLang="zh-CN" dirty="0">
              <a:solidFill>
                <a:srgbClr val="000000"/>
              </a:solidFill>
              <a:latin typeface="NEU-BZ-S92"/>
              <a:ea typeface="方正书宋_GBK" panose="03000509000000000000"/>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古代文明发展的不同条件和文明成就</a:t>
            </a:r>
            <a:endParaRPr lang="zh-CN" altLang="zh-CN" dirty="0">
              <a:solidFill>
                <a:srgbClr val="000000"/>
              </a:solidFill>
              <a:latin typeface="NEU-BZ-S92"/>
              <a:ea typeface="方正书宋_GBK" panose="03000509000000000000"/>
              <a:cs typeface="Times New Roman" panose="02020603050405020304" pitchFamily="18" charset="0"/>
            </a:endParaRPr>
          </a:p>
        </p:txBody>
      </p:sp>
      <p:graphicFrame>
        <p:nvGraphicFramePr>
          <p:cNvPr id="2" name="表格 1"/>
          <p:cNvGraphicFramePr>
            <a:graphicFrameLocks noGrp="1" noChangeAspect="1"/>
          </p:cNvGraphicFramePr>
          <p:nvPr>
            <p:extLst>
              <p:ext uri="{D42A27DB-BD31-4B8C-83A1-F6EECF244321}">
                <p14:modId xmlns:p14="http://schemas.microsoft.com/office/powerpoint/2010/main" val="4024399079"/>
              </p:ext>
            </p:extLst>
          </p:nvPr>
        </p:nvGraphicFramePr>
        <p:xfrm>
          <a:off x="361950" y="1843607"/>
          <a:ext cx="10943703" cy="4358640"/>
        </p:xfrm>
        <a:graphic>
          <a:graphicData uri="http://schemas.openxmlformats.org/drawingml/2006/table">
            <a:tbl>
              <a:tblPr firstRow="1" firstCol="1" bandRow="1"/>
              <a:tblGrid>
                <a:gridCol w="1582663"/>
                <a:gridCol w="4536504"/>
                <a:gridCol w="4824536"/>
              </a:tblGrid>
              <a:tr h="0">
                <a:tc>
                  <a:txBody>
                    <a:bodyPr/>
                    <a:lstStyle/>
                    <a:p>
                      <a:pPr>
                        <a:spcAft>
                          <a:spcPts val="0"/>
                        </a:spcAft>
                        <a:tabLst>
                          <a:tab pos="1188085" algn="l"/>
                          <a:tab pos="2163445" algn="l"/>
                          <a:tab pos="3142615" algn="l"/>
                          <a:tab pos="4190365" algn="l"/>
                        </a:tabLst>
                      </a:pPr>
                      <a:r>
                        <a:rPr lang="zh-CN" sz="26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古代文明</a:t>
                      </a:r>
                      <a:endParaRPr lang="zh-CN" sz="26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6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不同条件</a:t>
                      </a:r>
                      <a:endParaRPr lang="zh-CN" sz="26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6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文明</a:t>
                      </a:r>
                      <a:r>
                        <a:rPr lang="zh-CN" altLang="en-US" sz="2600" dirty="0" smtClean="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成就</a:t>
                      </a:r>
                      <a:endParaRPr lang="zh-CN" sz="26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6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古代西亚</a:t>
                      </a:r>
                      <a:endParaRPr lang="zh-CN" sz="26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幼发拉底河和底格里斯河提供了充足的水源</a:t>
                      </a:r>
                      <a:endParaRPr lang="zh-CN" sz="26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《汉谟拉比法典》、楔形文字、《吉尔伽美什》、六十进制</a:t>
                      </a:r>
                      <a:endParaRPr lang="zh-CN" sz="26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6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古代埃及</a:t>
                      </a:r>
                      <a:endParaRPr lang="zh-CN" sz="26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尼罗河的定期泛滥</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有利于农业生产的发展</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尼罗河提供了连通上下埃及的交通条件</a:t>
                      </a:r>
                      <a:endParaRPr lang="zh-CN" sz="26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太阳历、金字塔、象形文字、莎草纸</a:t>
                      </a:r>
                      <a:endParaRPr lang="zh-CN" sz="26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6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古代印度</a:t>
                      </a:r>
                      <a:endParaRPr lang="zh-CN" sz="26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印度河、恒河流域雨水丰沛</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有利于农业的发展</a:t>
                      </a:r>
                      <a:endParaRPr lang="zh-CN" sz="26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种姓制度、佛教</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《摩诃婆罗多》《罗摩衍那》</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从</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到</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9</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的数字和发明</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“0”,</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按位计值的方法</a:t>
                      </a:r>
                      <a:endParaRPr lang="zh-CN" sz="26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古代</a:t>
                      </a:r>
                      <a:endParaRPr lang="zh-CN" sz="26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希腊</a:t>
                      </a:r>
                      <a:endParaRPr lang="zh-CN" sz="26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多山少平原</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港湾众多</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工商业发展</a:t>
                      </a:r>
                      <a:r>
                        <a:rPr lang="en-US"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6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城邦林立</a:t>
                      </a:r>
                      <a:endParaRPr lang="zh-CN" sz="26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6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古希腊民主制度</a:t>
                      </a:r>
                      <a:r>
                        <a:rPr lang="en-US" sz="26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6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古希腊神话、悲剧和喜剧</a:t>
                      </a:r>
                      <a:r>
                        <a:rPr lang="en-US" sz="26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6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古希腊哲学、史学</a:t>
                      </a:r>
                      <a:endParaRPr lang="zh-CN" sz="26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49396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49250" y="71735"/>
            <a:ext cx="10833100" cy="5813579"/>
          </a:xfrm>
          <a:prstGeom prst="rect">
            <a:avLst/>
          </a:prstGeom>
        </p:spPr>
        <p:txBody>
          <a:bodyPr>
            <a:spAutoFit/>
          </a:bodyPr>
          <a:lstStyle/>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认识</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各文明产生和早期发展都受到自然地理环境的影响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但非决定性因素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因而形成了各具特色的文明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表现出文明的多元特征。</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文明是平等的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相互尊重是对待不同文明的应有态度。</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文明多样性是世界文明的基本特征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不同文明之间交流互鉴是人类进步的动力。我们应当遵循平等、互鉴、对话、包容的文明交流之道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不断放大共识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形成主流认知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营造和平发展的全球文明生态。</a:t>
            </a:r>
            <a:endParaRPr lang="zh-CN" altLang="zh-CN" dirty="0">
              <a:solidFill>
                <a:srgbClr val="000000"/>
              </a:solidFill>
              <a:effectLst/>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33577328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872"/>
            <a:ext cx="10807700" cy="6494085"/>
          </a:xfrm>
          <a:prstGeom prst="rect">
            <a:avLst/>
          </a:prstGeom>
        </p:spPr>
        <p:txBody>
          <a:bodyPr>
            <a:spAutoFit/>
          </a:bodyPr>
          <a:lstStyle/>
          <a:p>
            <a:pPr algn="ctr">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灌溉系统是苏美尔城市中的重要部分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它支撑着农业生产与城市社会。灌溉系统的建造、维护都需要大量人力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只有政府才能持续征召人们从事这样艰巨的活动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即使灌溉系统运行良好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政府也需要保证水源的公平分配、解决争端等。约公元前</a:t>
            </a:r>
            <a:r>
              <a:rPr lang="en-US" altLang="zh-CN" dirty="0">
                <a:solidFill>
                  <a:srgbClr val="000000"/>
                </a:solidFill>
                <a:ea typeface="宋体" panose="02010600030101010101" pitchFamily="2" charset="-122"/>
                <a:cs typeface="Times New Roman" panose="02020603050405020304" pitchFamily="18" charset="0"/>
              </a:rPr>
              <a:t>2900</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苏美尔地区出现了一系列城市国家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这些国家的国王拥有很大权力。这说明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农业生产影响国家的发展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苏美尔人十分重视水利灌溉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农业国家与专制政府相符</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政府的主要职能是</a:t>
            </a:r>
            <a:r>
              <a:rPr lang="zh-CN" altLang="zh-CN">
                <a:solidFill>
                  <a:srgbClr val="000000"/>
                </a:solidFill>
                <a:ea typeface="宋体" panose="02010600030101010101" pitchFamily="2" charset="-122"/>
                <a:cs typeface="Times New Roman" panose="02020603050405020304" pitchFamily="18" charset="0"/>
              </a:rPr>
              <a:t>管理</a:t>
            </a:r>
            <a:r>
              <a:rPr lang="zh-CN" altLang="zh-CN" smtClean="0">
                <a:solidFill>
                  <a:srgbClr val="000000"/>
                </a:solidFill>
                <a:ea typeface="宋体" panose="02010600030101010101" pitchFamily="2" charset="-122"/>
                <a:cs typeface="Times New Roman" panose="02020603050405020304" pitchFamily="18" charset="0"/>
              </a:rPr>
              <a:t>灌溉</a:t>
            </a:r>
            <a:r>
              <a:rPr lang="zh-CN" altLang="en-US" smtClean="0">
                <a:solidFill>
                  <a:srgbClr val="000000"/>
                </a:solidFill>
                <a:ea typeface="宋体" panose="02010600030101010101" pitchFamily="2" charset="-122"/>
                <a:cs typeface="Times New Roman" panose="02020603050405020304" pitchFamily="18" charset="0"/>
              </a:rPr>
              <a:t>系统</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5" name="矩形 4"/>
          <p:cNvSpPr>
            <a:spLocks noChangeAspect="1"/>
          </p:cNvSpPr>
          <p:nvPr/>
        </p:nvSpPr>
        <p:spPr>
          <a:xfrm>
            <a:off x="7993285" y="5544343"/>
            <a:ext cx="1790683"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097584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根据题干材料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可知灌溉系统对苏美尔城市中政府的管理职能有较高的要求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这促使了苏美尔城市中国王拥有很大权力的局面出现</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项与题干材料主旨不符</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两项说法错误。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40612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500393"/>
            <a:ext cx="10807700" cy="2603790"/>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知道早期人类文明的产生</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了解各文明古国发展的不同特点</a:t>
            </a:r>
            <a:r>
              <a:rPr lang="en-US" altLang="zh-CN" dirty="0" smtClean="0">
                <a:solidFill>
                  <a:srgbClr val="000000"/>
                </a:solidFill>
                <a:ea typeface="宋体" panose="02010600030101010101" pitchFamily="2" charset="-122"/>
              </a:rPr>
              <a:t>,</a:t>
            </a:r>
            <a:r>
              <a:rPr lang="zh-CN" altLang="zh-CN" dirty="0" smtClean="0">
                <a:solidFill>
                  <a:srgbClr val="000000"/>
                </a:solidFill>
                <a:ea typeface="宋体" panose="02010600030101010101" pitchFamily="2" charset="-122"/>
                <a:cs typeface="Times New Roman" panose="02020603050405020304" pitchFamily="18" charset="0"/>
              </a:rPr>
              <a:t>认识</a:t>
            </a:r>
            <a:r>
              <a:rPr lang="zh-CN" altLang="zh-CN" dirty="0">
                <a:solidFill>
                  <a:srgbClr val="000000"/>
                </a:solidFill>
                <a:ea typeface="宋体" panose="02010600030101010101" pitchFamily="2" charset="-122"/>
                <a:cs typeface="Times New Roman" panose="02020603050405020304" pitchFamily="18" charset="0"/>
              </a:rPr>
              <a:t>这些特点形成的不同时空条件</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929946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9" name="HLGXQCRG02X.eps"/>
          <p:cNvPicPr/>
          <p:nvPr/>
        </p:nvPicPr>
        <p:blipFill>
          <a:blip r:embed="rId2"/>
          <a:stretch>
            <a:fillRect/>
          </a:stretch>
        </p:blipFill>
        <p:spPr>
          <a:xfrm>
            <a:off x="1512565" y="719807"/>
            <a:ext cx="8568952" cy="5197476"/>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1195615325"/>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3834896"/>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一、人类文明的产生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农业和畜牧业的产生</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产生的条件</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农业、畜牧业的产生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西亚、南亚、中国和中南美洲等地培育出各自的</a:t>
            </a:r>
            <a:r>
              <a:rPr lang="zh-CN" altLang="zh-CN" dirty="0">
                <a:uFill>
                  <a:solidFill>
                    <a:srgbClr val="000000"/>
                  </a:solidFill>
                </a:uFill>
                <a:ea typeface="楷体" panose="02010609060101010101" pitchFamily="49" charset="-122"/>
                <a:cs typeface="Times New Roman" panose="02020603050405020304" pitchFamily="18" charset="0"/>
              </a:rPr>
              <a:t>农作物</a:t>
            </a:r>
            <a:r>
              <a:rPr lang="en-US" altLang="zh-CN" dirty="0" smtClean="0">
                <a:solidFill>
                  <a:srgbClr val="000000"/>
                </a:solidFill>
                <a:ea typeface="宋体" panose="02010600030101010101" pitchFamily="2" charset="-122"/>
              </a:rPr>
              <a:t>,</a:t>
            </a:r>
            <a:r>
              <a:rPr lang="zh-CN" altLang="zh-CN" dirty="0" smtClean="0">
                <a:solidFill>
                  <a:srgbClr val="000000"/>
                </a:solidFill>
                <a:ea typeface="宋体" panose="02010600030101010101" pitchFamily="2" charset="-122"/>
                <a:cs typeface="Times New Roman" panose="02020603050405020304" pitchFamily="18" charset="0"/>
              </a:rPr>
              <a:t>在</a:t>
            </a:r>
            <a:r>
              <a:rPr lang="zh-CN" altLang="zh-CN" dirty="0">
                <a:solidFill>
                  <a:srgbClr val="000000"/>
                </a:solidFill>
                <a:ea typeface="宋体" panose="02010600030101010101" pitchFamily="2" charset="-122"/>
                <a:cs typeface="Times New Roman" panose="02020603050405020304" pitchFamily="18" charset="0"/>
              </a:rPr>
              <a:t>这些地区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人类还驯养了羊、猪和牛等动物。人类从食物的采集者变成</a:t>
            </a:r>
            <a:r>
              <a:rPr lang="zh-CN" altLang="zh-CN" dirty="0">
                <a:uFill>
                  <a:solidFill>
                    <a:srgbClr val="000000"/>
                  </a:solidFill>
                </a:uFill>
                <a:ea typeface="楷体" panose="02010609060101010101" pitchFamily="49" charset="-122"/>
                <a:cs typeface="Times New Roman" panose="02020603050405020304" pitchFamily="18" charset="0"/>
              </a:rPr>
              <a:t>食物的生产者</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a:ea typeface="方正书宋_GBK"/>
              <a:cs typeface="Times New Roman" panose="02020603050405020304" pitchFamily="18" charset="0"/>
            </a:endParaRPr>
          </a:p>
        </p:txBody>
      </p:sp>
      <p:sp>
        <p:nvSpPr>
          <p:cNvPr id="5" name="矩形 4"/>
          <p:cNvSpPr/>
          <p:nvPr/>
        </p:nvSpPr>
        <p:spPr>
          <a:xfrm>
            <a:off x="2890549" y="3177911"/>
            <a:ext cx="159993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885959" y="3642009"/>
            <a:ext cx="1598126" cy="0"/>
          </a:xfrm>
          <a:prstGeom prst="line">
            <a:avLst/>
          </a:prstGeom>
        </p:spPr>
        <p:style>
          <a:lnRef idx="2">
            <a:schemeClr val="dk1"/>
          </a:lnRef>
          <a:fillRef idx="0">
            <a:schemeClr val="dk1"/>
          </a:fillRef>
          <a:effectRef idx="1">
            <a:schemeClr val="dk1"/>
          </a:effectRef>
          <a:fontRef idx="minor">
            <a:schemeClr val="tx1"/>
          </a:fontRef>
        </p:style>
      </p:cxnSp>
      <p:sp>
        <p:nvSpPr>
          <p:cNvPr id="15" name="矩形 14"/>
          <p:cNvSpPr/>
          <p:nvPr/>
        </p:nvSpPr>
        <p:spPr>
          <a:xfrm>
            <a:off x="7004837" y="3835815"/>
            <a:ext cx="2448272"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7000247" y="4299913"/>
            <a:ext cx="244550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5"/>
                                        </p:tgtEl>
                                      </p:cBhvr>
                                    </p:animEffect>
                                    <p:set>
                                      <p:cBhvr>
                                        <p:cTn id="1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a:spLocks noChangeAspect="1"/>
          </p:cNvSpPr>
          <p:nvPr/>
        </p:nvSpPr>
        <p:spPr>
          <a:xfrm>
            <a:off x="349250" y="431775"/>
            <a:ext cx="10833100" cy="4533229"/>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社会分工的发展</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NEU-BZ-S92" panose="02020503000000020003"/>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手工业的出现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一些人从农业中分离出来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专门从事</a:t>
            </a:r>
            <a:r>
              <a:rPr lang="zh-CN" altLang="zh-CN" dirty="0">
                <a:uFill>
                  <a:solidFill>
                    <a:srgbClr val="000000"/>
                  </a:solidFill>
                </a:uFill>
                <a:ea typeface="楷体" panose="02010609060101010101" pitchFamily="49" charset="-122"/>
                <a:cs typeface="Times New Roman" panose="02020603050405020304" pitchFamily="18" charset="0"/>
              </a:rPr>
              <a:t>手工业生产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出现了农业和手工业的分工。</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NEU-BZ-S92" panose="02020503000000020003"/>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商业的发展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不同地区的产品互通有无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促进了交换和贸易。</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NEU-BZ-S92" panose="02020503000000020003"/>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脑力劳动者的出现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社会经济的发展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让一部分人能够脱离社会生产活动而从事专门的管理和文化创造工作。</a:t>
            </a:r>
            <a:endParaRPr lang="zh-CN" altLang="zh-CN" dirty="0">
              <a:solidFill>
                <a:srgbClr val="000000"/>
              </a:solidFill>
              <a:latin typeface="NEU-BZ-S92" panose="02020503000000020003"/>
              <a:ea typeface="方正书宋_GBK"/>
              <a:cs typeface="Times New Roman" panose="02020603050405020304" pitchFamily="18" charset="0"/>
            </a:endParaRPr>
          </a:p>
        </p:txBody>
      </p:sp>
      <p:sp>
        <p:nvSpPr>
          <p:cNvPr id="14" name="矩形 13"/>
          <p:cNvSpPr/>
          <p:nvPr/>
        </p:nvSpPr>
        <p:spPr>
          <a:xfrm>
            <a:off x="9922139" y="1171519"/>
            <a:ext cx="879458"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9917549" y="1635617"/>
            <a:ext cx="878463" cy="0"/>
          </a:xfrm>
          <a:prstGeom prst="line">
            <a:avLst/>
          </a:prstGeom>
        </p:spPr>
        <p:style>
          <a:lnRef idx="2">
            <a:schemeClr val="dk1"/>
          </a:lnRef>
          <a:fillRef idx="0">
            <a:schemeClr val="dk1"/>
          </a:fillRef>
          <a:effectRef idx="1">
            <a:schemeClr val="dk1"/>
          </a:effectRef>
          <a:fontRef idx="minor">
            <a:schemeClr val="tx1"/>
          </a:fontRef>
        </p:style>
      </p:cxnSp>
      <p:sp>
        <p:nvSpPr>
          <p:cNvPr id="17" name="矩形 16"/>
          <p:cNvSpPr/>
          <p:nvPr/>
        </p:nvSpPr>
        <p:spPr>
          <a:xfrm>
            <a:off x="358987" y="1819591"/>
            <a:ext cx="1287761"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354398" y="2283689"/>
            <a:ext cx="1286304"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4699686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17"/>
                                        </p:tgtEl>
                                      </p:cBhvr>
                                    </p:animEffect>
                                    <p:set>
                                      <p:cBhvr>
                                        <p:cTn id="10"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143743"/>
            <a:ext cx="4882747" cy="64434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文明产生的表现与原因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4082775214"/>
              </p:ext>
            </p:extLst>
          </p:nvPr>
        </p:nvGraphicFramePr>
        <p:xfrm>
          <a:off x="349250" y="863550"/>
          <a:ext cx="10833100" cy="4876800"/>
        </p:xfrm>
        <a:graphic>
          <a:graphicData uri="http://schemas.openxmlformats.org/drawingml/2006/table">
            <a:tbl>
              <a:tblPr firstRow="1" firstCol="1" bandRow="1"/>
              <a:tblGrid>
                <a:gridCol w="2171427"/>
                <a:gridCol w="8661673"/>
              </a:tblGrid>
              <a:tr h="0">
                <a:tc>
                  <a:txBody>
                    <a:bodyPr/>
                    <a:lstStyle/>
                    <a:p>
                      <a:pPr>
                        <a:spcAft>
                          <a:spcPts val="0"/>
                        </a:spcAft>
                        <a:tabLst>
                          <a:tab pos="1188085" algn="l"/>
                          <a:tab pos="2163445" algn="l"/>
                          <a:tab pos="3142615" algn="l"/>
                          <a:tab pos="4190365" algn="l"/>
                        </a:tabLst>
                      </a:pPr>
                      <a:r>
                        <a:rPr lang="zh-CN" sz="3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文明产生的表现</a:t>
                      </a:r>
                      <a:endParaRPr lang="zh-CN" sz="3200" dirty="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产生原因</a:t>
                      </a:r>
                      <a:endParaRPr lang="zh-CN" sz="3200">
                        <a:solidFill>
                          <a:srgbClr val="000000"/>
                        </a:solidFill>
                        <a:effectLst/>
                        <a:latin typeface="NEU-BZ-S92" panose="02020503000000020003"/>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阶级产生</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生产力发展</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私有制</a:t>
                      </a: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逐渐产生</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社会分化成统治者和被统治者两大</a:t>
                      </a:r>
                      <a:r>
                        <a:rPr lang="zh-CN" sz="3200"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阶级</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为了争夺</a:t>
                      </a:r>
                      <a:r>
                        <a:rPr lang="zh-CN" sz="3200"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土地和资源</a:t>
                      </a:r>
                      <a:r>
                        <a:rPr lang="en-US"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一些部落之间爆发战争</a:t>
                      </a:r>
                      <a:r>
                        <a:rPr lang="en-US" sz="32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altLang="en-US" sz="3200" dirty="0" smtClean="0">
                          <a:solidFill>
                            <a:srgbClr val="000000"/>
                          </a:solidFill>
                          <a:effectLst/>
                          <a:latin typeface="Times New Roman" panose="02020603050405020304" pitchFamily="18" charset="0"/>
                          <a:ea typeface="+mn-ea"/>
                          <a:cs typeface="Times New Roman" panose="02020603050405020304" pitchFamily="18" charset="0"/>
                        </a:rPr>
                        <a:t>被征服者往往成为征服者的奴隶</a:t>
                      </a:r>
                      <a:endParaRPr lang="zh-CN" sz="3200" dirty="0">
                        <a:solidFill>
                          <a:srgbClr val="000000"/>
                        </a:solidFill>
                        <a:effectLst/>
                        <a:latin typeface="NEU-BZ-S92" panose="02020503000000020003"/>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国家形成</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在阶级矛盾和部落战争的双重作用下</a:t>
                      </a:r>
                      <a:r>
                        <a:rPr lang="en-US"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逐渐出现了政府、军队和监狱等强制机关</a:t>
                      </a:r>
                      <a:endParaRPr lang="zh-CN" sz="3200">
                        <a:solidFill>
                          <a:srgbClr val="000000"/>
                        </a:solidFill>
                        <a:effectLst/>
                        <a:latin typeface="NEU-BZ-S92" panose="02020503000000020003"/>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文字出现</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记事、管理的需要</a:t>
                      </a:r>
                      <a:endParaRPr lang="zh-CN" sz="3200">
                        <a:solidFill>
                          <a:srgbClr val="000000"/>
                        </a:solidFill>
                        <a:effectLst/>
                        <a:latin typeface="NEU-BZ-S92" panose="02020503000000020003"/>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城市出现</a:t>
                      </a:r>
                      <a:endParaRPr lang="zh-CN" sz="3200">
                        <a:solidFill>
                          <a:srgbClr val="000000"/>
                        </a:solidFill>
                        <a:effectLst/>
                        <a:latin typeface="NEU-BZ-S92" panose="02020503000000020003"/>
                        <a:ea typeface="方正书宋_GBK"/>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农耕生产需要人们</a:t>
                      </a:r>
                      <a:r>
                        <a:rPr lang="zh-CN" sz="3200"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定居</a:t>
                      </a:r>
                      <a:r>
                        <a:rPr lang="zh-CN" sz="32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生活</a:t>
                      </a:r>
                      <a:endParaRPr lang="zh-CN" sz="3200" dirty="0">
                        <a:solidFill>
                          <a:srgbClr val="000000"/>
                        </a:solidFill>
                        <a:effectLst/>
                        <a:latin typeface="NEU-BZ-S92" panose="02020503000000020003"/>
                        <a:ea typeface="方正书宋_GBK"/>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4700581" y="1868548"/>
            <a:ext cx="1214304" cy="38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410829" y="2352686"/>
            <a:ext cx="782256" cy="388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963789" y="2352686"/>
            <a:ext cx="1973712" cy="396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801957" y="5305408"/>
            <a:ext cx="782256" cy="3534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514227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778</TotalTime>
  <Words>1855</Words>
  <Application>Microsoft Office PowerPoint</Application>
  <PresentationFormat>自定义</PresentationFormat>
  <Paragraphs>157</Paragraphs>
  <Slides>40</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40</vt:i4>
      </vt:variant>
    </vt:vector>
  </HeadingPairs>
  <TitlesOfParts>
    <vt:vector size="53"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97</cp:revision>
  <dcterms:created xsi:type="dcterms:W3CDTF">2020-07-20T09:37:23Z</dcterms:created>
  <dcterms:modified xsi:type="dcterms:W3CDTF">2026-03-13T00:21:15Z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