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40"/>
  </p:notesMasterIdLst>
  <p:sldIdLst>
    <p:sldId id="785" r:id="rId2"/>
    <p:sldId id="737" r:id="rId3"/>
    <p:sldId id="778" r:id="rId4"/>
    <p:sldId id="736" r:id="rId5"/>
    <p:sldId id="750" r:id="rId6"/>
    <p:sldId id="779" r:id="rId7"/>
    <p:sldId id="738" r:id="rId8"/>
    <p:sldId id="752" r:id="rId9"/>
    <p:sldId id="755" r:id="rId10"/>
    <p:sldId id="756" r:id="rId11"/>
    <p:sldId id="757" r:id="rId12"/>
    <p:sldId id="758" r:id="rId13"/>
    <p:sldId id="784" r:id="rId14"/>
    <p:sldId id="780" r:id="rId15"/>
    <p:sldId id="781" r:id="rId16"/>
    <p:sldId id="759" r:id="rId17"/>
    <p:sldId id="760" r:id="rId18"/>
    <p:sldId id="782" r:id="rId19"/>
    <p:sldId id="740" r:id="rId20"/>
    <p:sldId id="761" r:id="rId21"/>
    <p:sldId id="762" r:id="rId22"/>
    <p:sldId id="763" r:id="rId23"/>
    <p:sldId id="764" r:id="rId24"/>
    <p:sldId id="765" r:id="rId25"/>
    <p:sldId id="766" r:id="rId26"/>
    <p:sldId id="767" r:id="rId27"/>
    <p:sldId id="768" r:id="rId28"/>
    <p:sldId id="769" r:id="rId29"/>
    <p:sldId id="770" r:id="rId30"/>
    <p:sldId id="771" r:id="rId31"/>
    <p:sldId id="751" r:id="rId32"/>
    <p:sldId id="772" r:id="rId33"/>
    <p:sldId id="773" r:id="rId34"/>
    <p:sldId id="774" r:id="rId35"/>
    <p:sldId id="775" r:id="rId36"/>
    <p:sldId id="776" r:id="rId37"/>
    <p:sldId id="777" r:id="rId38"/>
    <p:sldId id="783" r:id="rId39"/>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25199257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2594535943"/>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133978500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400839703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148149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914336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3370916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3985433029"/>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6.emf"/><Relationship Id="rId4" Type="http://schemas.openxmlformats.org/officeDocument/2006/relationships/package" Target="../embeddings/Microsoft_Word___2.docx"/></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18.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66538" y="3960167"/>
            <a:ext cx="10998524" cy="109433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18</a:t>
            </a:r>
            <a:r>
              <a:rPr lang="zh-CN" altLang="zh-CN" sz="6000" dirty="0">
                <a:solidFill>
                  <a:srgbClr val="000000"/>
                </a:solidFill>
                <a:ea typeface="宋体" panose="02010600030101010101" pitchFamily="2" charset="-122"/>
                <a:cs typeface="Times New Roman" panose="02020603050405020304" pitchFamily="18" charset="0"/>
              </a:rPr>
              <a:t>课　冷战与国际格局的演变</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87729592"/>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1295871"/>
            <a:ext cx="10807700" cy="296850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根据材料</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宋体" panose="02010600030101010101" pitchFamily="2" charset="-122"/>
                <a:cs typeface="Times New Roman" panose="02020603050405020304" pitchFamily="18" charset="0"/>
              </a:rPr>
              <a:t>分析第二次世界大战后美苏由合作转向对抗的原因。</a:t>
            </a:r>
            <a:endParaRPr lang="zh-CN" altLang="zh-CN" dirty="0" smtClean="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世界反法西斯战争取得胜利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战时同盟的基础不复存在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社会制度和意识形态的不同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两国的国家利益存在严重冲突。</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882519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75791"/>
            <a:ext cx="10807700" cy="4298100"/>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二、冷战的发展与多极力量的成长</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冷战的发展</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50</a:t>
            </a:r>
            <a:r>
              <a:rPr lang="zh-CN" altLang="zh-CN" dirty="0">
                <a:solidFill>
                  <a:srgbClr val="000000"/>
                </a:solidFill>
                <a:ea typeface="宋体" panose="02010600030101010101" pitchFamily="2" charset="-122"/>
                <a:cs typeface="Times New Roman" panose="02020603050405020304" pitchFamily="18" charset="0"/>
              </a:rPr>
              <a:t>年代中期以后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东西方关系既有缓和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又有激烈的冷战对抗。</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在美苏开展对话的同时</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宋体" panose="02010600030101010101" pitchFamily="2" charset="-122"/>
                <a:cs typeface="Times New Roman" panose="02020603050405020304" pitchFamily="18" charset="0"/>
              </a:rPr>
              <a:t>发生</a:t>
            </a:r>
            <a:r>
              <a:rPr lang="zh-CN" altLang="zh-CN" dirty="0" smtClean="0">
                <a:solidFill>
                  <a:srgbClr val="000000"/>
                </a:solidFill>
                <a:ea typeface="宋体" panose="02010600030101010101" pitchFamily="2" charset="-122"/>
                <a:cs typeface="Times New Roman" panose="02020603050405020304" pitchFamily="18" charset="0"/>
              </a:rPr>
              <a:t>了</a:t>
            </a:r>
            <a:r>
              <a:rPr lang="zh-CN" altLang="zh-CN" dirty="0">
                <a:solidFill>
                  <a:srgbClr val="000000"/>
                </a:solidFill>
                <a:ea typeface="宋体" panose="02010600030101010101" pitchFamily="2" charset="-122"/>
                <a:cs typeface="Times New Roman" panose="02020603050405020304" pitchFamily="18" charset="0"/>
              </a:rPr>
              <a:t>第二次柏林危机和</a:t>
            </a:r>
            <a:r>
              <a:rPr lang="zh-CN" altLang="zh-CN" dirty="0">
                <a:ea typeface="楷体" panose="02010609060101010101" pitchFamily="49" charset="-122"/>
                <a:cs typeface="Times New Roman" panose="02020603050405020304" pitchFamily="18" charset="0"/>
              </a:rPr>
              <a:t>古巴导弹</a:t>
            </a:r>
            <a:r>
              <a:rPr lang="zh-CN" altLang="zh-CN" dirty="0">
                <a:solidFill>
                  <a:srgbClr val="000000"/>
                </a:solidFill>
                <a:ea typeface="宋体" panose="02010600030101010101" pitchFamily="2" charset="-122"/>
                <a:cs typeface="Times New Roman" panose="02020603050405020304" pitchFamily="18" charset="0"/>
              </a:rPr>
              <a:t>危机。这两次危机虽然没有达到局部热战的程度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但它们所带来的战争特别是</a:t>
            </a:r>
            <a:r>
              <a:rPr lang="zh-CN" altLang="zh-CN" dirty="0">
                <a:ea typeface="楷体" panose="02010609060101010101" pitchFamily="49" charset="-122"/>
                <a:cs typeface="Times New Roman" panose="02020603050405020304" pitchFamily="18" charset="0"/>
              </a:rPr>
              <a:t>核战争</a:t>
            </a:r>
            <a:r>
              <a:rPr lang="zh-CN" altLang="zh-CN" dirty="0">
                <a:solidFill>
                  <a:srgbClr val="000000"/>
                </a:solidFill>
                <a:ea typeface="宋体" panose="02010600030101010101" pitchFamily="2" charset="-122"/>
                <a:cs typeface="Times New Roman" panose="02020603050405020304" pitchFamily="18" charset="0"/>
              </a:rPr>
              <a:t>的风险是空前严重的。</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9865493" y="2962813"/>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9860903" y="3426911"/>
            <a:ext cx="776265" cy="0"/>
          </a:xfrm>
          <a:prstGeom prst="line">
            <a:avLst/>
          </a:prstGeom>
        </p:spPr>
        <p:style>
          <a:lnRef idx="2">
            <a:schemeClr val="dk1"/>
          </a:lnRef>
          <a:fillRef idx="0">
            <a:schemeClr val="dk1"/>
          </a:fillRef>
          <a:effectRef idx="1">
            <a:schemeClr val="dk1"/>
          </a:effectRef>
          <a:fontRef idx="minor">
            <a:schemeClr val="tx1"/>
          </a:fontRef>
        </p:style>
      </p:cxnSp>
      <p:sp>
        <p:nvSpPr>
          <p:cNvPr id="5" name="矩形 4"/>
          <p:cNvSpPr/>
          <p:nvPr/>
        </p:nvSpPr>
        <p:spPr>
          <a:xfrm>
            <a:off x="504453" y="3571151"/>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99863" y="4035249"/>
            <a:ext cx="776265"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4547659" y="4133159"/>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542888" y="4597257"/>
            <a:ext cx="119694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58247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94767"/>
            <a:ext cx="10833100" cy="1303818"/>
          </a:xfrm>
          <a:prstGeom prst="rect">
            <a:avLst/>
          </a:prstGeom>
        </p:spPr>
        <p:txBody>
          <a:bodyPr>
            <a:spAutoFit/>
          </a:bodyPr>
          <a:lstStyle/>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多极力量的成长</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表现</a:t>
            </a:r>
            <a:endParaRPr lang="zh-CN" altLang="zh-CN" dirty="0">
              <a:solidFill>
                <a:srgbClr val="000000"/>
              </a:solidFill>
              <a:effectLst/>
              <a:latin typeface="NEU-BZ-S92"/>
              <a:ea typeface="方正书宋_GBK" panose="03000509000000000000"/>
              <a:cs typeface="Times New Roman" panose="02020603050405020304" pitchFamily="18" charset="0"/>
            </a:endParaRPr>
          </a:p>
        </p:txBody>
      </p:sp>
      <p:graphicFrame>
        <p:nvGraphicFramePr>
          <p:cNvPr id="4" name="表格 3"/>
          <p:cNvGraphicFramePr>
            <a:graphicFrameLocks noGrp="1" noChangeAspect="1"/>
          </p:cNvGraphicFramePr>
          <p:nvPr>
            <p:extLst>
              <p:ext uri="{D42A27DB-BD31-4B8C-83A1-F6EECF244321}">
                <p14:modId xmlns:p14="http://schemas.microsoft.com/office/powerpoint/2010/main" val="4210302937"/>
              </p:ext>
            </p:extLst>
          </p:nvPr>
        </p:nvGraphicFramePr>
        <p:xfrm>
          <a:off x="349250" y="1462919"/>
          <a:ext cx="10833100" cy="4389120"/>
        </p:xfrm>
        <a:graphic>
          <a:graphicData uri="http://schemas.openxmlformats.org/drawingml/2006/table">
            <a:tbl>
              <a:tblPr firstRow="1" firstCol="1" bandRow="1"/>
              <a:tblGrid>
                <a:gridCol w="2099419"/>
                <a:gridCol w="8733681"/>
              </a:tblGrid>
              <a:tr h="0">
                <a:tc>
                  <a:txBody>
                    <a:bodyPr/>
                    <a:lstStyle/>
                    <a:p>
                      <a:pPr>
                        <a:spcAft>
                          <a:spcPts val="0"/>
                        </a:spcAft>
                        <a:tabLst>
                          <a:tab pos="1188085" algn="l"/>
                          <a:tab pos="2163445" algn="l"/>
                          <a:tab pos="3142615" algn="l"/>
                          <a:tab pos="4190365" algn="l"/>
                        </a:tabLst>
                      </a:pPr>
                      <a:r>
                        <a:rPr lang="zh-CN" sz="3200" kern="1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西方阵营逐渐分化</a:t>
                      </a:r>
                      <a:endParaRPr lang="zh-CN" sz="3200"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kern="100">
                          <a:solidFill>
                            <a:srgbClr val="000000"/>
                          </a:solidFill>
                          <a:effectLst/>
                          <a:latin typeface="NEU-BZ-S92"/>
                          <a:ea typeface="宋体" panose="02010600030101010101" pitchFamily="2" charset="-122"/>
                          <a:cs typeface="宋体" panose="02010600030101010101" pitchFamily="2" charset="-122"/>
                        </a:rPr>
                        <a:t>①</a:t>
                      </a:r>
                      <a:r>
                        <a:rPr lang="zh-CN"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西欧</a:t>
                      </a:r>
                      <a:r>
                        <a:rPr lang="en-US"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欧洲共同体</a:t>
                      </a:r>
                      <a:r>
                        <a:rPr lang="zh-CN"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的成立和发展</a:t>
                      </a:r>
                      <a:endParaRPr lang="zh-CN" sz="3200" kern="10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kern="100">
                          <a:solidFill>
                            <a:srgbClr val="000000"/>
                          </a:solidFill>
                          <a:effectLst/>
                          <a:latin typeface="NEU-BZ-S92"/>
                          <a:ea typeface="宋体" panose="02010600030101010101" pitchFamily="2" charset="-122"/>
                          <a:cs typeface="宋体" panose="02010600030101010101" pitchFamily="2" charset="-122"/>
                        </a:rPr>
                        <a:t>②</a:t>
                      </a:r>
                      <a:r>
                        <a:rPr lang="zh-CN"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日本</a:t>
                      </a:r>
                      <a:r>
                        <a:rPr lang="en-US"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a:t>
                      </a:r>
                      <a:r>
                        <a:rPr lang="en-US"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起飞</a:t>
                      </a:r>
                      <a:r>
                        <a:rPr lang="en-US"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及其要成为</a:t>
                      </a:r>
                      <a:r>
                        <a:rPr lang="en-US"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政治大国</a:t>
                      </a:r>
                      <a:r>
                        <a:rPr lang="en-US"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的追求</a:t>
                      </a:r>
                      <a:endParaRPr lang="zh-CN" sz="3200" kern="10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kern="1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社会主义阵营开始瓦解</a:t>
                      </a:r>
                      <a:endParaRPr lang="zh-CN" sz="3200" kern="10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kern="100" dirty="0">
                          <a:solidFill>
                            <a:srgbClr val="000000"/>
                          </a:solidFill>
                          <a:effectLst/>
                          <a:latin typeface="NEU-BZ-S92"/>
                          <a:ea typeface="宋体" panose="02010600030101010101" pitchFamily="2" charset="-122"/>
                          <a:cs typeface="宋体" panose="02010600030101010101" pitchFamily="2" charset="-122"/>
                        </a:rPr>
                        <a:t>①</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原因</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苏联的大国主义和民族利己主义</a:t>
                      </a:r>
                      <a:endParaRPr lang="zh-CN" sz="3200" kern="100" dirty="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kern="100" dirty="0">
                          <a:solidFill>
                            <a:srgbClr val="000000"/>
                          </a:solidFill>
                          <a:effectLst/>
                          <a:latin typeface="NEU-BZ-S92"/>
                          <a:ea typeface="宋体" panose="02010600030101010101" pitchFamily="2" charset="-122"/>
                          <a:cs typeface="宋体" panose="02010600030101010101" pitchFamily="2" charset="-122"/>
                        </a:rPr>
                        <a:t>②</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表现</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东欧国家反对苏联控制的斗争</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中苏关系的破裂</a:t>
                      </a:r>
                      <a:endParaRPr lang="zh-CN" sz="3200"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kern="1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中国的发展</a:t>
                      </a:r>
                      <a:endParaRPr lang="zh-CN" sz="3200" kern="10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kern="100" dirty="0">
                          <a:solidFill>
                            <a:srgbClr val="000000"/>
                          </a:solidFill>
                          <a:effectLst/>
                          <a:latin typeface="NEU-BZ-S92"/>
                          <a:ea typeface="宋体" panose="02010600030101010101" pitchFamily="2" charset="-122"/>
                          <a:cs typeface="宋体" panose="02010600030101010101" pitchFamily="2" charset="-122"/>
                        </a:rPr>
                        <a:t>①</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标志性事件</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中国自力更生拥有</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dirty="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两弹一星</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、中华人民共和国恢复在联合国的合法席位、美国总统尼克松正式访华等</a:t>
                      </a:r>
                      <a:endParaRPr lang="zh-CN" sz="3200" kern="100" dirty="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kern="100" dirty="0">
                          <a:solidFill>
                            <a:srgbClr val="000000"/>
                          </a:solidFill>
                          <a:effectLst/>
                          <a:latin typeface="NEU-BZ-S92"/>
                          <a:ea typeface="宋体" panose="02010600030101010101" pitchFamily="2" charset="-122"/>
                          <a:cs typeface="宋体" panose="02010600030101010101" pitchFamily="2" charset="-122"/>
                        </a:rPr>
                        <a:t>②</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意义</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中国成为国际社会中不可忽视的政治力量</a:t>
                      </a:r>
                      <a:endParaRPr lang="zh-CN" sz="3200"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 name="矩形 15"/>
          <p:cNvSpPr/>
          <p:nvPr/>
        </p:nvSpPr>
        <p:spPr>
          <a:xfrm>
            <a:off x="3826653" y="1494949"/>
            <a:ext cx="200639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3821882" y="1889375"/>
            <a:ext cx="2004123" cy="0"/>
          </a:xfrm>
          <a:prstGeom prst="line">
            <a:avLst/>
          </a:prstGeom>
        </p:spPr>
        <p:style>
          <a:lnRef idx="2">
            <a:schemeClr val="dk1"/>
          </a:lnRef>
          <a:fillRef idx="0">
            <a:schemeClr val="dk1"/>
          </a:fillRef>
          <a:effectRef idx="1">
            <a:schemeClr val="dk1"/>
          </a:effectRef>
          <a:fontRef idx="minor">
            <a:schemeClr val="tx1"/>
          </a:fontRef>
        </p:style>
      </p:cxnSp>
      <p:sp>
        <p:nvSpPr>
          <p:cNvPr id="18" name="矩形 17"/>
          <p:cNvSpPr/>
          <p:nvPr/>
        </p:nvSpPr>
        <p:spPr>
          <a:xfrm>
            <a:off x="8042445" y="1968549"/>
            <a:ext cx="155468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8037674" y="2362975"/>
            <a:ext cx="1552922" cy="0"/>
          </a:xfrm>
          <a:prstGeom prst="line">
            <a:avLst/>
          </a:prstGeom>
        </p:spPr>
        <p:style>
          <a:lnRef idx="2">
            <a:schemeClr val="dk1"/>
          </a:lnRef>
          <a:fillRef idx="0">
            <a:schemeClr val="dk1"/>
          </a:fillRef>
          <a:effectRef idx="1">
            <a:schemeClr val="dk1"/>
          </a:effectRef>
          <a:fontRef idx="minor">
            <a:schemeClr val="tx1"/>
          </a:fontRef>
        </p:style>
      </p:cxnSp>
      <p:sp>
        <p:nvSpPr>
          <p:cNvPr id="20" name="矩形 19"/>
          <p:cNvSpPr/>
          <p:nvPr/>
        </p:nvSpPr>
        <p:spPr>
          <a:xfrm>
            <a:off x="8497341" y="3937319"/>
            <a:ext cx="155468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8492570" y="4331745"/>
            <a:ext cx="155292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606876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noChangeAspect="1"/>
          </p:cNvGraphicFramePr>
          <p:nvPr>
            <p:extLst>
              <p:ext uri="{D42A27DB-BD31-4B8C-83A1-F6EECF244321}">
                <p14:modId xmlns:p14="http://schemas.microsoft.com/office/powerpoint/2010/main" val="2350065231"/>
              </p:ext>
            </p:extLst>
          </p:nvPr>
        </p:nvGraphicFramePr>
        <p:xfrm>
          <a:off x="349250" y="1295871"/>
          <a:ext cx="10833100" cy="2926080"/>
        </p:xfrm>
        <a:graphic>
          <a:graphicData uri="http://schemas.openxmlformats.org/drawingml/2006/table">
            <a:tbl>
              <a:tblPr firstRow="1" firstCol="1" bandRow="1"/>
              <a:tblGrid>
                <a:gridCol w="2099419"/>
                <a:gridCol w="8733681"/>
              </a:tblGrid>
              <a:tr h="0">
                <a:tc>
                  <a:txBody>
                    <a:bodyPr/>
                    <a:lstStyle/>
                    <a:p>
                      <a:pPr>
                        <a:spcAft>
                          <a:spcPts val="0"/>
                        </a:spcAft>
                        <a:tabLst>
                          <a:tab pos="1188085" algn="l"/>
                          <a:tab pos="2163445" algn="l"/>
                          <a:tab pos="3142615" algn="l"/>
                          <a:tab pos="4190365" algn="l"/>
                        </a:tabLst>
                      </a:pPr>
                      <a:r>
                        <a:rPr lang="zh-CN" sz="3200" kern="1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第三世界的兴起</a:t>
                      </a:r>
                      <a:endParaRPr lang="zh-CN" sz="3200"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kern="100" dirty="0">
                          <a:solidFill>
                            <a:srgbClr val="000000"/>
                          </a:solidFill>
                          <a:effectLst/>
                          <a:latin typeface="NEU-BZ-S92"/>
                          <a:ea typeface="宋体" panose="02010600030101010101" pitchFamily="2" charset="-122"/>
                          <a:cs typeface="宋体" panose="02010600030101010101" pitchFamily="2" charset="-122"/>
                        </a:rPr>
                        <a:t>①</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万隆会议</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:1955</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,29</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个亚非国家和地区第一次在没有西方殖民国家参加的情况下举行了万隆会议</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由此诞生了体现和平共处原则的</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dirty="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万隆精神</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kern="100" dirty="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kern="100" dirty="0" smtClean="0">
                          <a:solidFill>
                            <a:srgbClr val="000000"/>
                          </a:solidFill>
                          <a:effectLst/>
                          <a:latin typeface="NEU-BZ-S92"/>
                          <a:ea typeface="宋体" panose="02010600030101010101" pitchFamily="2" charset="-122"/>
                          <a:cs typeface="宋体" panose="02010600030101010101" pitchFamily="2" charset="-122"/>
                        </a:rPr>
                        <a:t>②</a:t>
                      </a:r>
                      <a:r>
                        <a:rPr lang="zh-CN" altLang="en-US" sz="3200" kern="100" dirty="0" smtClean="0">
                          <a:solidFill>
                            <a:srgbClr val="000000"/>
                          </a:solidFill>
                          <a:effectLst/>
                          <a:latin typeface="Times New Roman" panose="02020603050405020304" pitchFamily="18" charset="0"/>
                          <a:ea typeface="+mn-ea"/>
                          <a:cs typeface="Times New Roman" panose="02020603050405020304" pitchFamily="18" charset="0"/>
                        </a:rPr>
                        <a:t>万隆会议及在此基础上形成的</a:t>
                      </a:r>
                      <a:r>
                        <a:rPr lang="zh-CN" sz="3200" kern="100" dirty="0" smtClean="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不结盟运动</a:t>
                      </a:r>
                      <a:r>
                        <a:rPr lang="en-US"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是</a:t>
                      </a:r>
                      <a:r>
                        <a:rPr lang="zh-CN" sz="3200" kern="1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发展中国家</a:t>
                      </a:r>
                      <a:r>
                        <a:rPr lang="zh-CN" sz="3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以独立的政治力量登上国际政治舞台的重要标志</a:t>
                      </a:r>
                      <a:endParaRPr lang="zh-CN" sz="3200"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5" name="矩形 4"/>
          <p:cNvSpPr/>
          <p:nvPr/>
        </p:nvSpPr>
        <p:spPr>
          <a:xfrm>
            <a:off x="8899893" y="2294151"/>
            <a:ext cx="155468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8895122" y="2688577"/>
            <a:ext cx="1552922" cy="0"/>
          </a:xfrm>
          <a:prstGeom prst="line">
            <a:avLst/>
          </a:prstGeom>
        </p:spPr>
        <p:style>
          <a:lnRef idx="2">
            <a:schemeClr val="dk1"/>
          </a:lnRef>
          <a:fillRef idx="0">
            <a:schemeClr val="dk1"/>
          </a:fillRef>
          <a:effectRef idx="1">
            <a:schemeClr val="dk1"/>
          </a:effectRef>
          <a:fontRef idx="minor">
            <a:schemeClr val="tx1"/>
          </a:fontRef>
        </p:style>
      </p:cxnSp>
      <p:sp>
        <p:nvSpPr>
          <p:cNvPr id="7" name="矩形 6"/>
          <p:cNvSpPr/>
          <p:nvPr/>
        </p:nvSpPr>
        <p:spPr>
          <a:xfrm>
            <a:off x="8189645" y="2788375"/>
            <a:ext cx="199656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8184874" y="3182801"/>
            <a:ext cx="199430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8638085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08254"/>
            <a:ext cx="10807700" cy="6001643"/>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从经济角度看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美国不再是世界头号国家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世界也不再仅有两个超级大国。从经济状况和经济潜力看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当今世界有五大力量中心。</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未来五年、十年或十五年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在我们有生之年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我们将看到五大超级经济力量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美国、西欧、苏联、中国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当然还有日本。</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这五大力量将决定经济的未来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由于经济力量对其他力量的关键作用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这五大力量也将决定本世纪</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最后</a:t>
            </a:r>
            <a:r>
              <a:rPr lang="en-US" altLang="zh-CN" dirty="0">
                <a:solidFill>
                  <a:srgbClr val="000000"/>
                </a:solidFill>
                <a:ea typeface="宋体" panose="02010600030101010101" pitchFamily="2" charset="-122"/>
                <a:cs typeface="Times New Roman" panose="02020603050405020304" pitchFamily="18" charset="0"/>
              </a:rPr>
              <a:t>1/3</a:t>
            </a:r>
            <a:r>
              <a:rPr lang="zh-CN" altLang="zh-CN" dirty="0">
                <a:solidFill>
                  <a:srgbClr val="000000"/>
                </a:solidFill>
                <a:ea typeface="楷体" panose="02010609060101010101" pitchFamily="49" charset="-122"/>
                <a:cs typeface="Times New Roman" panose="02020603050405020304" pitchFamily="18" charset="0"/>
              </a:rPr>
              <a:t>时间的前途。</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这意味着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与我们在第二次世界大战结束后所处的地位相比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美国面临着我们甚至连做梦也没有想到的挑战</a:t>
            </a:r>
            <a:r>
              <a:rPr lang="zh-CN" altLang="zh-CN" dirty="0" smtClean="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277657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42285"/>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在即将到来的世界中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美国将不再处于十分突出的地位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或者完全占支配地位了。</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编者摘译自《尼克松在堪萨斯城的讲话》</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(1971</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6</a:t>
            </a:r>
            <a:r>
              <a:rPr lang="zh-CN" altLang="zh-CN" dirty="0">
                <a:solidFill>
                  <a:srgbClr val="000000"/>
                </a:solidFill>
                <a:ea typeface="楷体" panose="02010609060101010101" pitchFamily="49"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英文版</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70</a:t>
            </a:r>
            <a:r>
              <a:rPr lang="zh-CN" altLang="zh-CN" dirty="0">
                <a:solidFill>
                  <a:srgbClr val="000000"/>
                </a:solidFill>
                <a:ea typeface="宋体" panose="02010600030101010101" pitchFamily="2" charset="-122"/>
                <a:cs typeface="Times New Roman" panose="02020603050405020304" pitchFamily="18" charset="0"/>
              </a:rPr>
              <a:t>年代后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世界局势发生了怎样的变化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根本原因是什么</a:t>
            </a:r>
            <a:r>
              <a:rPr lang="en-US" altLang="zh-CN" dirty="0" smtClean="0">
                <a:solidFill>
                  <a:srgbClr val="000000"/>
                </a:solidFill>
                <a:ea typeface="宋体" panose="02010600030101010101" pitchFamily="2" charset="-122"/>
                <a:cs typeface="Times New Roman" panose="02020603050405020304" pitchFamily="18" charset="0"/>
              </a:rPr>
              <a:t>?</a:t>
            </a: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出现多极化趋势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美国的霸主地位发生动摇。根本原因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各国经济发展不平衡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国际力量的对比发生变化</a:t>
            </a:r>
            <a:r>
              <a:rPr lang="zh-CN" altLang="zh-CN" dirty="0" smtClean="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5539155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wipe(down)">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95871"/>
            <a:ext cx="10807700" cy="299043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三、两极格局的瓦解</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1.1979</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苏联入侵阿富汗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美国再次加强对苏联的遏制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同时大搞军备竞赛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提出并着手实施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战略防御计划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企图拖垮苏联。</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2.1985</a:t>
            </a:r>
            <a:r>
              <a:rPr lang="zh-CN" altLang="zh-CN" dirty="0">
                <a:solidFill>
                  <a:srgbClr val="000000"/>
                </a:solidFill>
                <a:ea typeface="宋体" panose="02010600030101010101" pitchFamily="2" charset="-122"/>
                <a:cs typeface="Times New Roman" panose="02020603050405020304" pitchFamily="18" charset="0"/>
              </a:rPr>
              <a:t>年以后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美苏关系走向缓和。</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470359" y="2518379"/>
            <a:ext cx="242675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6465813" y="2982477"/>
            <a:ext cx="2424011"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5889666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71710"/>
            <a:ext cx="3760645"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两极格局的</a:t>
            </a:r>
            <a:r>
              <a:rPr lang="zh-CN" altLang="zh-CN" dirty="0" smtClean="0">
                <a:solidFill>
                  <a:srgbClr val="000000"/>
                </a:solidFill>
                <a:latin typeface="Arial" panose="020B0604020202020204" pitchFamily="34" charset="0"/>
                <a:cs typeface="Times New Roman" panose="02020603050405020304" pitchFamily="18" charset="0"/>
              </a:rPr>
              <a:t>瓦解</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38984487"/>
              </p:ext>
            </p:extLst>
          </p:nvPr>
        </p:nvGraphicFramePr>
        <p:xfrm>
          <a:off x="341313" y="1347440"/>
          <a:ext cx="10939462" cy="4052887"/>
        </p:xfrm>
        <a:graphic>
          <a:graphicData uri="http://schemas.openxmlformats.org/presentationml/2006/ole">
            <mc:AlternateContent xmlns:mc="http://schemas.openxmlformats.org/markup-compatibility/2006">
              <mc:Choice xmlns:v="urn:schemas-microsoft-com:vml" Requires="v">
                <p:oleObj spid="_x0000_s1037" name="文档" r:id="rId4" imgW="3569330" imgH="1332296" progId="Word.Document.12">
                  <p:embed/>
                </p:oleObj>
              </mc:Choice>
              <mc:Fallback>
                <p:oleObj name="文档" r:id="rId4" imgW="3569330" imgH="1332296" progId="Word.Document.12">
                  <p:embed/>
                  <p:pic>
                    <p:nvPicPr>
                      <p:cNvPr id="0" name=""/>
                      <p:cNvPicPr/>
                      <p:nvPr/>
                    </p:nvPicPr>
                    <p:blipFill>
                      <a:blip r:embed="rId5"/>
                      <a:stretch>
                        <a:fillRect/>
                      </a:stretch>
                    </p:blipFill>
                    <p:spPr>
                      <a:xfrm>
                        <a:off x="341313" y="1347440"/>
                        <a:ext cx="10939462" cy="4052887"/>
                      </a:xfrm>
                      <a:prstGeom prst="rect">
                        <a:avLst/>
                      </a:prstGeom>
                    </p:spPr>
                  </p:pic>
                </p:oleObj>
              </mc:Fallback>
            </mc:AlternateContent>
          </a:graphicData>
        </a:graphic>
      </p:graphicFrame>
      <p:sp>
        <p:nvSpPr>
          <p:cNvPr id="5" name="矩形 4"/>
          <p:cNvSpPr/>
          <p:nvPr/>
        </p:nvSpPr>
        <p:spPr>
          <a:xfrm>
            <a:off x="6203209" y="1490875"/>
            <a:ext cx="162660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8176379" y="2054811"/>
            <a:ext cx="1234711"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9505453" y="3145485"/>
            <a:ext cx="76665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6012379" y="4225605"/>
            <a:ext cx="2008261"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7684874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3462182954"/>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382453"/>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一</a:t>
            </a:r>
            <a:r>
              <a:rPr lang="en-US" altLang="zh-CN"/>
              <a:t>  </a:t>
            </a:r>
            <a:r>
              <a:rPr lang="zh-CN" altLang="zh-CN"/>
              <a:t>两极格局的特点及影响</a:t>
            </a:r>
            <a:endParaRPr lang="zh-CN" altLang="en-US"/>
          </a:p>
        </p:txBody>
      </p:sp>
      <p:sp>
        <p:nvSpPr>
          <p:cNvPr id="3" name="矩形 2"/>
          <p:cNvSpPr>
            <a:spLocks noChangeAspect="1"/>
          </p:cNvSpPr>
          <p:nvPr/>
        </p:nvSpPr>
        <p:spPr>
          <a:xfrm>
            <a:off x="361950" y="946341"/>
            <a:ext cx="10807700" cy="1274195"/>
          </a:xfrm>
          <a:prstGeom prst="rect">
            <a:avLst/>
          </a:prstGeom>
        </p:spPr>
        <p:txBody>
          <a:bodyPr>
            <a:spAutoFit/>
          </a:bodyPr>
          <a:lstStyle/>
          <a:p>
            <a:pPr>
              <a:lnSpc>
                <a:spcPct val="120000"/>
              </a:lnSpc>
            </a:pPr>
            <a:r>
              <a:rPr lang="zh-CN" altLang="zh-CN" dirty="0" smtClean="0">
                <a:solidFill>
                  <a:srgbClr val="000000"/>
                </a:solidFill>
                <a:latin typeface="Arial" panose="020B0604020202020204" pitchFamily="34" charset="0"/>
                <a:cs typeface="Times New Roman" panose="02020603050405020304" pitchFamily="18" charset="0"/>
              </a:rPr>
              <a:t>材料一</a:t>
            </a:r>
            <a:r>
              <a:rPr lang="en-US" altLang="zh-CN" dirty="0" smtClean="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ea typeface="Arial" panose="020B0604020202020204" pitchFamily="34" charset="0"/>
                <a:cs typeface="Times New Roman" panose="02020603050405020304" pitchFamily="18" charset="0"/>
              </a:rPr>
              <a:t> </a:t>
            </a:r>
            <a:r>
              <a:rPr lang="en-US" altLang="zh-CN" dirty="0">
                <a:solidFill>
                  <a:srgbClr val="000000"/>
                </a:solidFill>
                <a:ea typeface="宋体" panose="02010600030101010101" pitchFamily="2" charset="-122"/>
              </a:rPr>
              <a:t>1950</a:t>
            </a:r>
            <a:r>
              <a:rPr lang="zh-CN" altLang="zh-CN" dirty="0">
                <a:solidFill>
                  <a:srgbClr val="000000"/>
                </a:solidFill>
                <a:ea typeface="楷体" panose="02010609060101010101" pitchFamily="49" charset="-122"/>
                <a:cs typeface="Times New Roman" panose="02020603050405020304" pitchFamily="18" charset="0"/>
              </a:rPr>
              <a:t>年部分国家国民生产总值与人均国民生产总值一览表</a:t>
            </a:r>
            <a:endParaRPr lang="zh-CN" altLang="en-US" dirty="0"/>
          </a:p>
        </p:txBody>
      </p:sp>
      <p:graphicFrame>
        <p:nvGraphicFramePr>
          <p:cNvPr id="5" name="对象 4"/>
          <p:cNvGraphicFramePr>
            <a:graphicFrameLocks noChangeAspect="1"/>
          </p:cNvGraphicFramePr>
          <p:nvPr>
            <p:extLst>
              <p:ext uri="{D42A27DB-BD31-4B8C-83A1-F6EECF244321}">
                <p14:modId xmlns:p14="http://schemas.microsoft.com/office/powerpoint/2010/main" val="1117055739"/>
              </p:ext>
            </p:extLst>
          </p:nvPr>
        </p:nvGraphicFramePr>
        <p:xfrm>
          <a:off x="288429" y="2153472"/>
          <a:ext cx="10804128" cy="3856115"/>
        </p:xfrm>
        <a:graphic>
          <a:graphicData uri="http://schemas.openxmlformats.org/presentationml/2006/ole">
            <mc:AlternateContent xmlns:mc="http://schemas.openxmlformats.org/markup-compatibility/2006">
              <mc:Choice xmlns:v="urn:schemas-microsoft-com:vml" Requires="v">
                <p:oleObj spid="_x0000_s2061" name="文档" r:id="rId4" imgW="3896571" imgH="1390730" progId="Word.Document.12">
                  <p:embed/>
                </p:oleObj>
              </mc:Choice>
              <mc:Fallback>
                <p:oleObj name="文档" r:id="rId4" imgW="3896571" imgH="1390730" progId="Word.Document.12">
                  <p:embed/>
                  <p:pic>
                    <p:nvPicPr>
                      <p:cNvPr id="0" name=""/>
                      <p:cNvPicPr/>
                      <p:nvPr/>
                    </p:nvPicPr>
                    <p:blipFill>
                      <a:blip r:embed="rId5"/>
                      <a:stretch>
                        <a:fillRect/>
                      </a:stretch>
                    </p:blipFill>
                    <p:spPr>
                      <a:xfrm>
                        <a:off x="288429" y="2153472"/>
                        <a:ext cx="10804128" cy="3856115"/>
                      </a:xfrm>
                      <a:prstGeom prst="rect">
                        <a:avLst/>
                      </a:prstGeom>
                    </p:spPr>
                  </p:pic>
                </p:oleObj>
              </mc:Fallback>
            </mc:AlternateContent>
          </a:graphicData>
        </a:graphic>
      </p:graphicFrame>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dirty="0"/>
              <a:t>•</a:t>
            </a:r>
            <a:r>
              <a:rPr lang="zh-CN" altLang="en-US" sz="4000" dirty="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898312"/>
            <a:ext cx="10807700" cy="3637919"/>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smtClean="0">
                <a:solidFill>
                  <a:srgbClr val="000000"/>
                </a:solidFill>
                <a:ea typeface="宋体" panose="02010600030101010101" pitchFamily="2" charset="-122"/>
                <a:cs typeface="Times New Roman" panose="02020603050405020304" pitchFamily="18" charset="0"/>
              </a:rPr>
              <a:t>(1)</a:t>
            </a:r>
            <a:r>
              <a:rPr lang="zh-CN" altLang="zh-CN" dirty="0" smtClean="0">
                <a:solidFill>
                  <a:srgbClr val="000000"/>
                </a:solidFill>
                <a:ea typeface="宋体" panose="02010600030101010101" pitchFamily="2" charset="-122"/>
                <a:cs typeface="Times New Roman" panose="02020603050405020304" pitchFamily="18" charset="0"/>
              </a:rPr>
              <a:t>结合</a:t>
            </a:r>
            <a:r>
              <a:rPr lang="zh-CN" altLang="zh-CN" dirty="0">
                <a:solidFill>
                  <a:srgbClr val="000000"/>
                </a:solidFill>
                <a:ea typeface="宋体" panose="02010600030101010101" pitchFamily="2" charset="-122"/>
                <a:cs typeface="Times New Roman" panose="02020603050405020304" pitchFamily="18" charset="0"/>
              </a:rPr>
              <a:t>所学知识</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宋体" panose="02010600030101010101" pitchFamily="2" charset="-122"/>
                <a:cs typeface="Times New Roman" panose="02020603050405020304" pitchFamily="18" charset="0"/>
              </a:rPr>
              <a:t>概括</a:t>
            </a:r>
            <a:r>
              <a:rPr lang="zh-CN" altLang="zh-CN" dirty="0" smtClean="0">
                <a:solidFill>
                  <a:srgbClr val="000000"/>
                </a:solidFill>
                <a:ea typeface="宋体" panose="02010600030101010101" pitchFamily="2" charset="-122"/>
                <a:cs typeface="Times New Roman" panose="02020603050405020304" pitchFamily="18" charset="0"/>
              </a:rPr>
              <a:t>材料</a:t>
            </a:r>
            <a:r>
              <a:rPr lang="zh-CN" altLang="zh-CN" dirty="0">
                <a:solidFill>
                  <a:srgbClr val="000000"/>
                </a:solidFill>
                <a:ea typeface="宋体" panose="02010600030101010101" pitchFamily="2" charset="-122"/>
                <a:cs typeface="Times New Roman" panose="02020603050405020304" pitchFamily="18" charset="0"/>
              </a:rPr>
              <a:t>一反映的历史现象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并分析其历史影响。</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历史</a:t>
            </a:r>
            <a:r>
              <a:rPr lang="zh-CN" altLang="zh-CN" dirty="0">
                <a:solidFill>
                  <a:srgbClr val="000000"/>
                </a:solidFill>
                <a:ea typeface="楷体" panose="02010609060101010101" pitchFamily="49" charset="-122"/>
                <a:cs typeface="Times New Roman" panose="02020603050405020304" pitchFamily="18" charset="0"/>
              </a:rPr>
              <a:t>现象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美苏实力膨胀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西欧、日本相对衰落。影响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美苏争夺世界霸权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西欧、日本依附美国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以欧洲为中心的国际格局瓦解</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推动两极格局形成。</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4731134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26304"/>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可知第二次世界大战后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美苏实力膨胀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西欧、日本相对衰落</a:t>
            </a:r>
            <a:r>
              <a:rPr lang="zh-CN" altLang="zh-CN" dirty="0" smtClean="0">
                <a:solidFill>
                  <a:srgbClr val="000000"/>
                </a:solidFill>
                <a:ea typeface="宋体" panose="02010600030101010101" pitchFamily="2" charset="-122"/>
                <a:cs typeface="Times New Roman" panose="02020603050405020304" pitchFamily="18" charset="0"/>
              </a:rPr>
              <a:t>。可</a:t>
            </a:r>
            <a:r>
              <a:rPr lang="zh-CN" altLang="zh-CN" dirty="0">
                <a:solidFill>
                  <a:srgbClr val="000000"/>
                </a:solidFill>
                <a:ea typeface="宋体" panose="02010600030101010101" pitchFamily="2" charset="-122"/>
                <a:cs typeface="Times New Roman" panose="02020603050405020304" pitchFamily="18" charset="0"/>
              </a:rPr>
              <a:t>从美苏争夺世界霸权、西欧和日本依附美国、以欧洲为中心的国际格局瓦解、推动两极格局形成等角度分析其影响。</a:t>
            </a:r>
            <a:r>
              <a:rPr lang="zh-CN" altLang="zh-CN" dirty="0" smtClean="0">
                <a:solidFill>
                  <a:srgbClr val="000000"/>
                </a:solidFill>
                <a:ea typeface="宋体" panose="02010600030101010101" pitchFamily="2" charset="-122"/>
                <a:cs typeface="Times New Roman" panose="02020603050405020304" pitchFamily="18" charset="0"/>
              </a:rPr>
              <a:t>考查</a:t>
            </a:r>
            <a:r>
              <a:rPr lang="zh-CN" altLang="en-US" dirty="0" smtClean="0">
                <a:solidFill>
                  <a:srgbClr val="000000"/>
                </a:solidFill>
                <a:ea typeface="宋体" panose="02010600030101010101" pitchFamily="2" charset="-122"/>
                <a:cs typeface="Times New Roman" panose="02020603050405020304" pitchFamily="18" charset="0"/>
              </a:rPr>
              <a:t>学生</a:t>
            </a:r>
            <a:r>
              <a:rPr lang="zh-CN" altLang="zh-CN" dirty="0" smtClean="0">
                <a:solidFill>
                  <a:srgbClr val="000000"/>
                </a:solidFill>
                <a:ea typeface="宋体" panose="02010600030101010101" pitchFamily="2" charset="-122"/>
                <a:cs typeface="Times New Roman" panose="02020603050405020304" pitchFamily="18" charset="0"/>
              </a:rPr>
              <a:t>史料</a:t>
            </a:r>
            <a:r>
              <a:rPr lang="zh-CN" altLang="zh-CN" dirty="0">
                <a:solidFill>
                  <a:srgbClr val="000000"/>
                </a:solidFill>
                <a:ea typeface="宋体" panose="02010600030101010101" pitchFamily="2" charset="-122"/>
                <a:cs typeface="Times New Roman" panose="02020603050405020304" pitchFamily="18" charset="0"/>
              </a:rPr>
              <a:t>实证和历史解释的素养。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94348869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58309"/>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1947</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杜鲁门在国会众、参两院发表咨文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他把世界政治分为自由民主和极权主义两个对立的营垒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不指名地将苏联称为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极权政体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并以援助希腊为名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宣布美国将支持和帮助世界上所有抵抗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共产主义威胁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的力量。这便是人所熟知的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杜鲁门主义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的问世。杜鲁门主义是美国外交政策的转折点。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摘编自徐</a:t>
            </a:r>
            <a:r>
              <a:rPr lang="zh-CN" altLang="zh-CN" dirty="0" smtClean="0">
                <a:solidFill>
                  <a:srgbClr val="000000"/>
                </a:solidFill>
                <a:ea typeface="楷体" panose="02010609060101010101" pitchFamily="49" charset="-122"/>
                <a:cs typeface="Times New Roman" panose="02020603050405020304" pitchFamily="18" charset="0"/>
              </a:rPr>
              <a:t>蓝《试论冷战的爆发与两极格局的形成》</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41958728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86301"/>
            <a:ext cx="10807700" cy="422885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谈谈你对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杜鲁门主义是美国外交政策的转折点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的理解。</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chemeClr val="tx1"/>
                </a:solidFill>
                <a:ea typeface="楷体" panose="02010609060101010101" pitchFamily="49" charset="-122"/>
                <a:cs typeface="Times New Roman" panose="02020603050405020304" pitchFamily="18" charset="0"/>
              </a:rPr>
              <a:t>理解</a:t>
            </a:r>
            <a:r>
              <a:rPr lang="en-US" altLang="zh-CN" dirty="0">
                <a:solidFill>
                  <a:schemeClr val="tx1"/>
                </a:solidFill>
                <a:ea typeface="宋体" panose="02010600030101010101" pitchFamily="2" charset="-122"/>
                <a:cs typeface="Times New Roman" panose="02020603050405020304" pitchFamily="18" charset="0"/>
              </a:rPr>
              <a:t>:</a:t>
            </a:r>
            <a:r>
              <a:rPr lang="zh-CN" altLang="zh-CN" dirty="0">
                <a:solidFill>
                  <a:schemeClr val="tx1"/>
                </a:solidFill>
                <a:ea typeface="楷体" panose="02010609060101010101" pitchFamily="49" charset="-122"/>
                <a:cs typeface="Times New Roman" panose="02020603050405020304" pitchFamily="18" charset="0"/>
              </a:rPr>
              <a:t>第二次世界大战后</a:t>
            </a:r>
            <a:r>
              <a:rPr lang="en-US" altLang="zh-CN" dirty="0">
                <a:solidFill>
                  <a:schemeClr val="tx1"/>
                </a:solidFill>
                <a:ea typeface="宋体" panose="02010600030101010101" pitchFamily="2" charset="-122"/>
                <a:cs typeface="Times New Roman" panose="02020603050405020304" pitchFamily="18" charset="0"/>
              </a:rPr>
              <a:t>,</a:t>
            </a:r>
            <a:r>
              <a:rPr lang="zh-CN" altLang="zh-CN" dirty="0">
                <a:solidFill>
                  <a:schemeClr val="tx1"/>
                </a:solidFill>
                <a:ea typeface="楷体" panose="02010609060101010101" pitchFamily="49" charset="-122"/>
                <a:cs typeface="Times New Roman" panose="02020603050405020304" pitchFamily="18" charset="0"/>
              </a:rPr>
              <a:t>美国对外政策实现了从孤立主义向全球扩张主义的转变</a:t>
            </a:r>
            <a:r>
              <a:rPr lang="en-US" altLang="zh-CN" dirty="0">
                <a:solidFill>
                  <a:schemeClr val="tx1"/>
                </a:solidFill>
                <a:ea typeface="宋体" panose="02010600030101010101" pitchFamily="2" charset="-122"/>
                <a:cs typeface="Times New Roman" panose="02020603050405020304" pitchFamily="18" charset="0"/>
              </a:rPr>
              <a:t>;</a:t>
            </a:r>
            <a:r>
              <a:rPr lang="zh-CN" altLang="zh-CN" dirty="0">
                <a:solidFill>
                  <a:schemeClr val="tx1"/>
                </a:solidFill>
                <a:ea typeface="楷体" panose="02010609060101010101" pitchFamily="49" charset="-122"/>
                <a:cs typeface="Times New Roman" panose="02020603050405020304" pitchFamily="18" charset="0"/>
              </a:rPr>
              <a:t>成为美国对苏联进行冷战的重要标志</a:t>
            </a:r>
            <a:r>
              <a:rPr lang="en-US" altLang="zh-CN" dirty="0">
                <a:solidFill>
                  <a:schemeClr val="tx1"/>
                </a:solidFill>
                <a:ea typeface="宋体" panose="02010600030101010101" pitchFamily="2" charset="-122"/>
                <a:cs typeface="Times New Roman" panose="02020603050405020304" pitchFamily="18" charset="0"/>
              </a:rPr>
              <a:t>,</a:t>
            </a:r>
            <a:r>
              <a:rPr lang="zh-CN" altLang="zh-CN" dirty="0">
                <a:solidFill>
                  <a:schemeClr val="tx1"/>
                </a:solidFill>
                <a:ea typeface="楷体" panose="02010609060101010101" pitchFamily="49" charset="-122"/>
                <a:cs typeface="Times New Roman" panose="02020603050405020304" pitchFamily="18" charset="0"/>
              </a:rPr>
              <a:t>并具有明显的意识形态色彩</a:t>
            </a:r>
            <a:r>
              <a:rPr lang="en-US" altLang="zh-CN" dirty="0">
                <a:solidFill>
                  <a:schemeClr val="tx1"/>
                </a:solidFill>
                <a:ea typeface="宋体" panose="02010600030101010101" pitchFamily="2" charset="-122"/>
                <a:cs typeface="Times New Roman" panose="02020603050405020304" pitchFamily="18" charset="0"/>
              </a:rPr>
              <a:t>;</a:t>
            </a:r>
            <a:r>
              <a:rPr lang="zh-CN" altLang="zh-CN" dirty="0">
                <a:solidFill>
                  <a:schemeClr val="tx1"/>
                </a:solidFill>
                <a:ea typeface="楷体" panose="02010609060101010101" pitchFamily="49" charset="-122"/>
                <a:cs typeface="Times New Roman" panose="02020603050405020304" pitchFamily="18" charset="0"/>
              </a:rPr>
              <a:t>表明美国越来越以两极思维来看待整个世界。</a:t>
            </a:r>
            <a:endParaRPr lang="zh-CN" altLang="zh-CN" dirty="0">
              <a:solidFill>
                <a:schemeClr val="tx1"/>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4094146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439887"/>
            <a:ext cx="10807700" cy="245605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素养阐释</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材料</a:t>
            </a:r>
            <a:r>
              <a:rPr lang="zh-CN" altLang="en-US" dirty="0" smtClean="0">
                <a:solidFill>
                  <a:srgbClr val="000000"/>
                </a:solidFill>
                <a:ea typeface="宋体" panose="02010600030101010101" pitchFamily="2" charset="-122"/>
                <a:cs typeface="Times New Roman" panose="02020603050405020304" pitchFamily="18" charset="0"/>
              </a:rPr>
              <a:t>二</a:t>
            </a:r>
            <a:r>
              <a:rPr lang="zh-CN" altLang="zh-CN" dirty="0" smtClean="0">
                <a:solidFill>
                  <a:srgbClr val="000000"/>
                </a:solidFill>
                <a:ea typeface="宋体" panose="02010600030101010101" pitchFamily="2" charset="-122"/>
                <a:cs typeface="Times New Roman" panose="02020603050405020304" pitchFamily="18" charset="0"/>
              </a:rPr>
              <a:t>说明</a:t>
            </a:r>
            <a:r>
              <a:rPr lang="zh-CN" altLang="zh-CN" dirty="0">
                <a:solidFill>
                  <a:srgbClr val="000000"/>
                </a:solidFill>
                <a:ea typeface="宋体" panose="02010600030101010101" pitchFamily="2" charset="-122"/>
                <a:cs typeface="Times New Roman" panose="02020603050405020304" pitchFamily="18" charset="0"/>
              </a:rPr>
              <a:t>美国对外政策实现了从孤立主义向全球扩张主义的转变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美国对苏联进行冷战具有明显的意识形态色彩。</a:t>
            </a:r>
            <a:r>
              <a:rPr lang="zh-CN" altLang="zh-CN" dirty="0" smtClean="0">
                <a:solidFill>
                  <a:srgbClr val="000000"/>
                </a:solidFill>
                <a:ea typeface="宋体" panose="02010600030101010101" pitchFamily="2" charset="-122"/>
                <a:cs typeface="Times New Roman" panose="02020603050405020304" pitchFamily="18" charset="0"/>
              </a:rPr>
              <a:t>考查</a:t>
            </a:r>
            <a:r>
              <a:rPr lang="zh-CN" altLang="en-US" dirty="0" smtClean="0">
                <a:solidFill>
                  <a:srgbClr val="000000"/>
                </a:solidFill>
                <a:ea typeface="宋体" panose="02010600030101010101" pitchFamily="2" charset="-122"/>
                <a:cs typeface="Times New Roman" panose="02020603050405020304" pitchFamily="18" charset="0"/>
              </a:rPr>
              <a:t>学生</a:t>
            </a:r>
            <a:r>
              <a:rPr lang="zh-CN" altLang="zh-CN" dirty="0" smtClean="0">
                <a:solidFill>
                  <a:srgbClr val="000000"/>
                </a:solidFill>
                <a:ea typeface="宋体" panose="02010600030101010101" pitchFamily="2" charset="-122"/>
                <a:cs typeface="Times New Roman" panose="02020603050405020304" pitchFamily="18" charset="0"/>
              </a:rPr>
              <a:t>史料</a:t>
            </a:r>
            <a:r>
              <a:rPr lang="zh-CN" altLang="zh-CN" dirty="0">
                <a:solidFill>
                  <a:srgbClr val="000000"/>
                </a:solidFill>
                <a:ea typeface="宋体" panose="02010600030101010101" pitchFamily="2" charset="-122"/>
                <a:cs typeface="Times New Roman" panose="02020603050405020304" pitchFamily="18" charset="0"/>
              </a:rPr>
              <a:t>实证的素养。</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73040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42285"/>
            <a:ext cx="10807700" cy="481978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两极格局的特点及影响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特点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在两极格局中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美苏及其盟国互相争夺和对抗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阵线比较分明和稳定。虽然每一方的内部也有分歧和矛盾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但最终仍要服从美、苏两国战略利益的大局。</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在两极格局中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美苏两个超级大国作为对立双方的盟主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在国际事务中起着主导作用</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26307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799927"/>
            <a:ext cx="10807700" cy="241713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冷战是双方斗争的主要方式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由此表现为政治上的对抗、军事上的对峙、意识形态上的对立和经济上的割据。两极格局是第二次世界大战后特有的历史现象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对战后的世界历史产生了深远影响。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1185789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75791"/>
            <a:ext cx="10807700" cy="418993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积极影响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在冷战的大环境下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美苏双方势均力敌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在近半个世纪里避免了新的世界大战的爆发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为世界科技进步、经济发展创造了相对稳定的国际环境。</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面对两极对峙局面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亚非拉发展中国家兴起不结盟运动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努力发展壮大自己</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第三世界由此崛起。</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57330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656"/>
            <a:ext cx="10807700" cy="596272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消极影响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打上了浓厚的大国强权政治色彩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无视弱小国家利益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导致战后超级大国的霸权主义愈演愈烈。</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分裂国家的做法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埋下了不稳定的祸根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导致日后世界的纷争和不安宁。</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③</a:t>
            </a:r>
            <a:r>
              <a:rPr lang="zh-CN" altLang="zh-CN" dirty="0">
                <a:solidFill>
                  <a:srgbClr val="000000"/>
                </a:solidFill>
                <a:ea typeface="宋体" panose="02010600030101010101" pitchFamily="2" charset="-122"/>
                <a:cs typeface="Times New Roman" panose="02020603050405020304" pitchFamily="18" charset="0"/>
              </a:rPr>
              <a:t>两大阵营逐渐演变成美苏两个超级大国的工具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为谋求霸权</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美苏展开长期的军备竞赛和地区争夺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导致世界局势的紧张动荡。</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panose="02020503000000020003" pitchFamily="18" charset="-122"/>
                <a:ea typeface="宋体" panose="02010600030101010101" pitchFamily="2" charset="-122"/>
                <a:cs typeface="宋体" panose="02010600030101010101" pitchFamily="2" charset="-122"/>
              </a:rPr>
              <a:t>④</a:t>
            </a:r>
            <a:r>
              <a:rPr lang="zh-CN" altLang="zh-CN" dirty="0">
                <a:solidFill>
                  <a:srgbClr val="000000"/>
                </a:solidFill>
                <a:ea typeface="宋体" panose="02010600030101010101" pitchFamily="2" charset="-122"/>
                <a:cs typeface="Times New Roman" panose="02020603050405020304" pitchFamily="18" charset="0"/>
              </a:rPr>
              <a:t>在两极对峙的格局下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国际经济秩序长期得不到改善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给广大发展中国家的经济发展带来不利影响。</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812783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81567"/>
            <a:ext cx="10807700" cy="6001643"/>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1.20</a:t>
            </a:r>
            <a:r>
              <a:rPr lang="zh-CN" altLang="zh-CN" dirty="0">
                <a:solidFill>
                  <a:srgbClr val="000000"/>
                </a:solidFill>
                <a:ea typeface="宋体" panose="02010600030101010101" pitchFamily="2" charset="-122"/>
                <a:cs typeface="Times New Roman" panose="02020603050405020304" pitchFamily="18" charset="0"/>
              </a:rPr>
              <a:t>世纪中后期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美国学界重构《伯罗奔尼撒战争史》研究范式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普遍采用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崛起的雅典挑战守成的斯巴达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民主的雅典对抗专制的斯巴达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的二元对立框架。</a:t>
            </a:r>
            <a:r>
              <a:rPr lang="en-US" altLang="zh-CN" dirty="0">
                <a:solidFill>
                  <a:srgbClr val="000000"/>
                </a:solidFill>
                <a:ea typeface="宋体" panose="02010600030101010101" pitchFamily="2" charset="-122"/>
                <a:cs typeface="Times New Roman" panose="02020603050405020304" pitchFamily="18" charset="0"/>
              </a:rPr>
              <a:t>1966</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美国政治学学者彼得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弗利斯提出了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斯巴达、苏联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雅典</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的类比。</a:t>
            </a:r>
            <a:r>
              <a:rPr lang="en-US" altLang="zh-CN" dirty="0">
                <a:solidFill>
                  <a:srgbClr val="000000"/>
                </a:solidFill>
                <a:ea typeface="宋体" panose="02010600030101010101" pitchFamily="2" charset="-122"/>
                <a:cs typeface="Times New Roman" panose="02020603050405020304" pitchFamily="18" charset="0"/>
              </a:rPr>
              <a:t>1976</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罗纳德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里根提出了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雅典</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美国、斯巴达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的类比。这两种矛盾的类比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服务冷战意识形态建构</a:t>
            </a:r>
            <a:r>
              <a:rPr lang="zh-CN" altLang="zh-CN"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推动两极格局和平转型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适应国际经济格局变化</a:t>
            </a:r>
            <a:r>
              <a:rPr lang="zh-CN" altLang="zh-CN" dirty="0">
                <a:solidFill>
                  <a:srgbClr val="000000"/>
                </a:solidFill>
                <a:latin typeface="NEU-BZ-S92" panose="02020503000000020003" pitchFamily="18" charset="-122"/>
                <a:ea typeface="Times New Roman" panose="02020603050405020304" pitchFamily="18" charset="0"/>
                <a:cs typeface="Times New Roman" panose="02020603050405020304" pitchFamily="18" charset="0"/>
              </a:rPr>
              <a:t> </a:t>
            </a:r>
            <a:r>
              <a:rPr lang="en-US" altLang="zh-CN" dirty="0" smtClean="0">
                <a:solidFill>
                  <a:srgbClr val="000000"/>
                </a:solidFill>
                <a:latin typeface="NEU-BZ-S92" panose="02020503000000020003" pitchFamily="18" charset="-122"/>
                <a:ea typeface="NEU-BZ-S92" panose="02020503000000020003" pitchFamily="18"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解构西方中心主义观点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答案</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729712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randombar(horizontal)">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2879939224"/>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359767"/>
            <a:ext cx="10807700" cy="478086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1966</a:t>
            </a:r>
            <a:r>
              <a:rPr lang="zh-CN" altLang="zh-CN" dirty="0">
                <a:solidFill>
                  <a:srgbClr val="000000"/>
                </a:solidFill>
                <a:ea typeface="楷体" panose="02010609060101010101" pitchFamily="49" charset="-122"/>
                <a:cs typeface="Times New Roman" panose="02020603050405020304" pitchFamily="18" charset="0"/>
              </a:rPr>
              <a:t>年和</a:t>
            </a:r>
            <a:r>
              <a:rPr lang="en-US" altLang="zh-CN" dirty="0">
                <a:solidFill>
                  <a:srgbClr val="000000"/>
                </a:solidFill>
                <a:ea typeface="宋体" panose="02010600030101010101" pitchFamily="2" charset="-122"/>
                <a:cs typeface="Times New Roman" panose="02020603050405020304" pitchFamily="18" charset="0"/>
              </a:rPr>
              <a:t>1976</a:t>
            </a:r>
            <a:r>
              <a:rPr lang="zh-CN" altLang="zh-CN" dirty="0">
                <a:solidFill>
                  <a:srgbClr val="000000"/>
                </a:solidFill>
                <a:ea typeface="楷体" panose="02010609060101010101" pitchFamily="49" charset="-122"/>
                <a:cs typeface="Times New Roman" panose="02020603050405020304" pitchFamily="18" charset="0"/>
              </a:rPr>
              <a:t>年正是美苏冷战时期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两组看似自相矛盾的类比反映出美国既想在道德舆论上标榜自己是民主、自由的典范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又想在国际关系上维护超级大国的地位并打压其设定的挑战者</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;1966—1976</a:t>
            </a:r>
            <a:r>
              <a:rPr lang="zh-CN" altLang="zh-CN" dirty="0">
                <a:solidFill>
                  <a:srgbClr val="000000"/>
                </a:solidFill>
                <a:ea typeface="楷体" panose="02010609060101010101" pitchFamily="49" charset="-122"/>
                <a:cs typeface="Times New Roman" panose="02020603050405020304" pitchFamily="18" charset="0"/>
              </a:rPr>
              <a:t>年美苏对抗持续加剧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;1966—1976</a:t>
            </a:r>
            <a:r>
              <a:rPr lang="zh-CN" altLang="zh-CN" dirty="0">
                <a:solidFill>
                  <a:srgbClr val="000000"/>
                </a:solidFill>
                <a:ea typeface="楷体" panose="02010609060101010101" pitchFamily="49" charset="-122"/>
                <a:cs typeface="Times New Roman" panose="02020603050405020304" pitchFamily="18" charset="0"/>
              </a:rPr>
              <a:t>年正值布雷顿森林体系崩溃、石油危机时期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美国经济霸权相对衰落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与材料中两种矛盾的类比无直接关联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美国学界重构古典史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是强化而非解构西方中心主义观点</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项错误。</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2075883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719807"/>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a:t>
            </a:r>
            <a:r>
              <a:rPr lang="en-US" altLang="zh-CN"/>
              <a:t>  </a:t>
            </a:r>
            <a:r>
              <a:rPr lang="zh-CN" altLang="zh-CN"/>
              <a:t>世界格局出现多极化趋势的原因</a:t>
            </a:r>
            <a:endParaRPr lang="zh-CN" altLang="en-US"/>
          </a:p>
        </p:txBody>
      </p:sp>
      <p:sp>
        <p:nvSpPr>
          <p:cNvPr id="4" name="矩形 3"/>
          <p:cNvSpPr>
            <a:spLocks noChangeAspect="1"/>
          </p:cNvSpPr>
          <p:nvPr/>
        </p:nvSpPr>
        <p:spPr>
          <a:xfrm>
            <a:off x="361950" y="1312139"/>
            <a:ext cx="10807700" cy="3008068"/>
          </a:xfrm>
          <a:prstGeom prst="rect">
            <a:avLst/>
          </a:prstGeom>
        </p:spPr>
        <p:txBody>
          <a:bodyPr>
            <a:spAutoFit/>
          </a:bodyPr>
          <a:lstStyle/>
          <a:p>
            <a:pPr>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在资本输出方面</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日本一方面限制美国资本在本国的无限制发展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一方面大力推行自己的资本输出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其资本输出的增长速度比美国要快得多。日本的资本也大规模地流向美国国内。</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摘编自王红生《二十世纪世界史》</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世纪末</a:t>
            </a:r>
            <a:r>
              <a:rPr lang="en-US" altLang="zh-CN" dirty="0">
                <a:solidFill>
                  <a:srgbClr val="000000"/>
                </a:solidFill>
                <a:ea typeface="宋体" panose="02010600030101010101" pitchFamily="2" charset="-122"/>
                <a:cs typeface="Times New Roman" panose="02020603050405020304" pitchFamily="18" charset="0"/>
              </a:rPr>
              <a:t>21</a:t>
            </a:r>
            <a:r>
              <a:rPr lang="zh-CN" altLang="zh-CN" dirty="0">
                <a:solidFill>
                  <a:srgbClr val="000000"/>
                </a:solidFill>
                <a:ea typeface="楷体" panose="02010609060101010101" pitchFamily="49" charset="-122"/>
                <a:cs typeface="Times New Roman" panose="02020603050405020304" pitchFamily="18" charset="0"/>
              </a:rPr>
              <a:t>世纪初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世界呈现出一幅历史的全新画面。美国是世界唯一的超级大国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但是并不能单独解决世界上所有的问题。可以说当今的世界格局仍处于一个过渡期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多极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单极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之争将持续一个相当长的时期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真正意义上的世界多极格局的形成尚需时日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多极化作为不可逆转的趋势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将在曲折中取得发展。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摘编自徐蓝《</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楷体" panose="02010609060101010101" pitchFamily="49" charset="-122"/>
                <a:cs typeface="Times New Roman" panose="02020603050405020304" pitchFamily="18" charset="0"/>
              </a:rPr>
              <a:t>世纪国际格局</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的演变与大国关系互动研究》</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419480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a:spLocks noChangeAspect="1"/>
          </p:cNvSpPr>
          <p:nvPr/>
        </p:nvSpPr>
        <p:spPr>
          <a:xfrm>
            <a:off x="361950" y="-111609"/>
            <a:ext cx="10807700" cy="659257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概述</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世纪七八十年代美日关系出现的新变化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分析变化的原因。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概括当今世界格局的特点。结合所学知识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分析世界多极化的意义。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新变化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美日在经济领域展开激烈竞争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日本谋求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政治大国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地位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不再唯美国马首是瞻。原因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日本成为资本主义世界经济大国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美国实力相对削弱。</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向多极化方向发展。意义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有利于反对霸权主义和强权政治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有利于促进国际关系的民主化进程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有利于世界的和平与稳定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有利于国际政治经济新秩序的建立。</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309828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randombar(horizontal)">
                                      <p:cBhvr>
                                        <p:cTn id="7" dur="500"/>
                                        <p:tgtEl>
                                          <p:spTgt spid="5">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5">
                                            <p:txEl>
                                              <p:pRg st="4" end="4"/>
                                            </p:txEl>
                                          </p:spTgt>
                                        </p:tgtEl>
                                        <p:attrNameLst>
                                          <p:attrName>style.visibility</p:attrName>
                                        </p:attrNameLst>
                                      </p:cBhvr>
                                      <p:to>
                                        <p:strVal val="visible"/>
                                      </p:to>
                                    </p:set>
                                    <p:animEffect transition="in" filter="randombar(horizontal)">
                                      <p:cBhvr>
                                        <p:cTn id="1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007839"/>
            <a:ext cx="10807700" cy="3046988"/>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latin typeface="Arial" panose="020B0604020202020204" pitchFamily="34" charset="0"/>
                <a:cs typeface="Times New Roman" panose="02020603050405020304" pitchFamily="18" charset="0"/>
              </a:rPr>
              <a:t>世纪六七十年代世界多极化趋势出现的原因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根本原因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经济基础决定上层建筑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世界格局多极化趋势的出现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根源于世界经济力量结构的多极化发展趋势。</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8676796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2245"/>
            <a:ext cx="10807700" cy="596272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具体原因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美苏的相对衰落和多个力量中心的崛起。具体表现为</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美苏两国争夺世界霸权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在给世界和平造成严重威胁的同时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也使自身实力受到严重削弱。</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70</a:t>
            </a:r>
            <a:r>
              <a:rPr lang="zh-CN" altLang="zh-CN" dirty="0">
                <a:solidFill>
                  <a:srgbClr val="000000"/>
                </a:solidFill>
                <a:ea typeface="宋体" panose="02010600030101010101" pitchFamily="2" charset="-122"/>
                <a:cs typeface="Times New Roman" panose="02020603050405020304" pitchFamily="18" charset="0"/>
              </a:rPr>
              <a:t>年代以来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欧共体和日本迅速崛起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严重削弱了美国资本主义世界霸主的地位。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中国国际地位日益提高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已经成为世界政治舞台上一支重要的维护和平的力量。</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第三世界的崛起和不结盟运动的兴起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有力地冲击着两极格局。</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6583326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431775"/>
            <a:ext cx="10807700" cy="481978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2.1950</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法国提出欧洲应该超越国家的藩篱联合起来。这一建议得到联邦德国等国家的支持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但英国等一些国家反对成立超国家的机构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只有法、德、意等六国实现了联合。六国率先实现联合的直接原因是这些国家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屡遭战争</a:t>
            </a:r>
            <a:r>
              <a:rPr lang="zh-CN" altLang="zh-CN" dirty="0" smtClean="0">
                <a:solidFill>
                  <a:srgbClr val="000000"/>
                </a:solidFill>
                <a:ea typeface="宋体" panose="02010600030101010101" pitchFamily="2" charset="-122"/>
                <a:cs typeface="Times New Roman" panose="02020603050405020304" pitchFamily="18" charset="0"/>
              </a:rPr>
              <a:t>重创</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社会制度相同</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发展水平</a:t>
            </a:r>
            <a:r>
              <a:rPr lang="zh-CN" altLang="zh-CN" dirty="0" smtClean="0">
                <a:solidFill>
                  <a:srgbClr val="000000"/>
                </a:solidFill>
                <a:ea typeface="宋体" panose="02010600030101010101" pitchFamily="2" charset="-122"/>
                <a:cs typeface="Times New Roman" panose="02020603050405020304" pitchFamily="18" charset="0"/>
              </a:rPr>
              <a:t>相近</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历史上关系紧密</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7863920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randombar(horizontal)">
                                      <p:cBhvr>
                                        <p:cTn id="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36530"/>
            <a:ext cx="10807700" cy="481978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可知法国提出欧洲应该联合起来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而英国反对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只有法、德、意等六国实现了联合。从欧洲近现代的战争和冲突来看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要重建欧洲</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只能走联合统一道路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法、德、意等六国与英国相比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遭受战争的伤害更大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这成为它们率先联合的直接原因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故选</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项。这些国家的社会制度在近代就已相同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并不是此时联合的直接原因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发展水平相近是联合的条件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但不是促成联合的直接原因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近代欧洲各国冲突和战争不断</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历史上关系紧密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不符合史实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0820528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33524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84369"/>
            <a:ext cx="10807700" cy="2603790"/>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了解冷战时期的典型事件</a:t>
            </a:r>
            <a:endParaRPr lang="zh-CN" altLang="zh-CN" dirty="0">
              <a:solidFill>
                <a:srgbClr val="000000"/>
              </a:solidFill>
              <a:latin typeface="NEU-BZ-S92"/>
              <a:ea typeface="方正书宋_GBK"/>
              <a:cs typeface="Times New Roman" panose="02020603050405020304" pitchFamily="18" charset="0"/>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认识冷战的基本特征</a:t>
            </a:r>
            <a:r>
              <a:rPr lang="zh-CN" altLang="zh-CN" dirty="0">
                <a:solidFill>
                  <a:srgbClr val="000000"/>
                </a:solidFill>
                <a:latin typeface="NEU-BZ-S92"/>
                <a:ea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3.</a:t>
            </a:r>
            <a:r>
              <a:rPr lang="zh-CN" altLang="zh-CN" dirty="0">
                <a:solidFill>
                  <a:srgbClr val="000000"/>
                </a:solidFill>
                <a:ea typeface="宋体" panose="02010600030101010101" pitchFamily="2" charset="-122"/>
                <a:cs typeface="Times New Roman" panose="02020603050405020304" pitchFamily="18" charset="0"/>
              </a:rPr>
              <a:t>理解冷战的发生、发展与世界格局变化之间的相互影响</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4" name="24AQC05.eps"/>
          <p:cNvPicPr/>
          <p:nvPr/>
        </p:nvPicPr>
        <p:blipFill>
          <a:blip r:embed="rId2"/>
          <a:stretch>
            <a:fillRect/>
          </a:stretch>
        </p:blipFill>
        <p:spPr>
          <a:xfrm>
            <a:off x="2664693" y="632906"/>
            <a:ext cx="6552728" cy="5364718"/>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399118465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59767"/>
            <a:ext cx="10807700" cy="488903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一、冷战与两极格局</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冷战的定义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a:t>
            </a:r>
            <a:r>
              <a:rPr lang="en-US" altLang="zh-CN" dirty="0">
                <a:solidFill>
                  <a:srgbClr val="000000"/>
                </a:solidFill>
                <a:ea typeface="宋体" panose="02010600030101010101" pitchFamily="2" charset="-122"/>
                <a:cs typeface="Times New Roman" panose="02020603050405020304" pitchFamily="18" charset="0"/>
              </a:rPr>
              <a:t>40</a:t>
            </a:r>
            <a:r>
              <a:rPr lang="zh-CN" altLang="zh-CN" dirty="0">
                <a:solidFill>
                  <a:srgbClr val="000000"/>
                </a:solidFill>
                <a:ea typeface="宋体" panose="02010600030101010101" pitchFamily="2" charset="-122"/>
                <a:cs typeface="Times New Roman" panose="02020603050405020304" pitchFamily="18" charset="0"/>
              </a:rPr>
              <a:t>年代中后期至</a:t>
            </a:r>
            <a:r>
              <a:rPr lang="en-US" altLang="zh-CN" dirty="0">
                <a:solidFill>
                  <a:srgbClr val="000000"/>
                </a:solidFill>
                <a:ea typeface="宋体" panose="02010600030101010101" pitchFamily="2" charset="-122"/>
                <a:cs typeface="Times New Roman" panose="02020603050405020304" pitchFamily="18" charset="0"/>
              </a:rPr>
              <a:t>80</a:t>
            </a:r>
            <a:r>
              <a:rPr lang="zh-CN" altLang="zh-CN" dirty="0">
                <a:solidFill>
                  <a:srgbClr val="000000"/>
                </a:solidFill>
                <a:ea typeface="宋体" panose="02010600030101010101" pitchFamily="2" charset="-122"/>
                <a:cs typeface="Times New Roman" panose="02020603050405020304" pitchFamily="18" charset="0"/>
              </a:rPr>
              <a:t>年代末</a:t>
            </a:r>
            <a:r>
              <a:rPr lang="en-US" altLang="zh-CN" dirty="0">
                <a:solidFill>
                  <a:srgbClr val="000000"/>
                </a:solidFill>
                <a:ea typeface="宋体" panose="02010600030101010101" pitchFamily="2" charset="-122"/>
                <a:cs typeface="Times New Roman" panose="02020603050405020304" pitchFamily="18" charset="0"/>
              </a:rPr>
              <a:t>90</a:t>
            </a:r>
            <a:r>
              <a:rPr lang="zh-CN" altLang="zh-CN" dirty="0">
                <a:solidFill>
                  <a:srgbClr val="000000"/>
                </a:solidFill>
                <a:ea typeface="宋体" panose="02010600030101010101" pitchFamily="2" charset="-122"/>
                <a:cs typeface="Times New Roman" panose="02020603050405020304" pitchFamily="18" charset="0"/>
              </a:rPr>
              <a:t>年代初</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以美苏为首的两大集团之间逐步形成的既非战争又非和平的长期对峙与竞争状态。</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根本原因</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美国和苏联在国家战略、国家利益、社会制度和意识形态上的对立和冲突。</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2281"/>
            <a:ext cx="10807700" cy="62671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主要</a:t>
            </a:r>
            <a:r>
              <a:rPr lang="zh-CN" altLang="zh-CN" dirty="0" smtClean="0">
                <a:solidFill>
                  <a:srgbClr val="000000"/>
                </a:solidFill>
                <a:latin typeface="Arial" panose="020B0604020202020204" pitchFamily="34" charset="0"/>
                <a:cs typeface="Times New Roman" panose="02020603050405020304" pitchFamily="18" charset="0"/>
              </a:rPr>
              <a:t>表现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2" name="表格 1"/>
          <p:cNvGraphicFramePr>
            <a:graphicFrameLocks noGrp="1" noChangeAspect="1"/>
          </p:cNvGraphicFramePr>
          <p:nvPr>
            <p:extLst>
              <p:ext uri="{D42A27DB-BD31-4B8C-83A1-F6EECF244321}">
                <p14:modId xmlns:p14="http://schemas.microsoft.com/office/powerpoint/2010/main" val="3230998342"/>
              </p:ext>
            </p:extLst>
          </p:nvPr>
        </p:nvGraphicFramePr>
        <p:xfrm>
          <a:off x="349250" y="618365"/>
          <a:ext cx="10833099" cy="5547360"/>
        </p:xfrm>
        <a:graphic>
          <a:graphicData uri="http://schemas.openxmlformats.org/drawingml/2006/table">
            <a:tbl>
              <a:tblPr firstRow="1" firstCol="1" bandRow="1"/>
              <a:tblGrid>
                <a:gridCol w="803275"/>
                <a:gridCol w="4968552"/>
                <a:gridCol w="5061272"/>
              </a:tblGrid>
              <a:tr h="0">
                <a:tc>
                  <a:txBody>
                    <a:bodyPr/>
                    <a:lstStyle/>
                    <a:p>
                      <a:pPr>
                        <a:spcAft>
                          <a:spcPts val="0"/>
                        </a:spcAft>
                        <a:tabLst>
                          <a:tab pos="1188085" algn="l"/>
                          <a:tab pos="2163445" algn="l"/>
                          <a:tab pos="3142615" algn="l"/>
                          <a:tab pos="4190365" algn="l"/>
                        </a:tabLst>
                      </a:pPr>
                      <a:r>
                        <a:rPr lang="zh-CN" sz="2800" b="1" kern="1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项目</a:t>
                      </a:r>
                      <a:endParaRPr lang="zh-CN" sz="2800" b="1" kern="100" dirty="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b="1" kern="1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美国</a:t>
                      </a:r>
                      <a:endParaRPr lang="zh-CN" sz="28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b="1" kern="1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苏联</a:t>
                      </a:r>
                      <a:endParaRPr lang="zh-CN" sz="28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a:t>
                      </a:r>
                      <a:endParaRPr lang="zh-CN" sz="28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1947</a:t>
                      </a:r>
                      <a:r>
                        <a:rPr lang="zh-CN"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a:t>
                      </a:r>
                      <a:r>
                        <a:rPr lang="en-US"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dirty="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杜鲁门主义</a:t>
                      </a:r>
                      <a:r>
                        <a:rPr lang="en-US"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的演说是美国对苏联发动冷战的标志</a:t>
                      </a:r>
                      <a:endParaRPr lang="zh-CN" sz="2800" b="1"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altLang="zh-CN" sz="2800" b="1" kern="100" dirty="0" smtClean="0">
                          <a:solidFill>
                            <a:srgbClr val="000000"/>
                          </a:solidFill>
                          <a:effectLst/>
                          <a:latin typeface="Times New Roman" panose="02020603050405020304" pitchFamily="18" charset="0"/>
                          <a:ea typeface="+mn-ea"/>
                          <a:cs typeface="Times New Roman" panose="02020603050405020304" pitchFamily="18" charset="0"/>
                        </a:rPr>
                        <a:t>1947</a:t>
                      </a:r>
                      <a:r>
                        <a:rPr lang="zh-CN" altLang="en-US" sz="2800" b="1" kern="100" dirty="0" smtClean="0">
                          <a:solidFill>
                            <a:srgbClr val="000000"/>
                          </a:solidFill>
                          <a:effectLst/>
                          <a:latin typeface="Times New Roman" panose="02020603050405020304" pitchFamily="18" charset="0"/>
                          <a:ea typeface="+mn-ea"/>
                          <a:cs typeface="Times New Roman" panose="02020603050405020304" pitchFamily="18" charset="0"/>
                        </a:rPr>
                        <a:t>年</a:t>
                      </a:r>
                      <a:r>
                        <a:rPr lang="en-US" altLang="zh-CN" sz="2800" b="1" kern="100" dirty="0" smtClean="0">
                          <a:solidFill>
                            <a:srgbClr val="000000"/>
                          </a:solidFill>
                          <a:effectLst/>
                          <a:latin typeface="Times New Roman" panose="02020603050405020304" pitchFamily="18" charset="0"/>
                          <a:ea typeface="+mn-ea"/>
                          <a:cs typeface="Times New Roman" panose="02020603050405020304" pitchFamily="18" charset="0"/>
                        </a:rPr>
                        <a:t>9</a:t>
                      </a:r>
                      <a:r>
                        <a:rPr lang="zh-CN" altLang="en-US" sz="2800" b="1" kern="100" dirty="0" smtClean="0">
                          <a:solidFill>
                            <a:srgbClr val="000000"/>
                          </a:solidFill>
                          <a:effectLst/>
                          <a:latin typeface="Times New Roman" panose="02020603050405020304" pitchFamily="18" charset="0"/>
                          <a:ea typeface="+mn-ea"/>
                          <a:cs typeface="Times New Roman" panose="02020603050405020304" pitchFamily="18" charset="0"/>
                        </a:rPr>
                        <a:t>月</a:t>
                      </a:r>
                      <a:r>
                        <a:rPr lang="en-US" altLang="zh-CN" sz="2800" b="1" kern="100" dirty="0" smtClean="0">
                          <a:solidFill>
                            <a:srgbClr val="000000"/>
                          </a:solidFill>
                          <a:effectLst/>
                          <a:latin typeface="Times New Roman" panose="02020603050405020304" pitchFamily="18" charset="0"/>
                          <a:ea typeface="+mn-ea"/>
                          <a:cs typeface="Times New Roman" panose="02020603050405020304" pitchFamily="18" charset="0"/>
                        </a:rPr>
                        <a:t>,</a:t>
                      </a:r>
                      <a:r>
                        <a:rPr lang="zh-CN" altLang="en-US" sz="2800" b="1" kern="100" dirty="0" smtClean="0">
                          <a:solidFill>
                            <a:srgbClr val="000000"/>
                          </a:solidFill>
                          <a:effectLst/>
                          <a:latin typeface="Times New Roman" panose="02020603050405020304" pitchFamily="18" charset="0"/>
                          <a:ea typeface="+mn-ea"/>
                          <a:cs typeface="Times New Roman" panose="02020603050405020304" pitchFamily="18" charset="0"/>
                        </a:rPr>
                        <a:t>苏联、波兰等欧洲九国的共产党和工人党成立共产党和工人党情报局</a:t>
                      </a:r>
                      <a:endParaRPr lang="zh-CN" sz="2800" b="1"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a:t>
                      </a:r>
                      <a:endParaRPr lang="zh-CN" sz="28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实施</a:t>
                      </a:r>
                      <a:r>
                        <a:rPr lang="zh-CN" sz="2800" b="1" kern="10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马歇尔计划</a:t>
                      </a:r>
                      <a:r>
                        <a:rPr lang="en-US" sz="28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巩固了西欧的资本主义制度</a:t>
                      </a:r>
                      <a:endParaRPr lang="zh-CN" sz="2800" b="1" kern="10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与东欧各国成立</a:t>
                      </a:r>
                      <a:r>
                        <a:rPr lang="zh-CN" sz="2800" b="1" kern="100" dirty="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经济互助委员会</a:t>
                      </a:r>
                      <a:r>
                        <a:rPr lang="en-US"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形成了以苏联计划经济模式为主导的经济体系</a:t>
                      </a:r>
                      <a:endParaRPr lang="zh-CN" sz="2800" b="1"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军事</a:t>
                      </a:r>
                      <a:endParaRPr lang="zh-CN" sz="28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1949</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美国和英法等国</a:t>
                      </a:r>
                      <a:r>
                        <a:rPr lang="zh-CN" sz="2800" b="1" u="none"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成立</a:t>
                      </a:r>
                      <a:endParaRPr lang="en-US" altLang="zh-CN" sz="2800" b="1" u="none"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tabLst>
                          <a:tab pos="1188085" algn="l"/>
                          <a:tab pos="2163445" algn="l"/>
                          <a:tab pos="3142615" algn="l"/>
                          <a:tab pos="4190365" algn="l"/>
                        </a:tabLst>
                      </a:pPr>
                      <a:r>
                        <a:rPr lang="zh-CN" sz="2800" b="1" u="none" dirty="0" smtClean="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北大西洋</a:t>
                      </a:r>
                      <a:r>
                        <a:rPr lang="zh-CN" sz="2800" b="1" u="none"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公约组织</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简称</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北约</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1955</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北约接纳联邦德国为成员</a:t>
                      </a:r>
                      <a:endParaRPr lang="zh-CN" sz="2800" b="1" u="none"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1955</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苏联成立包括民主德国和其他东欧国家在内的</a:t>
                      </a:r>
                      <a:r>
                        <a:rPr lang="zh-CN" sz="2800" b="1" u="none"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华沙条约组织</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简称</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华约</a:t>
                      </a:r>
                      <a:r>
                        <a:rPr lang="en-US" sz="28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2800" b="1" u="none"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28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地缘</a:t>
                      </a:r>
                      <a:endParaRPr lang="zh-CN" sz="2800" b="1" kern="10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28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a:t>
                      </a:r>
                      <a:endParaRPr lang="zh-CN" sz="28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德意志联邦共和国成立</a:t>
                      </a:r>
                      <a:endParaRPr lang="zh-CN" sz="2800" b="1" kern="10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德意志民主共和国成立</a:t>
                      </a:r>
                      <a:endParaRPr lang="zh-CN" sz="2800" b="1"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10" name="矩形 9"/>
          <p:cNvSpPr/>
          <p:nvPr/>
        </p:nvSpPr>
        <p:spPr>
          <a:xfrm>
            <a:off x="3066319" y="1258557"/>
            <a:ext cx="1758614"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3061773" y="1619381"/>
            <a:ext cx="1756625"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1911933" y="2529545"/>
            <a:ext cx="1758614"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907387" y="2890369"/>
            <a:ext cx="1756625" cy="0"/>
          </a:xfrm>
          <a:prstGeom prst="line">
            <a:avLst/>
          </a:prstGeom>
        </p:spPr>
        <p:style>
          <a:lnRef idx="2">
            <a:schemeClr val="dk1"/>
          </a:lnRef>
          <a:fillRef idx="0">
            <a:schemeClr val="dk1"/>
          </a:fillRef>
          <a:effectRef idx="1">
            <a:schemeClr val="dk1"/>
          </a:effectRef>
          <a:fontRef idx="minor">
            <a:schemeClr val="tx1"/>
          </a:fontRef>
        </p:style>
      </p:cxnSp>
      <p:sp>
        <p:nvSpPr>
          <p:cNvPr id="14" name="矩形 13"/>
          <p:cNvSpPr/>
          <p:nvPr/>
        </p:nvSpPr>
        <p:spPr>
          <a:xfrm>
            <a:off x="8644540" y="2345788"/>
            <a:ext cx="2505446"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a:off x="8639995" y="2706612"/>
            <a:ext cx="2502611" cy="0"/>
          </a:xfrm>
          <a:prstGeom prst="line">
            <a:avLst/>
          </a:prstGeom>
        </p:spPr>
        <p:style>
          <a:lnRef idx="2">
            <a:schemeClr val="dk1"/>
          </a:lnRef>
          <a:fillRef idx="0">
            <a:schemeClr val="dk1"/>
          </a:fillRef>
          <a:effectRef idx="1">
            <a:schemeClr val="dk1"/>
          </a:effectRef>
          <a:fontRef idx="minor">
            <a:schemeClr val="tx1"/>
          </a:fontRef>
        </p:style>
      </p:cxnSp>
      <p:sp>
        <p:nvSpPr>
          <p:cNvPr id="18" name="矩形 17"/>
          <p:cNvSpPr/>
          <p:nvPr/>
        </p:nvSpPr>
        <p:spPr>
          <a:xfrm>
            <a:off x="1209413" y="4051839"/>
            <a:ext cx="2813599"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1204869" y="4412663"/>
            <a:ext cx="2810415" cy="0"/>
          </a:xfrm>
          <a:prstGeom prst="line">
            <a:avLst/>
          </a:prstGeom>
        </p:spPr>
        <p:style>
          <a:lnRef idx="2">
            <a:schemeClr val="dk1"/>
          </a:lnRef>
          <a:fillRef idx="0">
            <a:schemeClr val="dk1"/>
          </a:fillRef>
          <a:effectRef idx="1">
            <a:schemeClr val="dk1"/>
          </a:effectRef>
          <a:fontRef idx="minor">
            <a:schemeClr val="tx1"/>
          </a:fontRef>
        </p:style>
      </p:cxnSp>
      <p:sp>
        <p:nvSpPr>
          <p:cNvPr id="21" name="矩形 20"/>
          <p:cNvSpPr/>
          <p:nvPr/>
        </p:nvSpPr>
        <p:spPr>
          <a:xfrm>
            <a:off x="9740766" y="4306913"/>
            <a:ext cx="140184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nvCxnSpPr>
        <p:spPr>
          <a:xfrm>
            <a:off x="9736220" y="4667737"/>
            <a:ext cx="1400255" cy="0"/>
          </a:xfrm>
          <a:prstGeom prst="line">
            <a:avLst/>
          </a:prstGeom>
        </p:spPr>
        <p:style>
          <a:lnRef idx="2">
            <a:schemeClr val="dk1"/>
          </a:lnRef>
          <a:fillRef idx="0">
            <a:schemeClr val="dk1"/>
          </a:fillRef>
          <a:effectRef idx="1">
            <a:schemeClr val="dk1"/>
          </a:effectRef>
          <a:fontRef idx="minor">
            <a:schemeClr val="tx1"/>
          </a:fontRef>
        </p:style>
      </p:cxnSp>
      <p:sp>
        <p:nvSpPr>
          <p:cNvPr id="24" name="矩形 23"/>
          <p:cNvSpPr/>
          <p:nvPr/>
        </p:nvSpPr>
        <p:spPr>
          <a:xfrm>
            <a:off x="6173421" y="4717561"/>
            <a:ext cx="811752"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6168875" y="5078385"/>
            <a:ext cx="810834"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5385581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4"/>
                                        </p:tgtEl>
                                      </p:cBhvr>
                                    </p:animEffect>
                                    <p:set>
                                      <p:cBhvr>
                                        <p:cTn id="17" dur="1" fill="hold">
                                          <p:stCondLst>
                                            <p:cond delay="499"/>
                                          </p:stCondLst>
                                        </p:cTn>
                                        <p:tgtEl>
                                          <p:spTgt spid="14"/>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8"/>
                                        </p:tgtEl>
                                      </p:cBhvr>
                                    </p:animEffect>
                                    <p:set>
                                      <p:cBhvr>
                                        <p:cTn id="22" dur="1" fill="hold">
                                          <p:stCondLst>
                                            <p:cond delay="499"/>
                                          </p:stCondLst>
                                        </p:cTn>
                                        <p:tgtEl>
                                          <p:spTgt spid="1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21"/>
                                        </p:tgtEl>
                                      </p:cBhvr>
                                    </p:animEffect>
                                    <p:set>
                                      <p:cBhvr>
                                        <p:cTn id="27" dur="1" fill="hold">
                                          <p:stCondLst>
                                            <p:cond delay="499"/>
                                          </p:stCondLst>
                                        </p:cTn>
                                        <p:tgtEl>
                                          <p:spTgt spid="21"/>
                                        </p:tgtEl>
                                        <p:attrNameLst>
                                          <p:attrName>style.visibility</p:attrName>
                                        </p:attrNameLst>
                                      </p:cBhvr>
                                      <p:to>
                                        <p:strVal val="hidden"/>
                                      </p:to>
                                    </p:set>
                                  </p:childTnLst>
                                </p:cTn>
                              </p:par>
                              <p:par>
                                <p:cTn id="28" presetID="14" presetClass="exit" presetSubtype="10" fill="hold" grpId="0" nodeType="withEffect">
                                  <p:stCondLst>
                                    <p:cond delay="0"/>
                                  </p:stCondLst>
                                  <p:childTnLst>
                                    <p:animEffect transition="out" filter="randombar(horizontal)">
                                      <p:cBhvr>
                                        <p:cTn id="29" dur="500"/>
                                        <p:tgtEl>
                                          <p:spTgt spid="24"/>
                                        </p:tgtEl>
                                      </p:cBhvr>
                                    </p:animEffect>
                                    <p:set>
                                      <p:cBhvr>
                                        <p:cTn id="30" dur="1" fill="hold">
                                          <p:stCondLst>
                                            <p:cond delay="499"/>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8" grpId="0" animBg="1"/>
      <p:bldP spid="21" grpId="0" animBg="1"/>
      <p:bldP spid="2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298261" y="108932"/>
            <a:ext cx="10943703" cy="6001643"/>
          </a:xfrm>
          <a:prstGeom prst="rect">
            <a:avLst/>
          </a:prstGeom>
        </p:spPr>
        <p:txBody>
          <a:bodyPr wrap="square">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随着二战后美苏矛盾的不断激化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双方的态度也逐渐强硬</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都把对方视为敌人。</a:t>
            </a:r>
            <a:r>
              <a:rPr lang="en-US" altLang="zh-CN" dirty="0">
                <a:solidFill>
                  <a:srgbClr val="000000"/>
                </a:solidFill>
                <a:ea typeface="宋体" panose="02010600030101010101" pitchFamily="2" charset="-122"/>
                <a:cs typeface="Times New Roman" panose="02020603050405020304" pitchFamily="18" charset="0"/>
              </a:rPr>
              <a:t>1946</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22</a:t>
            </a:r>
            <a:r>
              <a:rPr lang="zh-CN" altLang="zh-CN" dirty="0">
                <a:solidFill>
                  <a:srgbClr val="000000"/>
                </a:solidFill>
                <a:ea typeface="楷体" panose="02010609060101010101" pitchFamily="49"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美国驻苏联大使馆代办乔治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凯南向华盛顿发回一封</a:t>
            </a:r>
            <a:r>
              <a:rPr lang="en-US" altLang="zh-CN" dirty="0">
                <a:solidFill>
                  <a:srgbClr val="000000"/>
                </a:solidFill>
                <a:ea typeface="宋体" panose="02010600030101010101" pitchFamily="2" charset="-122"/>
                <a:cs typeface="Times New Roman" panose="02020603050405020304" pitchFamily="18" charset="0"/>
              </a:rPr>
              <a:t>8</a:t>
            </a:r>
            <a:r>
              <a:rPr lang="en-US" altLang="zh-CN" dirty="0">
                <a:solidFill>
                  <a:srgbClr val="000000"/>
                </a:solidFill>
                <a:ea typeface="楷体" panose="02010609060101010101" pitchFamily="49"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000</a:t>
            </a:r>
            <a:r>
              <a:rPr lang="zh-CN" altLang="zh-CN" dirty="0">
                <a:solidFill>
                  <a:srgbClr val="000000"/>
                </a:solidFill>
                <a:ea typeface="楷体" panose="02010609060101010101" pitchFamily="49" charset="-122"/>
                <a:cs typeface="Times New Roman" panose="02020603050405020304" pitchFamily="18" charset="0"/>
              </a:rPr>
              <a:t>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长电报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提出了美国要依靠实力抵制苏联的扩张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同时又不会引起美苏之间全面军事冲突的主张。这是遏制政策的前奏。同年</a:t>
            </a:r>
            <a:r>
              <a:rPr lang="en-US" altLang="zh-CN" dirty="0">
                <a:solidFill>
                  <a:srgbClr val="000000"/>
                </a:solidFill>
                <a:ea typeface="宋体" panose="02010600030101010101" pitchFamily="2" charset="-122"/>
                <a:cs typeface="Times New Roman" panose="02020603050405020304" pitchFamily="18" charset="0"/>
              </a:rPr>
              <a:t>9</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27</a:t>
            </a:r>
            <a:r>
              <a:rPr lang="zh-CN" altLang="zh-CN" dirty="0">
                <a:solidFill>
                  <a:srgbClr val="000000"/>
                </a:solidFill>
                <a:ea typeface="楷体" panose="02010609060101010101" pitchFamily="49"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苏联驻美国大使尼古拉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诺维科夫向莫斯科发回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战后美国对外政策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的长篇报告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断定美国战后对外政策的特征是谋求世界霸权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将苏联视为其通往世界霸权道路上的主要障碍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并正在把苏联作为战争的对象而准备未来的战争。由此可见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二战结束仅仅一年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美苏双方的对外政策都从大国合作转向了对抗。</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220415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703</TotalTime>
  <Words>2341</Words>
  <Application>Microsoft Office PowerPoint</Application>
  <PresentationFormat>自定义</PresentationFormat>
  <Paragraphs>139</Paragraphs>
  <Slides>38</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52"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89</cp:revision>
  <dcterms:created xsi:type="dcterms:W3CDTF">2020-07-20T09:37:23Z</dcterms:created>
  <dcterms:modified xsi:type="dcterms:W3CDTF">2026-03-13T02:56:26Z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