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9"/>
  </p:notesMasterIdLst>
  <p:sldIdLst>
    <p:sldId id="789" r:id="rId2"/>
    <p:sldId id="737" r:id="rId3"/>
    <p:sldId id="778" r:id="rId4"/>
    <p:sldId id="736" r:id="rId5"/>
    <p:sldId id="750" r:id="rId6"/>
    <p:sldId id="780" r:id="rId7"/>
    <p:sldId id="738" r:id="rId8"/>
    <p:sldId id="752" r:id="rId9"/>
    <p:sldId id="753" r:id="rId10"/>
    <p:sldId id="754" r:id="rId11"/>
    <p:sldId id="755" r:id="rId12"/>
    <p:sldId id="756" r:id="rId13"/>
    <p:sldId id="757" r:id="rId14"/>
    <p:sldId id="758" r:id="rId15"/>
    <p:sldId id="759" r:id="rId16"/>
    <p:sldId id="760" r:id="rId17"/>
    <p:sldId id="761" r:id="rId18"/>
    <p:sldId id="763" r:id="rId19"/>
    <p:sldId id="764" r:id="rId20"/>
    <p:sldId id="779" r:id="rId21"/>
    <p:sldId id="740" r:id="rId22"/>
    <p:sldId id="782" r:id="rId23"/>
    <p:sldId id="783" r:id="rId24"/>
    <p:sldId id="784" r:id="rId25"/>
    <p:sldId id="785" r:id="rId26"/>
    <p:sldId id="786" r:id="rId27"/>
    <p:sldId id="787" r:id="rId28"/>
    <p:sldId id="751" r:id="rId29"/>
    <p:sldId id="770" r:id="rId30"/>
    <p:sldId id="771" r:id="rId31"/>
    <p:sldId id="772" r:id="rId32"/>
    <p:sldId id="773" r:id="rId33"/>
    <p:sldId id="774" r:id="rId34"/>
    <p:sldId id="775" r:id="rId35"/>
    <p:sldId id="776" r:id="rId36"/>
    <p:sldId id="788" r:id="rId37"/>
    <p:sldId id="777" r:id="rId38"/>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9E5ECE"/>
    <a:srgbClr val="FF6600"/>
    <a:srgbClr val="D85C00"/>
    <a:srgbClr val="34AC8B"/>
    <a:srgbClr val="009A46"/>
    <a:srgbClr val="FF9933"/>
    <a:srgbClr val="FF3399"/>
    <a:srgbClr val="FF7C8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737"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226696557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253234953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32558042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05846434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00481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70631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833900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4438512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0.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651260" y="3455182"/>
            <a:ext cx="10229082"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第</a:t>
            </a:r>
            <a:r>
              <a:rPr lang="en-US" altLang="zh-CN" sz="6000" dirty="0" smtClean="0">
                <a:solidFill>
                  <a:srgbClr val="000000"/>
                </a:solidFill>
                <a:ea typeface="宋体" panose="02010600030101010101" pitchFamily="2" charset="-122"/>
                <a:cs typeface="Times New Roman" panose="02020603050405020304" pitchFamily="18" charset="0"/>
              </a:rPr>
              <a:t>2</a:t>
            </a:r>
            <a:r>
              <a:rPr lang="zh-CN" altLang="zh-CN" sz="6000" dirty="0" smtClean="0">
                <a:solidFill>
                  <a:srgbClr val="000000"/>
                </a:solidFill>
                <a:ea typeface="宋体" panose="02010600030101010101" pitchFamily="2" charset="-122"/>
                <a:cs typeface="Times New Roman" panose="02020603050405020304" pitchFamily="18" charset="0"/>
              </a:rPr>
              <a:t>课</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古代世界的帝国与文明的交流</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13449514"/>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39887"/>
            <a:ext cx="10807700" cy="2456057"/>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二、古代世界的帝国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大范围国家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赫梯、</a:t>
            </a:r>
            <a:r>
              <a:rPr lang="zh-CN" altLang="zh-CN" dirty="0">
                <a:uFill>
                  <a:solidFill>
                    <a:srgbClr val="000000"/>
                  </a:solidFill>
                </a:uFill>
                <a:ea typeface="楷体" panose="02010609060101010101" pitchFamily="49" charset="-122"/>
                <a:cs typeface="Times New Roman" panose="02020603050405020304" pitchFamily="18" charset="0"/>
              </a:rPr>
              <a:t>埃及新王国</a:t>
            </a:r>
            <a:r>
              <a:rPr lang="zh-CN" altLang="zh-CN" dirty="0">
                <a:solidFill>
                  <a:srgbClr val="000000"/>
                </a:solidFill>
                <a:ea typeface="宋体" panose="02010600030101010101" pitchFamily="2" charset="-122"/>
                <a:cs typeface="Times New Roman" panose="02020603050405020304" pitchFamily="18" charset="0"/>
              </a:rPr>
              <a:t>和公元前</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世纪以后的亚述都已经是统治范围比较广大的国家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这些国家后来也被称为</a:t>
            </a:r>
            <a:r>
              <a:rPr lang="zh-CN" altLang="zh-CN" dirty="0">
                <a:uFill>
                  <a:solidFill>
                    <a:srgbClr val="000000"/>
                  </a:solidFill>
                </a:uFill>
                <a:ea typeface="楷体" panose="02010609060101010101" pitchFamily="49" charset="-122"/>
                <a:cs typeface="Times New Roman" panose="02020603050405020304" pitchFamily="18" charset="0"/>
              </a:rPr>
              <a:t>帝国</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8" name="矩形 7"/>
          <p:cNvSpPr/>
          <p:nvPr/>
        </p:nvSpPr>
        <p:spPr>
          <a:xfrm>
            <a:off x="1944613" y="2663503"/>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1940067" y="3127601"/>
            <a:ext cx="2024689"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8755157" y="3261107"/>
            <a:ext cx="78182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8750611" y="3725205"/>
            <a:ext cx="780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5607808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33779"/>
            <a:ext cx="10807700" cy="6592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波斯帝国的兴起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时间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公元前</a:t>
            </a:r>
            <a:r>
              <a:rPr lang="en-US" altLang="zh-CN" dirty="0">
                <a:solidFill>
                  <a:srgbClr val="000000"/>
                </a:solidFill>
                <a:ea typeface="宋体" panose="02010600030101010101" pitchFamily="2" charset="-122"/>
                <a:cs typeface="Times New Roman" panose="02020603050405020304" pitchFamily="18" charset="0"/>
              </a:rPr>
              <a:t>6 </a:t>
            </a:r>
            <a:r>
              <a:rPr lang="zh-CN" altLang="zh-CN" dirty="0">
                <a:solidFill>
                  <a:srgbClr val="000000"/>
                </a:solidFill>
                <a:ea typeface="宋体" panose="02010600030101010101" pitchFamily="2" charset="-122"/>
                <a:cs typeface="Times New Roman" panose="02020603050405020304" pitchFamily="18" charset="0"/>
              </a:rPr>
              <a:t>世纪。</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概况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波斯兴起于</a:t>
            </a:r>
            <a:r>
              <a:rPr lang="zh-CN" altLang="zh-CN" dirty="0">
                <a:ea typeface="楷体" panose="02010609060101010101" pitchFamily="49" charset="-122"/>
                <a:cs typeface="Times New Roman" panose="02020603050405020304" pitchFamily="18" charset="0"/>
              </a:rPr>
              <a:t>伊朗高原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迅速征服了包括两河流域、埃及、小亚细亚和</a:t>
            </a:r>
            <a:r>
              <a:rPr lang="zh-CN" altLang="zh-CN" dirty="0">
                <a:ea typeface="楷体" panose="02010609060101010101" pitchFamily="49" charset="-122"/>
                <a:cs typeface="Times New Roman" panose="02020603050405020304" pitchFamily="18" charset="0"/>
              </a:rPr>
              <a:t>巴尔干半岛</a:t>
            </a:r>
            <a:r>
              <a:rPr lang="zh-CN" altLang="zh-CN" dirty="0">
                <a:solidFill>
                  <a:srgbClr val="000000"/>
                </a:solidFill>
                <a:ea typeface="宋体" panose="02010600030101010101" pitchFamily="2" charset="-122"/>
                <a:cs typeface="Times New Roman" panose="02020603050405020304" pitchFamily="18" charset="0"/>
              </a:rPr>
              <a:t>北部在内的广大地区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建立起地跨亚非欧三大洲的帝国。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政治制度。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波斯帝国继承了西亚地区传统的</a:t>
            </a:r>
            <a:r>
              <a:rPr lang="zh-CN" altLang="zh-CN" dirty="0">
                <a:ea typeface="楷体" panose="02010609060101010101" pitchFamily="49" charset="-122"/>
                <a:cs typeface="Times New Roman" panose="02020603050405020304" pitchFamily="18" charset="0"/>
              </a:rPr>
              <a:t>君主专制</a:t>
            </a:r>
            <a:r>
              <a:rPr lang="zh-CN" altLang="zh-CN" dirty="0">
                <a:solidFill>
                  <a:srgbClr val="000000"/>
                </a:solidFill>
                <a:ea typeface="宋体" panose="02010600030101010101" pitchFamily="2" charset="-122"/>
                <a:cs typeface="Times New Roman" panose="02020603050405020304" pitchFamily="18" charset="0"/>
              </a:rPr>
              <a:t>制度。国王是整个政权的核心和最高主宰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他的权力被认为来自神。</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地方实行</a:t>
            </a:r>
            <a:r>
              <a:rPr lang="zh-CN" altLang="zh-CN" dirty="0">
                <a:ea typeface="楷体" panose="02010609060101010101" pitchFamily="49" charset="-122"/>
                <a:cs typeface="Times New Roman" panose="02020603050405020304" pitchFamily="18" charset="0"/>
              </a:rPr>
              <a:t>行省制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行省总督和军事长官相互监督和制约。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帝国建立了从中央到地方比较完善的官僚体系和税收系统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由波斯人担任最重要的职务。</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4187619" y="112188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183073" y="1585985"/>
            <a:ext cx="1593130"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3716947" y="1708709"/>
            <a:ext cx="202698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3712401" y="2172807"/>
            <a:ext cx="2024689"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6841157" y="343509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836611" y="3899189"/>
            <a:ext cx="1593130" cy="0"/>
          </a:xfrm>
          <a:prstGeom prst="line">
            <a:avLst/>
          </a:prstGeom>
        </p:spPr>
        <p:style>
          <a:lnRef idx="2">
            <a:schemeClr val="dk1"/>
          </a:lnRef>
          <a:fillRef idx="0">
            <a:schemeClr val="dk1"/>
          </a:fillRef>
          <a:effectRef idx="1">
            <a:schemeClr val="dk1"/>
          </a:effectRef>
          <a:fontRef idx="minor">
            <a:schemeClr val="tx1"/>
          </a:fontRef>
        </p:style>
      </p:cxnSp>
      <p:sp>
        <p:nvSpPr>
          <p:cNvPr id="13" name="矩形 12"/>
          <p:cNvSpPr/>
          <p:nvPr/>
        </p:nvSpPr>
        <p:spPr>
          <a:xfrm>
            <a:off x="2758217" y="4597977"/>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2753446" y="5062075"/>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1486971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1"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85783"/>
            <a:ext cx="10807700" cy="541071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亚历山大帝国的兴起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时间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公元前</a:t>
            </a:r>
            <a:r>
              <a:rPr lang="en-US" altLang="zh-CN" dirty="0">
                <a:solidFill>
                  <a:srgbClr val="000000"/>
                </a:solidFill>
                <a:ea typeface="宋体" panose="02010600030101010101" pitchFamily="2" charset="-122"/>
                <a:cs typeface="Times New Roman" panose="02020603050405020304" pitchFamily="18" charset="0"/>
              </a:rPr>
              <a:t>4 </a:t>
            </a:r>
            <a:r>
              <a:rPr lang="zh-CN" altLang="zh-CN" dirty="0">
                <a:solidFill>
                  <a:srgbClr val="000000"/>
                </a:solidFill>
                <a:ea typeface="宋体" panose="02010600030101010101" pitchFamily="2" charset="-122"/>
                <a:cs typeface="Times New Roman" panose="02020603050405020304" pitchFamily="18" charset="0"/>
              </a:rPr>
              <a:t>世纪晚期。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概况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亚历山大灭亡</a:t>
            </a:r>
            <a:r>
              <a:rPr lang="zh-CN" altLang="zh-CN" dirty="0">
                <a:solidFill>
                  <a:srgbClr val="000000"/>
                </a:solidFill>
                <a:ea typeface="宋体" panose="02010600030101010101" pitchFamily="2" charset="-122"/>
                <a:cs typeface="Times New Roman" panose="02020603050405020304" pitchFamily="18" charset="0"/>
              </a:rPr>
              <a:t>波斯后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建立了地跨欧亚非三大洲的帝国。</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政治制度。</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亚历山大继承波斯帝国的基本制度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宣布</a:t>
            </a:r>
            <a:r>
              <a:rPr lang="zh-CN" altLang="zh-CN" dirty="0">
                <a:ea typeface="楷体" panose="02010609060101010101" pitchFamily="49" charset="-122"/>
                <a:cs typeface="Times New Roman" panose="02020603050405020304" pitchFamily="18" charset="0"/>
              </a:rPr>
              <a:t>君权神授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将政治、军事等大权集于一身。</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地方实行行省制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任用马其顿人和希腊人担任主要职务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推广希腊文化。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8166277" y="3178069"/>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8161731" y="3642167"/>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60749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2281"/>
            <a:ext cx="2410916" cy="64434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罗马帝国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8" name="22MQC09j.eps" descr="id:2147499140;FounderCES"/>
          <p:cNvPicPr/>
          <p:nvPr/>
        </p:nvPicPr>
        <p:blipFill>
          <a:blip r:embed="rId2"/>
          <a:stretch>
            <a:fillRect/>
          </a:stretch>
        </p:blipFill>
        <p:spPr>
          <a:xfrm>
            <a:off x="3432715" y="27195"/>
            <a:ext cx="4200530" cy="6187641"/>
          </a:xfrm>
          <a:prstGeom prst="rect">
            <a:avLst/>
          </a:prstGeom>
        </p:spPr>
      </p:pic>
      <p:sp>
        <p:nvSpPr>
          <p:cNvPr id="9" name="矩形 8"/>
          <p:cNvSpPr/>
          <p:nvPr/>
        </p:nvSpPr>
        <p:spPr>
          <a:xfrm>
            <a:off x="4582727" y="1095888"/>
            <a:ext cx="576003"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596160" y="3939147"/>
            <a:ext cx="766659"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7238252" y="4512256"/>
            <a:ext cx="357652"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4596160" y="4709753"/>
            <a:ext cx="357652" cy="17850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01015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par>
                                <p:cTn id="18" presetID="14" presetClass="exit" presetSubtype="10" fill="hold" grpId="0" nodeType="withEffect">
                                  <p:stCondLst>
                                    <p:cond delay="0"/>
                                  </p:stCondLst>
                                  <p:childTnLst>
                                    <p:animEffect transition="out" filter="randombar(horizontal)">
                                      <p:cBhvr>
                                        <p:cTn id="19" dur="500"/>
                                        <p:tgtEl>
                                          <p:spTgt spid="14"/>
                                        </p:tgtEl>
                                      </p:cBhvr>
                                    </p:animEffect>
                                    <p:set>
                                      <p:cBhvr>
                                        <p:cTn id="2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26968"/>
            <a:ext cx="10807700" cy="6247864"/>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1  2</a:t>
            </a:r>
            <a:r>
              <a:rPr lang="zh-CN" altLang="zh-CN" dirty="0">
                <a:solidFill>
                  <a:srgbClr val="000000"/>
                </a:solidFill>
                <a:ea typeface="楷体" panose="02010609060101010101" pitchFamily="49" charset="-122"/>
                <a:cs typeface="Times New Roman" panose="02020603050405020304" pitchFamily="18" charset="0"/>
              </a:rPr>
              <a:t>世纪的演说家阿利斯提德对罗马城作为商品汇聚地的描绘是</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所有的货物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所有现存的和曾经存在的东西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贸易、航海、农业、金属加工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任何曾经创造出来或者生长出来的东西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都在这里汇合。这里看不到的东西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肯定不存在于这个世界上。</a:t>
            </a:r>
            <a:endParaRPr lang="zh-CN" altLang="zh-CN" dirty="0">
              <a:solidFill>
                <a:srgbClr val="000000"/>
              </a:solidFill>
              <a:latin typeface="NEU-BZ-S92"/>
              <a:ea typeface="方正书宋_GBK" panose="03000509000000000000"/>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摘译自阿利斯提德的演说</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《致罗马》英文版</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材料说明了什么</a:t>
            </a:r>
            <a:r>
              <a:rPr lang="en-US" altLang="zh-CN" dirty="0" smtClean="0">
                <a:solidFill>
                  <a:srgbClr val="000000"/>
                </a:solidFill>
                <a:ea typeface="宋体" panose="02010600030101010101" pitchFamily="2" charset="-122"/>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en-US" dirty="0" smtClean="0">
                <a:solidFill>
                  <a:srgbClr val="000000"/>
                </a:solidFill>
                <a:ea typeface="楷体" panose="02010609060101010101" pitchFamily="49" charset="-122"/>
                <a:cs typeface="Times New Roman" panose="02020603050405020304" pitchFamily="18" charset="0"/>
              </a:rPr>
              <a:t>说明</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罗马帝国的建立促进了商业和贸易的发展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加强了亚非欧各文明的联系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罗马城成为世界性的商贸中心</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799338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5" end="5"/>
                                            </p:txEl>
                                          </p:spTgt>
                                        </p:tgtEl>
                                        <p:attrNameLst>
                                          <p:attrName>style.visibility</p:attrName>
                                        </p:attrNameLst>
                                      </p:cBhvr>
                                      <p:to>
                                        <p:strVal val="visible"/>
                                      </p:to>
                                    </p:set>
                                    <p:animEffect transition="in" filter="randombar(horizontal)">
                                      <p:cBhvr>
                                        <p:cTn id="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96115"/>
            <a:ext cx="10807700" cy="3008068"/>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三、文明的交流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农耕技术的传播</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西亚的农耕技术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逐步传到中亚、欧洲和北非一些地区。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冶铁技术的传播</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冶铁技术起源于西亚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从那里扩散到埃及和希腊等地。</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4907521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33233"/>
            <a:ext cx="10807700" cy="59627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文化的传播</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西亚的神话传入希腊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成为希腊神话的重要内容。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希腊最初的</a:t>
            </a:r>
            <a:r>
              <a:rPr lang="zh-CN" altLang="zh-CN" dirty="0">
                <a:uFill>
                  <a:solidFill>
                    <a:srgbClr val="000000"/>
                  </a:solidFill>
                </a:uFill>
                <a:ea typeface="楷体" panose="02010609060101010101" pitchFamily="49" charset="-122"/>
                <a:cs typeface="Times New Roman" panose="02020603050405020304" pitchFamily="18" charset="0"/>
              </a:rPr>
              <a:t>雕塑艺术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特别是人像雕塑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在很多方面都模仿埃及。</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文字的传播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字母文字起源于西亚地区的</a:t>
            </a:r>
            <a:r>
              <a:rPr lang="zh-CN" altLang="zh-CN" dirty="0">
                <a:uFill>
                  <a:solidFill>
                    <a:srgbClr val="000000"/>
                  </a:solidFill>
                </a:uFill>
                <a:ea typeface="楷体" panose="02010609060101010101" pitchFamily="49" charset="-122"/>
                <a:cs typeface="Times New Roman" panose="02020603050405020304" pitchFamily="18" charset="0"/>
              </a:rPr>
              <a:t>腓尼基</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它在东方演化为阿拉马字母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由阿拉马字母发展出古代西亚、埃及以及印度等地的多种字母。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它向西传入希腊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a:t>
            </a:r>
            <a:r>
              <a:rPr lang="zh-CN" altLang="zh-CN" dirty="0">
                <a:uFill>
                  <a:solidFill>
                    <a:srgbClr val="000000"/>
                  </a:solidFill>
                </a:uFill>
                <a:ea typeface="楷体" panose="02010609060101010101" pitchFamily="49" charset="-122"/>
                <a:cs typeface="Times New Roman" panose="02020603050405020304" pitchFamily="18" charset="0"/>
              </a:rPr>
              <a:t>希腊字母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再演化出拉丁字母。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希腊字母和拉丁字母成为今天欧洲几乎所有字母文字的源头。</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3251019" y="1376827"/>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3246473" y="1840925"/>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8260297" y="2520007"/>
            <a:ext cx="125566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8255751" y="2984105"/>
            <a:ext cx="1254246" cy="0"/>
          </a:xfrm>
          <a:prstGeom prst="line">
            <a:avLst/>
          </a:prstGeom>
        </p:spPr>
        <p:style>
          <a:lnRef idx="2">
            <a:schemeClr val="dk1"/>
          </a:lnRef>
          <a:fillRef idx="0">
            <a:schemeClr val="dk1"/>
          </a:fillRef>
          <a:effectRef idx="1">
            <a:schemeClr val="dk1"/>
          </a:effectRef>
          <a:fontRef idx="minor">
            <a:schemeClr val="tx1"/>
          </a:fontRef>
        </p:style>
      </p:cxnSp>
      <p:sp>
        <p:nvSpPr>
          <p:cNvPr id="9" name="矩形 8"/>
          <p:cNvSpPr/>
          <p:nvPr/>
        </p:nvSpPr>
        <p:spPr>
          <a:xfrm>
            <a:off x="4922507" y="4269219"/>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4917961" y="4733317"/>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46457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东西方文明的交流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公元前后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汉朝和</a:t>
            </a:r>
            <a:r>
              <a:rPr lang="zh-CN" altLang="zh-CN" dirty="0" smtClean="0">
                <a:solidFill>
                  <a:srgbClr val="000000"/>
                </a:solidFill>
                <a:ea typeface="宋体" panose="02010600030101010101" pitchFamily="2" charset="-122"/>
                <a:cs typeface="Times New Roman" panose="02020603050405020304" pitchFamily="18" charset="0"/>
              </a:rPr>
              <a:t>罗马帝国</a:t>
            </a:r>
            <a:r>
              <a:rPr lang="zh-CN" altLang="en-US" dirty="0" smtClean="0">
                <a:solidFill>
                  <a:srgbClr val="000000"/>
                </a:solidFill>
                <a:ea typeface="宋体" panose="02010600030101010101" pitchFamily="2" charset="-122"/>
                <a:cs typeface="Times New Roman" panose="02020603050405020304" pitchFamily="18" charset="0"/>
              </a:rPr>
              <a:t>并立</a:t>
            </a:r>
            <a:r>
              <a:rPr lang="zh-CN" altLang="zh-CN" dirty="0" smtClean="0">
                <a:solidFill>
                  <a:srgbClr val="000000"/>
                </a:solidFill>
                <a:ea typeface="宋体" panose="02010600030101010101" pitchFamily="2" charset="-122"/>
                <a:cs typeface="Times New Roman" panose="02020603050405020304" pitchFamily="18" charset="0"/>
              </a:rPr>
              <a:t>于</a:t>
            </a:r>
            <a:r>
              <a:rPr lang="zh-CN" altLang="zh-CN" dirty="0">
                <a:solidFill>
                  <a:srgbClr val="000000"/>
                </a:solidFill>
                <a:ea typeface="宋体" panose="02010600030101010101" pitchFamily="2" charset="-122"/>
                <a:cs typeface="Times New Roman" panose="02020603050405020304" pitchFamily="18" charset="0"/>
              </a:rPr>
              <a:t>亚欧大陆的东西两端。通过</a:t>
            </a:r>
            <a:r>
              <a:rPr lang="zh-CN" altLang="zh-CN" dirty="0">
                <a:uFill>
                  <a:solidFill>
                    <a:srgbClr val="000000"/>
                  </a:solidFill>
                </a:uFill>
                <a:ea typeface="楷体" panose="02010609060101010101" pitchFamily="49" charset="-122"/>
                <a:cs typeface="Times New Roman" panose="02020603050405020304" pitchFamily="18" charset="0"/>
              </a:rPr>
              <a:t>丝绸之路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双方有间接的经贸和文化交流。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早在</a:t>
            </a:r>
            <a:r>
              <a:rPr lang="zh-CN" altLang="zh-CN" dirty="0">
                <a:uFill>
                  <a:solidFill>
                    <a:srgbClr val="000000"/>
                  </a:solidFill>
                </a:uFill>
                <a:ea typeface="楷体" panose="02010609060101010101" pitchFamily="49" charset="-122"/>
                <a:cs typeface="Times New Roman" panose="02020603050405020304" pitchFamily="18" charset="0"/>
              </a:rPr>
              <a:t>波斯帝国</a:t>
            </a:r>
            <a:r>
              <a:rPr lang="zh-CN" altLang="zh-CN" dirty="0">
                <a:solidFill>
                  <a:srgbClr val="000000"/>
                </a:solidFill>
                <a:ea typeface="宋体" panose="02010600030101010101" pitchFamily="2" charset="-122"/>
                <a:cs typeface="Times New Roman" panose="02020603050405020304" pitchFamily="18" charset="0"/>
              </a:rPr>
              <a:t>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中国的丝绸已到达地中海东岸。</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东汉的班超为经营西域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曾派甘英出使</a:t>
            </a:r>
            <a:r>
              <a:rPr lang="zh-CN" altLang="zh-CN" dirty="0">
                <a:uFill>
                  <a:solidFill>
                    <a:srgbClr val="000000"/>
                  </a:solidFill>
                </a:uFill>
                <a:ea typeface="楷体" panose="02010609060101010101" pitchFamily="49" charset="-122"/>
                <a:cs typeface="Times New Roman" panose="02020603050405020304" pitchFamily="18" charset="0"/>
              </a:rPr>
              <a:t>大秦</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en-US" altLang="zh-CN" dirty="0" smtClean="0">
                <a:solidFill>
                  <a:srgbClr val="000000"/>
                </a:solidFill>
                <a:ea typeface="宋体" panose="02010600030101010101" pitchFamily="2" charset="-122"/>
                <a:cs typeface="Times New Roman" panose="02020603050405020304" pitchFamily="18" charset="0"/>
              </a:rPr>
              <a:t>)  </a:t>
            </a:r>
            <a:r>
              <a:rPr lang="en-US" altLang="zh-CN" dirty="0" smtClean="0">
                <a:uFill>
                  <a:solidFill>
                    <a:srgbClr val="000000"/>
                  </a:solidFill>
                </a:uFill>
                <a:ea typeface="宋体" panose="02010600030101010101" pitchFamily="2" charset="-122"/>
                <a:cs typeface="Times New Roman" panose="02020603050405020304" pitchFamily="18" charset="0"/>
              </a:rPr>
              <a:t>2  </a:t>
            </a:r>
            <a:r>
              <a:rPr lang="zh-CN" altLang="zh-CN" dirty="0" smtClean="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已经有来自罗马的商人到达洛阳。此后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罗马商人不断东来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与中国进行贸易。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p:nvPr/>
        </p:nvSpPr>
        <p:spPr>
          <a:xfrm>
            <a:off x="865610" y="1727919"/>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61064" y="2192017"/>
            <a:ext cx="1593130" cy="0"/>
          </a:xfrm>
          <a:prstGeom prst="line">
            <a:avLst/>
          </a:prstGeom>
        </p:spPr>
        <p:style>
          <a:lnRef idx="2">
            <a:schemeClr val="dk1"/>
          </a:lnRef>
          <a:fillRef idx="0">
            <a:schemeClr val="dk1"/>
          </a:fillRef>
          <a:effectRef idx="1">
            <a:schemeClr val="dk1"/>
          </a:effectRef>
          <a:fontRef idx="minor">
            <a:schemeClr val="tx1"/>
          </a:fontRef>
        </p:style>
      </p:cxnSp>
      <p:sp>
        <p:nvSpPr>
          <p:cNvPr id="8" name="矩形 7"/>
          <p:cNvSpPr/>
          <p:nvPr/>
        </p:nvSpPr>
        <p:spPr>
          <a:xfrm>
            <a:off x="2027131" y="230398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a:off x="2022585" y="2768081"/>
            <a:ext cx="1593130" cy="0"/>
          </a:xfrm>
          <a:prstGeom prst="line">
            <a:avLst/>
          </a:prstGeom>
        </p:spPr>
        <p:style>
          <a:lnRef idx="2">
            <a:schemeClr val="dk1"/>
          </a:lnRef>
          <a:fillRef idx="0">
            <a:schemeClr val="dk1"/>
          </a:fillRef>
          <a:effectRef idx="1">
            <a:schemeClr val="dk1"/>
          </a:effectRef>
          <a:fontRef idx="minor">
            <a:schemeClr val="tx1"/>
          </a:fontRef>
        </p:style>
      </p:cxnSp>
      <p:sp>
        <p:nvSpPr>
          <p:cNvPr id="10" name="矩形 9"/>
          <p:cNvSpPr/>
          <p:nvPr/>
        </p:nvSpPr>
        <p:spPr>
          <a:xfrm>
            <a:off x="7833234" y="2901067"/>
            <a:ext cx="818453"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828249" y="3365165"/>
            <a:ext cx="817527"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1258746" y="3496069"/>
            <a:ext cx="461995"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253559" y="3960167"/>
            <a:ext cx="461473"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41454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10" grpId="0" animBg="1"/>
      <p:bldP spid="1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5371792"/>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a:t>
            </a:r>
            <a:r>
              <a:rPr lang="zh-CN" altLang="zh-CN" dirty="0" smtClean="0">
                <a:solidFill>
                  <a:srgbClr val="000000"/>
                </a:solidFill>
                <a:latin typeface="NEU-BZ-S92" panose="02020503000000020003" pitchFamily="18" charset="-122"/>
                <a:ea typeface="苏新诗柳楷简"/>
                <a:cs typeface="Times New Roman" panose="02020603050405020304" pitchFamily="18" charset="0"/>
              </a:rPr>
              <a:t>思考</a:t>
            </a: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ea typeface="楷体" panose="02010609060101010101" pitchFamily="49" charset="-122"/>
                <a:cs typeface="Times New Roman" panose="02020603050405020304" pitchFamily="18" charset="0"/>
              </a:rPr>
              <a:t>亚历山大</a:t>
            </a:r>
            <a:r>
              <a:rPr lang="zh-CN" altLang="zh-CN" dirty="0">
                <a:solidFill>
                  <a:srgbClr val="000000"/>
                </a:solidFill>
                <a:ea typeface="楷体" panose="02010609060101010101" pitchFamily="49" charset="-122"/>
                <a:cs typeface="Times New Roman" panose="02020603050405020304" pitchFamily="18" charset="0"/>
              </a:rPr>
              <a:t>的远征、罗马帝国的扩张、阿拉伯帝国的征服</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无疑是古代史上突破相互孤立隔绝的重大事件。但横贯亚欧大陆丝绸古道上的商队来往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联系太平洋西海岸、印度洋、地中海</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诸海航路的船只航行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对传播生产技术、文化知识于古代世界各地也许是更为重要的。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摘编自吴于廑、齐世荣</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《世界史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古代史编</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概括古代文明扩展的主要方式。你认为哪种方式更有利于文明的传播与发展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说明你的理由。</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708402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11895"/>
            <a:ext cx="10807700" cy="241713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主要方式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暴力冲突与和平往来。观点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和平往来对文明的发展更有利。理由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暴力冲突虽然在客观上起到了传播文化、扩展文明的作用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但是它对社会和人类生命财产所造成的破坏很大。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2279718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37144903"/>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45123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dirty="0" smtClean="0"/>
              <a:t>一</a:t>
            </a:r>
            <a:r>
              <a:rPr lang="en-US" altLang="zh-CN" dirty="0" smtClean="0"/>
              <a:t>  </a:t>
            </a:r>
            <a:r>
              <a:rPr lang="zh-CN" altLang="zh-CN" dirty="0" smtClean="0"/>
              <a:t>古代</a:t>
            </a:r>
            <a:r>
              <a:rPr lang="zh-CN" altLang="zh-CN" dirty="0"/>
              <a:t>世界主要帝国的区域影响</a:t>
            </a:r>
            <a:endParaRPr lang="zh-CN" altLang="en-US" dirty="0"/>
          </a:p>
        </p:txBody>
      </p:sp>
      <p:sp>
        <p:nvSpPr>
          <p:cNvPr id="3" name="矩形 2"/>
          <p:cNvSpPr>
            <a:spLocks noChangeAspect="1"/>
          </p:cNvSpPr>
          <p:nvPr/>
        </p:nvSpPr>
        <p:spPr>
          <a:xfrm>
            <a:off x="349250" y="1079847"/>
            <a:ext cx="10833100" cy="3864519"/>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亚历山大及其继承者在东方的土地上建立了</a:t>
            </a:r>
            <a:r>
              <a:rPr lang="en-US" altLang="zh-CN" dirty="0">
                <a:solidFill>
                  <a:srgbClr val="000000"/>
                </a:solidFill>
                <a:ea typeface="宋体" panose="02010600030101010101" pitchFamily="2" charset="-122"/>
                <a:cs typeface="Times New Roman" panose="02020603050405020304" pitchFamily="18" charset="0"/>
              </a:rPr>
              <a:t>300</a:t>
            </a:r>
            <a:r>
              <a:rPr lang="zh-CN" altLang="zh-CN" dirty="0">
                <a:solidFill>
                  <a:srgbClr val="000000"/>
                </a:solidFill>
                <a:ea typeface="楷体" panose="02010609060101010101" pitchFamily="49" charset="-122"/>
                <a:cs typeface="Times New Roman" panose="02020603050405020304" pitchFamily="18" charset="0"/>
              </a:rPr>
              <a:t>多座希腊城市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在每一座城市中都建有希腊式的会所、剧场和体育场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而希腊的巡回演出剧团则定期在这些城市的剧场中上演希腊的悲剧和喜剧。同时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东方文化中的君主专制主义和官僚体制等不断对希腊文化进行着反向渗透。</a:t>
            </a:r>
            <a:endParaRPr lang="zh-CN" altLang="zh-CN" dirty="0">
              <a:solidFill>
                <a:srgbClr val="000000"/>
              </a:solidFill>
              <a:latin typeface="NEU-BZ-S92"/>
              <a:ea typeface="方正书宋_GBK"/>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摘编自赵林《西方文化概论》</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49250" y="719807"/>
            <a:ext cx="10833100" cy="388414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亚历山大</a:t>
            </a:r>
            <a:r>
              <a:rPr lang="zh-CN" altLang="zh-CN" dirty="0">
                <a:solidFill>
                  <a:srgbClr val="000000"/>
                </a:solidFill>
                <a:ea typeface="宋体" panose="02010600030101010101" pitchFamily="2" charset="-122"/>
                <a:cs typeface="Times New Roman" panose="02020603050405020304" pitchFamily="18" charset="0"/>
              </a:rPr>
              <a:t>帝国的建立产生了哪些影响</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积极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推动了东西方文化的交流与融合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加强了东西方之间的经济和贸易往来。消极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亚历山大帝国是通过具有侵略性质的战争建立起来的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亚历山大的远征和帝国的建立给东方人民带来了灾难。</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0871482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1079847"/>
            <a:ext cx="10833100" cy="3293209"/>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en-US" dirty="0"/>
          </a:p>
          <a:p>
            <a:pPr indent="266700">
              <a:lnSpc>
                <a:spcPct val="13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说明亚历山大及其继承者所建的希腊化城市体现了希腊文化的东传和东方文化的西传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即东西方文化的交流和融合。但帝国的征服也带来消极影响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亚历山大的远征和帝国的建立给东方人民带来了灾难。</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2211411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34035"/>
            <a:ext cx="10833100" cy="1281889"/>
          </a:xfrm>
          <a:prstGeom prst="rect">
            <a:avLst/>
          </a:prstGeom>
        </p:spPr>
        <p:txBody>
          <a:bodyPr>
            <a:spAutoFit/>
          </a:bodyPr>
          <a:lstStyle/>
          <a:p>
            <a:pPr indent="4064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古代世界主要帝国对东西方文明传播的贡献</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2319219423"/>
              </p:ext>
            </p:extLst>
          </p:nvPr>
        </p:nvGraphicFramePr>
        <p:xfrm>
          <a:off x="349250" y="1374532"/>
          <a:ext cx="10833100" cy="4693920"/>
        </p:xfrm>
        <a:graphic>
          <a:graphicData uri="http://schemas.openxmlformats.org/drawingml/2006/table">
            <a:tbl>
              <a:tblPr firstRow="1" firstCol="1" bandRow="1"/>
              <a:tblGrid>
                <a:gridCol w="1091307"/>
                <a:gridCol w="9741793"/>
              </a:tblGrid>
              <a:tr h="0">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帝国</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贡献</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波斯</a:t>
                      </a:r>
                      <a:endParaRPr lang="zh-CN" sz="2800">
                        <a:solidFill>
                          <a:srgbClr val="000000"/>
                        </a:solidFill>
                        <a:effectLst/>
                        <a:latin typeface="NEU-BZ-S92"/>
                        <a:ea typeface="方正书宋_GBK"/>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帝国</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波斯帝国是两河流域文明、尼罗河文明的继承者和发扬者</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同时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希波战争使希腊人对波斯文明有了进一步了解</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从而揭开了希腊文明与东方文明实质性交流的新篇章</a:t>
                      </a:r>
                      <a:endParaRPr lang="zh-CN" sz="2800">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亚历</a:t>
                      </a:r>
                      <a:endParaRPr lang="zh-CN" sz="2800">
                        <a:solidFill>
                          <a:srgbClr val="000000"/>
                        </a:solidFill>
                        <a:effectLst/>
                        <a:latin typeface="NEU-BZ-S92"/>
                        <a:ea typeface="方正书宋_GBK"/>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山大</a:t>
                      </a:r>
                      <a:endParaRPr lang="zh-CN" sz="2800">
                        <a:solidFill>
                          <a:srgbClr val="000000"/>
                        </a:solidFill>
                        <a:effectLst/>
                        <a:latin typeface="NEU-BZ-S92"/>
                        <a:ea typeface="方正书宋_GBK"/>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帝国</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亚历山大帝国虽然存在时间很短</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但是</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亚历山大有计划地、坚持不懈地在被征服地区推广希腊文化</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帝国崩溃后形成的国家也基本延续了这一政策</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形成一个庞大的希腊化世界</a:t>
                      </a:r>
                      <a:endParaRPr lang="zh-CN" sz="2800">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罗马</a:t>
                      </a:r>
                      <a:endParaRPr lang="zh-CN" sz="2800">
                        <a:solidFill>
                          <a:srgbClr val="000000"/>
                        </a:solidFill>
                        <a:effectLst/>
                        <a:latin typeface="NEU-BZ-S92"/>
                        <a:ea typeface="方正书宋_GBK"/>
                        <a:cs typeface="Times New Roman" panose="02020603050405020304" pitchFamily="18" charset="0"/>
                      </a:endParaRPr>
                    </a:p>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帝国</a:t>
                      </a:r>
                      <a:endParaRPr lang="zh-CN" sz="2800">
                        <a:solidFill>
                          <a:srgbClr val="000000"/>
                        </a:solidFill>
                        <a:effectLst/>
                        <a:latin typeface="NEU-BZ-S92"/>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一方面</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罗马帝国继承了希腊文化</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将其在帝国范围内发扬光大</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另一方面</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帝国疆域内的亚非欧各文明在和平的环境中不断交流、融合</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与东方的中国共同构成推动世界文明发展的两大重要力量</a:t>
                      </a:r>
                      <a:endParaRPr lang="zh-CN" sz="2800" dirty="0">
                        <a:solidFill>
                          <a:srgbClr val="000000"/>
                        </a:solidFill>
                        <a:effectLst/>
                        <a:latin typeface="NEU-BZ-S92"/>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130288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20509"/>
            <a:ext cx="10833100" cy="1943994"/>
          </a:xfrm>
          <a:prstGeom prst="rect">
            <a:avLst/>
          </a:prstGeom>
        </p:spPr>
        <p:txBody>
          <a:bodyPr>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下面是读书活动中一段关于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罗马帝国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的笔记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笔记所能反映的信息是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5" name="矩形 4"/>
          <p:cNvSpPr>
            <a:spLocks noChangeAspect="1"/>
          </p:cNvSpPr>
          <p:nvPr/>
        </p:nvSpPr>
        <p:spPr>
          <a:xfrm>
            <a:off x="349250" y="1968893"/>
            <a:ext cx="10833100" cy="4228850"/>
          </a:xfrm>
          <a:prstGeom prst="rect">
            <a:avLst/>
          </a:prstGeom>
          <a:ln>
            <a:solidFill>
              <a:schemeClr val="tx1"/>
            </a:solidFill>
          </a:ln>
        </p:spPr>
        <p:txBody>
          <a:bodyPr>
            <a:spAutoFit/>
          </a:bodyPr>
          <a:lstStyle/>
          <a:p>
            <a:pPr>
              <a:lnSpc>
                <a:spcPct val="120000"/>
              </a:lnSpc>
              <a:spcAft>
                <a:spcPts val="0"/>
              </a:spcAft>
              <a:tabLst>
                <a:tab pos="1188085" algn="l"/>
                <a:tab pos="2163445" algn="l"/>
                <a:tab pos="3142615" algn="l"/>
                <a:tab pos="4190365" algn="l"/>
              </a:tabLst>
            </a:pPr>
            <a:r>
              <a:rPr lang="en-US" altLang="zh-CN" dirty="0" smtClean="0">
                <a:solidFill>
                  <a:srgbClr val="000000"/>
                </a:solidFill>
                <a:ea typeface="楷体" panose="02010609060101010101" pitchFamily="49" charset="-122"/>
                <a:cs typeface="Times New Roman" panose="02020603050405020304" pitchFamily="18" charset="0"/>
              </a:rPr>
              <a:t>  </a:t>
            </a:r>
            <a:r>
              <a:rPr lang="zh-CN" altLang="zh-CN" dirty="0" smtClean="0">
                <a:solidFill>
                  <a:srgbClr val="000000"/>
                </a:solidFill>
                <a:ea typeface="楷体" panose="02010609060101010101" pitchFamily="49" charset="-122"/>
                <a:cs typeface="Times New Roman" panose="02020603050405020304" pitchFamily="18" charset="0"/>
              </a:rPr>
              <a:t>公元前</a:t>
            </a:r>
            <a:r>
              <a:rPr lang="en-US" altLang="zh-CN" dirty="0">
                <a:solidFill>
                  <a:srgbClr val="000000"/>
                </a:solidFill>
                <a:ea typeface="宋体" panose="02010600030101010101" pitchFamily="2" charset="-122"/>
                <a:cs typeface="Times New Roman" panose="02020603050405020304" pitchFamily="18" charset="0"/>
              </a:rPr>
              <a:t>27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罗马共和国演变为帝国。</a:t>
            </a:r>
            <a:endParaRPr lang="zh-CN" altLang="zh-CN"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在帝国统治下的巴勒斯坦地区诞生了基督教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后来被定</a:t>
            </a:r>
            <a:r>
              <a:rPr lang="zh-CN" altLang="zh-CN" dirty="0" smtClean="0">
                <a:solidFill>
                  <a:srgbClr val="000000"/>
                </a:solidFill>
                <a:ea typeface="楷体" panose="02010609060101010101" pitchFamily="49" charset="-122"/>
                <a:cs typeface="Times New Roman" panose="02020603050405020304" pitchFamily="18" charset="0"/>
              </a:rPr>
              <a:t>为</a:t>
            </a:r>
            <a:r>
              <a:rPr lang="zh-CN" altLang="en-US" dirty="0" smtClean="0">
                <a:solidFill>
                  <a:srgbClr val="000000"/>
                </a:solidFill>
                <a:ea typeface="楷体" panose="02010609060101010101" pitchFamily="49" charset="-122"/>
                <a:cs typeface="Times New Roman" panose="02020603050405020304" pitchFamily="18" charset="0"/>
              </a:rPr>
              <a:t>罗马帝国</a:t>
            </a:r>
            <a:r>
              <a:rPr lang="zh-CN" altLang="zh-CN" dirty="0" smtClean="0">
                <a:solidFill>
                  <a:srgbClr val="000000"/>
                </a:solidFill>
                <a:ea typeface="楷体" panose="02010609060101010101" pitchFamily="49" charset="-122"/>
                <a:cs typeface="Times New Roman" panose="02020603050405020304" pitchFamily="18" charset="0"/>
              </a:rPr>
              <a:t>国教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得以广泛传播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成为世界三大宗教之一。</a:t>
            </a:r>
            <a:endParaRPr lang="zh-CN" altLang="zh-CN"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罗马帝国成为地跨欧亚非三洲的大帝国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拉丁文也随之不断向外传播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拉丁语逐渐成为被征服地区的官方语言。</a:t>
            </a:r>
            <a:endParaRPr lang="zh-CN" altLang="zh-CN"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395</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罗马帝国分裂为东、西两部分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东罗马帝国保存了大量古希腊、罗马文化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曾繁荣一时。</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326256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1151855"/>
            <a:ext cx="10833100" cy="3224344"/>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帝国的扩张给被征服地区带来了灾难</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罗马帝国实行奴隶制民主政治</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帝国的扩张客观上促进了人类文明传播</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罗马帝国源于爱琴海区域</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C</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976215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647799"/>
            <a:ext cx="10833100" cy="3864519"/>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在帝国统治下的巴勒斯坦地区诞生了基督教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拉丁文也随之不断向外传播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保存了大量古希腊、罗马文化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可知罗马帝国的扩张客观上促进了人类文明的传播</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罗马帝国的扩张给被征服地区带来灾难与题干材料无关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罗马帝国实行的不是民主政治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罗马帝国起源于地中海地区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32511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14374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东西方文明的扩展与交流</a:t>
            </a:r>
            <a:endParaRPr lang="zh-CN" altLang="en-US"/>
          </a:p>
        </p:txBody>
      </p:sp>
      <p:sp>
        <p:nvSpPr>
          <p:cNvPr id="4" name="矩形 3"/>
          <p:cNvSpPr>
            <a:spLocks noChangeAspect="1"/>
          </p:cNvSpPr>
          <p:nvPr/>
        </p:nvSpPr>
        <p:spPr>
          <a:xfrm>
            <a:off x="361950" y="748615"/>
            <a:ext cx="10807700" cy="5371792"/>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农业文明的本质特征是孤立的、闭塞的。但它也具有一定的扩张性和外向性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原因在于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农业文明的发展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使文明区内人口愈来愈多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人口在激增的情况下便有可能离开文明中心而向四周迁徙。其二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农业文明物质资料手段的先进性和可靠性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极易为文明周边原始部族所了解、所模仿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从而发展农业。其三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农业的先进性使生产出现了剩余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从而使一部分人能脱离农业而从事工商业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而工商业在本质上又是需要与外界交往的。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摘编自刘景华《人类六千年》</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384186"/>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概括促使农耕文明不断扩展的因素。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文明区内人口的增多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需要新的土地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农业文明的先进性和可靠性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对周边文明具有吸引力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统治阶级追求更多土地以获得税收。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素养</a:t>
            </a:r>
            <a:r>
              <a:rPr lang="zh-CN" altLang="zh-CN" dirty="0">
                <a:solidFill>
                  <a:srgbClr val="000000"/>
                </a:solidFill>
                <a:latin typeface="Arial" panose="020B0604020202020204" pitchFamily="34" charset="0"/>
                <a:cs typeface="Times New Roman" panose="02020603050405020304" pitchFamily="18" charset="0"/>
              </a:rPr>
              <a:t>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通过阅读材料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概括农业文明具有一定的扩张性和外向性的原因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考查学生史料实证和历史解释的素养。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487034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12" dur="500"/>
                                        <p:tgtEl>
                                          <p:spTgt spid="4">
                                            <p:txEl>
                                              <p:pRg st="3" end="3"/>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barn(inVertical)">
                                      <p:cBhvr>
                                        <p:cTn id="1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022729553"/>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3743"/>
            <a:ext cx="2204450"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HLGXQCRG10X.eps" descr="id:2147499212;FounderCES"/>
          <p:cNvPicPr/>
          <p:nvPr/>
        </p:nvPicPr>
        <p:blipFill>
          <a:blip r:embed="rId2"/>
          <a:stretch>
            <a:fillRect/>
          </a:stretch>
        </p:blipFill>
        <p:spPr>
          <a:xfrm>
            <a:off x="1656581" y="858702"/>
            <a:ext cx="7848872" cy="4325601"/>
          </a:xfrm>
          <a:prstGeom prst="rect">
            <a:avLst/>
          </a:prstGeom>
        </p:spPr>
      </p:pic>
      <p:sp>
        <p:nvSpPr>
          <p:cNvPr id="2" name="矩形 1"/>
          <p:cNvSpPr>
            <a:spLocks noChangeAspect="1"/>
          </p:cNvSpPr>
          <p:nvPr/>
        </p:nvSpPr>
        <p:spPr>
          <a:xfrm>
            <a:off x="4180269" y="5184303"/>
            <a:ext cx="3171061" cy="732508"/>
          </a:xfrm>
          <a:prstGeom prst="rect">
            <a:avLst/>
          </a:prstGeom>
        </p:spPr>
        <p:txBody>
          <a:bodyPr wrap="none">
            <a:spAutoFit/>
          </a:bodyPr>
          <a:lstStyle/>
          <a:p>
            <a:pPr algn="ctr">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字母演进</a:t>
            </a:r>
            <a:r>
              <a:rPr lang="zh-CN" altLang="zh-CN" dirty="0" smtClean="0">
                <a:solidFill>
                  <a:srgbClr val="000000"/>
                </a:solidFill>
                <a:ea typeface="楷体" panose="02010609060101010101" pitchFamily="49" charset="-122"/>
                <a:cs typeface="Times New Roman" panose="02020603050405020304" pitchFamily="18" charset="0"/>
              </a:rPr>
              <a:t>示意图</a:t>
            </a:r>
            <a:r>
              <a:rPr lang="en-US" altLang="zh-CN" dirty="0" smtClean="0">
                <a:solidFill>
                  <a:srgbClr val="000000"/>
                </a:solidFill>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1367218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上述字母演进示意图反映了什么信息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从中能够得出什么认识</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信息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文字的传承和演化。腓尼基字母在东方演化为阿拉马字母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由阿拉马字母发展出古代西亚、埃及以及印度等地的多种字母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向西传入希腊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形成希腊字母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再演化出拉丁字母。希腊字母和拉丁字母成为今天欧洲几乎所有字母文字的源头。认识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世界文明是多元的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同时又是相互影响的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文明在</a:t>
            </a:r>
            <a:r>
              <a:rPr lang="zh-CN" altLang="zh-CN" dirty="0" smtClean="0">
                <a:solidFill>
                  <a:srgbClr val="000000"/>
                </a:solidFill>
                <a:ea typeface="楷体" panose="02010609060101010101" pitchFamily="49" charset="-122"/>
                <a:cs typeface="Times New Roman" panose="02020603050405020304" pitchFamily="18" charset="0"/>
              </a:rPr>
              <a:t>相互</a:t>
            </a:r>
            <a:r>
              <a:rPr lang="zh-CN" altLang="en-US" dirty="0" smtClean="0">
                <a:solidFill>
                  <a:srgbClr val="000000"/>
                </a:solidFill>
                <a:ea typeface="楷体" panose="02010609060101010101" pitchFamily="49" charset="-122"/>
                <a:cs typeface="Times New Roman" panose="02020603050405020304" pitchFamily="18" charset="0"/>
              </a:rPr>
              <a:t>交往</a:t>
            </a:r>
            <a:r>
              <a:rPr lang="zh-CN" altLang="zh-CN" dirty="0" smtClean="0">
                <a:solidFill>
                  <a:srgbClr val="000000"/>
                </a:solidFill>
                <a:ea typeface="楷体" panose="02010609060101010101" pitchFamily="49" charset="-122"/>
                <a:cs typeface="Times New Roman" panose="02020603050405020304" pitchFamily="18" charset="0"/>
              </a:rPr>
              <a:t>中</a:t>
            </a:r>
            <a:r>
              <a:rPr lang="zh-CN" altLang="zh-CN" dirty="0">
                <a:solidFill>
                  <a:srgbClr val="000000"/>
                </a:solidFill>
                <a:ea typeface="楷体" panose="02010609060101010101" pitchFamily="49" charset="-122"/>
                <a:cs typeface="Times New Roman" panose="02020603050405020304" pitchFamily="18" charset="0"/>
              </a:rPr>
              <a:t>得到发展。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157365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材料示意图说明了文字的</a:t>
            </a:r>
            <a:r>
              <a:rPr lang="zh-CN" altLang="zh-CN" dirty="0" smtClean="0">
                <a:solidFill>
                  <a:srgbClr val="000000"/>
                </a:solidFill>
                <a:ea typeface="宋体" panose="02010600030101010101" pitchFamily="2" charset="-122"/>
                <a:cs typeface="Times New Roman" panose="02020603050405020304" pitchFamily="18" charset="0"/>
              </a:rPr>
              <a:t>传承和</a:t>
            </a:r>
            <a:r>
              <a:rPr lang="zh-CN" altLang="zh-CN" dirty="0">
                <a:solidFill>
                  <a:srgbClr val="000000"/>
                </a:solidFill>
                <a:ea typeface="宋体" panose="02010600030101010101" pitchFamily="2" charset="-122"/>
                <a:cs typeface="Times New Roman" panose="02020603050405020304" pitchFamily="18" charset="0"/>
              </a:rPr>
              <a:t>古代文明在交往中不断发展的信息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同时也可以看出文字具有多样性以及文明的</a:t>
            </a:r>
            <a:r>
              <a:rPr lang="zh-CN" altLang="zh-CN" dirty="0" smtClean="0">
                <a:solidFill>
                  <a:srgbClr val="000000"/>
                </a:solidFill>
                <a:ea typeface="宋体" panose="02010600030101010101" pitchFamily="2" charset="-122"/>
                <a:cs typeface="Times New Roman" panose="02020603050405020304" pitchFamily="18" charset="0"/>
              </a:rPr>
              <a:t>多元性</a:t>
            </a:r>
            <a:r>
              <a:rPr lang="zh-CN" altLang="en-US"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zh-CN" dirty="0">
                <a:solidFill>
                  <a:srgbClr val="000000"/>
                </a:solidFill>
                <a:ea typeface="宋体" panose="02010600030101010101" pitchFamily="2" charset="-122"/>
                <a:cs typeface="Times New Roman" panose="02020603050405020304" pitchFamily="18" charset="0"/>
              </a:rPr>
              <a:t>学生历史解释的素养。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028325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05639"/>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世界文明之间交流的主要途径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经贸往来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经贸往来是世界文明交往交流的基本形式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虽然没有扩张和战争引发的交流引人注目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和平的经贸往来是最持久、最深刻的人类</a:t>
            </a:r>
            <a:r>
              <a:rPr lang="zh-CN" altLang="zh-CN" dirty="0" smtClean="0">
                <a:solidFill>
                  <a:srgbClr val="000000"/>
                </a:solidFill>
                <a:ea typeface="宋体" panose="02010600030101010101" pitchFamily="2" charset="-122"/>
                <a:cs typeface="Times New Roman" panose="02020603050405020304" pitchFamily="18" charset="0"/>
              </a:rPr>
              <a:t>文明交流</a:t>
            </a:r>
            <a:r>
              <a:rPr lang="zh-CN" altLang="zh-CN" dirty="0">
                <a:solidFill>
                  <a:srgbClr val="000000"/>
                </a:solidFill>
                <a:ea typeface="宋体" panose="02010600030101010101" pitchFamily="2" charset="-122"/>
                <a:cs typeface="Times New Roman" panose="02020603050405020304" pitchFamily="18" charset="0"/>
              </a:rPr>
              <a:t>形式。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2</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人口迁徙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人口迁徙导致不同种族、文明的族群产生接触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从而形成文明之间的相互学习和交流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大大促进了世界文明的发展。世界古代史上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西亚地区的人口迁徙较复杂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文明之间的交流也相当活跃。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1574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03783"/>
            <a:ext cx="10807700" cy="478086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军事征服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征服者的文明占据优势地位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往往能够大大加速文明的传播速度。亚历山大帝国的扩张就是一个典型的例子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它大大促进了希腊文明的传播</a:t>
            </a:r>
            <a:r>
              <a:rPr lang="en-US" altLang="zh-CN" dirty="0">
                <a:solidFill>
                  <a:srgbClr val="000000"/>
                </a:solidFill>
                <a:ea typeface="宋体" panose="02010600030101010101" pitchFamily="2" charset="-122"/>
                <a:cs typeface="Times New Roman" panose="02020603050405020304" pitchFamily="18" charset="0"/>
              </a:rPr>
              <a:t>,</a:t>
            </a:r>
            <a:r>
              <a:rPr lang="zh-CN" altLang="zh-CN">
                <a:solidFill>
                  <a:srgbClr val="000000"/>
                </a:solidFill>
                <a:ea typeface="宋体" panose="02010600030101010101" pitchFamily="2" charset="-122"/>
                <a:cs typeface="Times New Roman" panose="02020603050405020304" pitchFamily="18" charset="0"/>
              </a:rPr>
              <a:t>是东西方文明的一次大规模交往和交流。</a:t>
            </a:r>
            <a:endParaRPr lang="zh-CN" altLang="zh-CN">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mtClean="0">
                <a:solidFill>
                  <a:srgbClr val="000000"/>
                </a:solidFill>
                <a:ea typeface="宋体" panose="02010600030101010101" pitchFamily="2" charset="-122"/>
                <a:cs typeface="Times New Roman" panose="02020603050405020304" pitchFamily="18" charset="0"/>
              </a:rPr>
              <a:t>4</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国家统一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在一个统一的国家内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由于相对稳定的环境和国家政策的推动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不同文明之间的交往、交流将更加便捷。罗马帝国繁荣时期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亚非欧文明的交流速度加快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奠定了罗马帝国繁荣的基础。</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2" name="矩形 1"/>
          <p:cNvSpPr>
            <a:spLocks noChangeAspect="1"/>
          </p:cNvSpPr>
          <p:nvPr/>
        </p:nvSpPr>
        <p:spPr>
          <a:xfrm>
            <a:off x="361950" y="948363"/>
            <a:ext cx="10807700" cy="65556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9367569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05639"/>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公元前</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世纪中期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印度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希腊国王米南德一世在印度不同区域针对不同族群发行了一些钱币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如正面印有印度象头浮雕、四周铸有希腊铭文的方形钱币等。据此可知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货币统一强化君主权威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国家政策推动文明交流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商贸往来增强区域联系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文明扩展促进帝国兴起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418871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charRg st="137" end="142"/>
                                            </p:txEl>
                                          </p:spTgt>
                                        </p:tgtEl>
                                        <p:attrNameLst>
                                          <p:attrName>style.visibility</p:attrName>
                                        </p:attrNameLst>
                                      </p:cBhvr>
                                      <p:to>
                                        <p:strVal val="visible"/>
                                      </p:to>
                                    </p:set>
                                    <p:animEffect transition="in" filter="randombar(horizontal)">
                                      <p:cBhvr>
                                        <p:cTn id="7" dur="500"/>
                                        <p:tgtEl>
                                          <p:spTgt spid="3">
                                            <p:txEl>
                                              <p:charRg st="137" end="1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96903"/>
            <a:ext cx="10807700" cy="53717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在印度不同区域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针对不同族群发行了一些钱币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正面印有印度象头浮雕、四周铸有希腊铭文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可知米南德一世在印度发行的钱币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在设计时兼容文化的多样性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意在用承载多元文化的货币促进不同区域间的交流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说明国家政策推动文明交流</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题干材料没有强调货币的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统一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及其对君主权威的影响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题干材料未强调商贸活动产生的影响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希腊化时代发行的印度钱币体现了帝国兴起对文化交融的影响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文明扩展促进帝国兴起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983656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32295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72632"/>
            <a:ext cx="10807700" cy="1323439"/>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pPr>
            <a:r>
              <a:rPr lang="zh-CN" altLang="zh-CN" dirty="0">
                <a:solidFill>
                  <a:srgbClr val="000000"/>
                </a:solidFill>
                <a:ea typeface="宋体" panose="02010600030101010101" pitchFamily="2" charset="-122"/>
                <a:cs typeface="Times New Roman" panose="02020603050405020304" pitchFamily="18" charset="0"/>
              </a:rPr>
              <a:t>认识古代各大帝国的区域性影响和不同文明之间的早期联系</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9" name="HLGXQCRG08X.eps"/>
          <p:cNvPicPr/>
          <p:nvPr/>
        </p:nvPicPr>
        <p:blipFill>
          <a:blip r:embed="rId2"/>
          <a:stretch>
            <a:fillRect/>
          </a:stretch>
        </p:blipFill>
        <p:spPr>
          <a:xfrm>
            <a:off x="2044963" y="647799"/>
            <a:ext cx="7316474" cy="5319148"/>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294564146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637919"/>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一、古代文明的扩展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下列</a:t>
            </a:r>
            <a:r>
              <a:rPr lang="zh-CN" altLang="zh-CN" dirty="0">
                <a:solidFill>
                  <a:srgbClr val="000000"/>
                </a:solidFill>
                <a:ea typeface="宋体" panose="02010600030101010101" pitchFamily="2" charset="-122"/>
                <a:cs typeface="Times New Roman" panose="02020603050405020304" pitchFamily="18" charset="0"/>
              </a:rPr>
              <a:t>属于推动古代文明扩展的</a:t>
            </a:r>
            <a:r>
              <a:rPr lang="zh-CN" altLang="zh-CN" dirty="0" smtClean="0">
                <a:solidFill>
                  <a:srgbClr val="000000"/>
                </a:solidFill>
                <a:ea typeface="宋体" panose="02010600030101010101" pitchFamily="2" charset="-122"/>
                <a:cs typeface="Times New Roman" panose="02020603050405020304" pitchFamily="18" charset="0"/>
              </a:rPr>
              <a:t>因素是</a:t>
            </a:r>
            <a:r>
              <a:rPr lang="zh-CN" altLang="zh-CN" dirty="0">
                <a:latin typeface="NEU-BZ-S92"/>
                <a:ea typeface="宋体" panose="02010600030101010101" pitchFamily="2" charset="-122"/>
                <a:cs typeface="宋体" panose="02010600030101010101" pitchFamily="2" charset="-122"/>
              </a:rPr>
              <a:t>①②③⑤</a:t>
            </a:r>
            <a:r>
              <a:rPr lang="zh-CN" altLang="zh-CN" dirty="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填写</a:t>
            </a:r>
            <a:r>
              <a:rPr lang="zh-CN" altLang="en-US" dirty="0" smtClean="0">
                <a:solidFill>
                  <a:srgbClr val="000000"/>
                </a:solidFill>
                <a:ea typeface="宋体" panose="02010600030101010101" pitchFamily="2" charset="-122"/>
                <a:cs typeface="Times New Roman" panose="02020603050405020304" pitchFamily="18" charset="0"/>
              </a:rPr>
              <a:t>正确</a:t>
            </a:r>
            <a:r>
              <a:rPr lang="zh-CN" altLang="zh-CN" dirty="0" smtClean="0">
                <a:solidFill>
                  <a:srgbClr val="000000"/>
                </a:solidFill>
                <a:ea typeface="宋体" panose="02010600030101010101" pitchFamily="2" charset="-122"/>
                <a:cs typeface="Times New Roman" panose="02020603050405020304" pitchFamily="18" charset="0"/>
              </a:rPr>
              <a:t>序号</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比较发达的社会分工　</a:t>
            </a: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相对较高的劳动生产率　</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NEU-BZ-S9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复杂的社会组织　</a:t>
            </a:r>
            <a:r>
              <a:rPr lang="zh-CN" altLang="zh-CN" dirty="0">
                <a:solidFill>
                  <a:srgbClr val="000000"/>
                </a:solidFill>
                <a:latin typeface="NEU-BZ-S92"/>
                <a:ea typeface="宋体" panose="02010600030101010101" pitchFamily="2" charset="-122"/>
                <a:cs typeface="宋体" panose="02010600030101010101" pitchFamily="2" charset="-122"/>
              </a:rPr>
              <a:t>④</a:t>
            </a:r>
            <a:r>
              <a:rPr lang="zh-CN" altLang="zh-CN" dirty="0">
                <a:solidFill>
                  <a:srgbClr val="000000"/>
                </a:solidFill>
                <a:ea typeface="宋体" panose="02010600030101010101" pitchFamily="2" charset="-122"/>
                <a:cs typeface="Times New Roman" panose="02020603050405020304" pitchFamily="18" charset="0"/>
              </a:rPr>
              <a:t>高山深谷的阻隔　</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NEU-BZ-S92"/>
                <a:ea typeface="宋体" panose="02010600030101010101" pitchFamily="2" charset="-122"/>
                <a:cs typeface="宋体" panose="02010600030101010101" pitchFamily="2" charset="-122"/>
              </a:rPr>
              <a:t>⑤</a:t>
            </a:r>
            <a:r>
              <a:rPr lang="zh-CN" altLang="zh-CN" dirty="0">
                <a:solidFill>
                  <a:srgbClr val="000000"/>
                </a:solidFill>
                <a:ea typeface="宋体" panose="02010600030101010101" pitchFamily="2" charset="-122"/>
                <a:cs typeface="Times New Roman" panose="02020603050405020304" pitchFamily="18" charset="0"/>
              </a:rPr>
              <a:t>复杂的管理系统</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7555472" y="1583903"/>
            <a:ext cx="167519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7550727" y="2048001"/>
            <a:ext cx="1673296"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63407"/>
            <a:ext cx="1700787"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latin typeface="Arial" panose="020B0604020202020204" pitchFamily="34" charset="0"/>
                <a:cs typeface="Times New Roman" panose="02020603050405020304" pitchFamily="18" charset="0"/>
              </a:rPr>
              <a:t>概况</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1027009"/>
              </p:ext>
            </p:extLst>
          </p:nvPr>
        </p:nvGraphicFramePr>
        <p:xfrm>
          <a:off x="288429" y="810513"/>
          <a:ext cx="10983912" cy="5233988"/>
        </p:xfrm>
        <a:graphic>
          <a:graphicData uri="http://schemas.openxmlformats.org/presentationml/2006/ole">
            <mc:AlternateContent xmlns:mc="http://schemas.openxmlformats.org/markup-compatibility/2006">
              <mc:Choice xmlns:v="urn:schemas-microsoft-com:vml" Requires="v">
                <p:oleObj spid="_x0000_s1043" name="文档" r:id="rId3" imgW="3953667" imgH="1888456" progId="Word.Document.12">
                  <p:embed/>
                </p:oleObj>
              </mc:Choice>
              <mc:Fallback>
                <p:oleObj name="文档" r:id="rId3" imgW="3953667" imgH="1888456" progId="Word.Document.12">
                  <p:embed/>
                  <p:pic>
                    <p:nvPicPr>
                      <p:cNvPr id="0" name=""/>
                      <p:cNvPicPr/>
                      <p:nvPr/>
                    </p:nvPicPr>
                    <p:blipFill>
                      <a:blip r:embed="rId4"/>
                      <a:stretch>
                        <a:fillRect/>
                      </a:stretch>
                    </p:blipFill>
                    <p:spPr>
                      <a:xfrm>
                        <a:off x="288429" y="810513"/>
                        <a:ext cx="10983912" cy="5233988"/>
                      </a:xfrm>
                      <a:prstGeom prst="rect">
                        <a:avLst/>
                      </a:prstGeom>
                    </p:spPr>
                  </p:pic>
                </p:oleObj>
              </mc:Fallback>
            </mc:AlternateContent>
          </a:graphicData>
        </a:graphic>
      </p:graphicFrame>
      <p:sp>
        <p:nvSpPr>
          <p:cNvPr id="4" name="矩形 3"/>
          <p:cNvSpPr/>
          <p:nvPr/>
        </p:nvSpPr>
        <p:spPr>
          <a:xfrm>
            <a:off x="2120361" y="1421776"/>
            <a:ext cx="1476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4343727" y="2174466"/>
            <a:ext cx="1476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9273076" y="2180931"/>
            <a:ext cx="1868897"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5937733" y="3408251"/>
            <a:ext cx="77387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605727" y="3935559"/>
            <a:ext cx="1476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6955655" y="4446537"/>
            <a:ext cx="109087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523490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365924"/>
            <a:ext cx="4211409" cy="732508"/>
          </a:xfrm>
          <a:prstGeom prst="rect">
            <a:avLst/>
          </a:prstGeom>
        </p:spPr>
        <p:txBody>
          <a:bodyPr wrap="none">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a:t>
            </a:r>
            <a:r>
              <a:rPr lang="zh-CN" altLang="zh-CN" dirty="0" smtClean="0">
                <a:solidFill>
                  <a:srgbClr val="000000"/>
                </a:solidFill>
                <a:latin typeface="NEU-BZ-S92"/>
                <a:ea typeface="苏新诗柳楷简"/>
                <a:cs typeface="Times New Roman" panose="02020603050405020304" pitchFamily="18" charset="0"/>
              </a:rPr>
              <a:t>点拨</a:t>
            </a:r>
            <a:r>
              <a:rPr lang="en-US" altLang="zh-CN" dirty="0" smtClean="0">
                <a:solidFill>
                  <a:srgbClr val="000000"/>
                </a:solidFill>
                <a:latin typeface="NEU-BZ-S92"/>
                <a:ea typeface="苏新诗柳楷简"/>
                <a:cs typeface="Times New Roman" panose="02020603050405020304" pitchFamily="18" charset="0"/>
              </a:rPr>
              <a:t>  </a:t>
            </a:r>
            <a:r>
              <a:rPr lang="zh-CN" altLang="zh-CN" dirty="0" smtClean="0">
                <a:solidFill>
                  <a:srgbClr val="000000"/>
                </a:solidFill>
                <a:latin typeface="Arial" panose="020B0604020202020204" pitchFamily="34" charset="0"/>
                <a:cs typeface="Times New Roman" panose="02020603050405020304" pitchFamily="18" charset="0"/>
              </a:rPr>
              <a:t>古代</a:t>
            </a:r>
            <a:r>
              <a:rPr lang="zh-CN" altLang="zh-CN" dirty="0">
                <a:solidFill>
                  <a:srgbClr val="000000"/>
                </a:solidFill>
                <a:latin typeface="Arial" panose="020B0604020202020204" pitchFamily="34" charset="0"/>
                <a:cs typeface="Times New Roman" panose="02020603050405020304" pitchFamily="18" charset="0"/>
              </a:rPr>
              <a:t>文明</a:t>
            </a:r>
            <a:r>
              <a:rPr lang="zh-CN" altLang="zh-CN" dirty="0" smtClean="0">
                <a:solidFill>
                  <a:srgbClr val="000000"/>
                </a:solidFill>
                <a:latin typeface="Arial" panose="020B0604020202020204" pitchFamily="34" charset="0"/>
                <a:cs typeface="Times New Roman" panose="02020603050405020304" pitchFamily="18" charset="0"/>
              </a:rPr>
              <a:t>扩展</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671788182"/>
              </p:ext>
            </p:extLst>
          </p:nvPr>
        </p:nvGraphicFramePr>
        <p:xfrm>
          <a:off x="349250" y="1066839"/>
          <a:ext cx="10833100" cy="3901440"/>
        </p:xfrm>
        <a:graphic>
          <a:graphicData uri="http://schemas.openxmlformats.org/drawingml/2006/table">
            <a:tbl>
              <a:tblPr firstRow="1" firstCol="1" bandRow="1"/>
              <a:tblGrid>
                <a:gridCol w="2675483"/>
                <a:gridCol w="2016224"/>
                <a:gridCol w="1808153"/>
                <a:gridCol w="2166620"/>
                <a:gridCol w="2166620"/>
              </a:tblGrid>
              <a:tr h="0">
                <a:tc>
                  <a:txBody>
                    <a:bodyPr/>
                    <a:lstStyle/>
                    <a:p>
                      <a:pPr algn="just">
                        <a:spcAft>
                          <a:spcPts val="0"/>
                        </a:spcAft>
                        <a:tabLst>
                          <a:tab pos="1188085" algn="l"/>
                          <a:tab pos="2163445" algn="l"/>
                          <a:tab pos="3142615" algn="l"/>
                          <a:tab pos="4190365" algn="l"/>
                        </a:tabLst>
                      </a:pPr>
                      <a:r>
                        <a:rPr lang="zh-CN" sz="3200" b="1" kern="100" dirty="0">
                          <a:effectLst/>
                          <a:latin typeface="Arial" panose="020B0604020202020204" pitchFamily="34" charset="0"/>
                          <a:ea typeface="黑体" panose="02010609060101010101" pitchFamily="49" charset="-122"/>
                          <a:cs typeface="Times New Roman" panose="02020603050405020304" pitchFamily="18" charset="0"/>
                        </a:rPr>
                        <a:t>类型</a:t>
                      </a:r>
                      <a:endParaRPr 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a:effectLst/>
                          <a:latin typeface="Arial" panose="020B0604020202020204" pitchFamily="34" charset="0"/>
                          <a:ea typeface="黑体" panose="02010609060101010101" pitchFamily="49" charset="-122"/>
                          <a:cs typeface="Times New Roman" panose="02020603050405020304" pitchFamily="18" charset="0"/>
                        </a:rPr>
                        <a:t>扩展方式</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a:effectLst/>
                          <a:latin typeface="Arial" panose="020B0604020202020204" pitchFamily="34" charset="0"/>
                          <a:ea typeface="黑体" panose="02010609060101010101" pitchFamily="49" charset="-122"/>
                          <a:cs typeface="Times New Roman" panose="02020603050405020304" pitchFamily="18" charset="0"/>
                        </a:rPr>
                        <a:t>结果</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a:effectLst/>
                          <a:latin typeface="Arial" panose="020B0604020202020204" pitchFamily="34" charset="0"/>
                          <a:ea typeface="黑体" panose="02010609060101010101" pitchFamily="49" charset="-122"/>
                          <a:cs typeface="Times New Roman" panose="02020603050405020304" pitchFamily="18" charset="0"/>
                        </a:rPr>
                        <a:t>特点</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a:effectLst/>
                          <a:latin typeface="Arial" panose="020B0604020202020204" pitchFamily="34" charset="0"/>
                          <a:ea typeface="黑体" panose="02010609060101010101" pitchFamily="49" charset="-122"/>
                          <a:cs typeface="Times New Roman" panose="02020603050405020304" pitchFamily="18" charset="0"/>
                        </a:rPr>
                        <a:t>影响</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just">
                        <a:spcAft>
                          <a:spcPts val="0"/>
                        </a:spcAft>
                        <a:tabLst>
                          <a:tab pos="1188085" algn="l"/>
                          <a:tab pos="2163445" algn="l"/>
                          <a:tab pos="3142615" algn="l"/>
                          <a:tab pos="4190365" algn="l"/>
                        </a:tabLst>
                      </a:pP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农耕文明</a:t>
                      </a:r>
                      <a:r>
                        <a:rPr lang="en-US" sz="3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以古代</a:t>
                      </a:r>
                      <a:r>
                        <a:rPr lang="zh-CN" sz="3200" b="1" kern="100" dirty="0" smtClean="0">
                          <a:effectLst/>
                          <a:latin typeface="Times New Roman" panose="02020603050405020304" pitchFamily="18" charset="0"/>
                          <a:ea typeface="楷体" panose="02010609060101010101" pitchFamily="49" charset="-122"/>
                          <a:cs typeface="Times New Roman" panose="02020603050405020304" pitchFamily="18" charset="0"/>
                        </a:rPr>
                        <a:t>埃及</a:t>
                      </a:r>
                      <a:r>
                        <a:rPr lang="zh-CN" altLang="zh-CN" sz="3200" b="1" kern="100" dirty="0" smtClean="0">
                          <a:effectLst/>
                          <a:latin typeface="Times New Roman" panose="02020603050405020304" pitchFamily="18" charset="0"/>
                          <a:ea typeface="楷体" panose="02010609060101010101" pitchFamily="49" charset="-122"/>
                          <a:cs typeface="Times New Roman" panose="02020603050405020304" pitchFamily="18" charset="0"/>
                        </a:rPr>
                        <a:t>文明</a:t>
                      </a:r>
                      <a:r>
                        <a:rPr lang="zh-CN" sz="3200" b="1" kern="100" dirty="0" smtClean="0">
                          <a:effectLst/>
                          <a:latin typeface="Times New Roman" panose="02020603050405020304" pitchFamily="18" charset="0"/>
                          <a:ea typeface="楷体" panose="02010609060101010101" pitchFamily="49" charset="-122"/>
                          <a:cs typeface="Times New Roman" panose="02020603050405020304" pitchFamily="18" charset="0"/>
                        </a:rPr>
                        <a:t>和</a:t>
                      </a: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古代西亚文明为代表</a:t>
                      </a:r>
                      <a:r>
                        <a:rPr lang="en-US" sz="3200" b="1" kern="10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武力征服</a:t>
                      </a:r>
                      <a:endParaRPr 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以大河为中心</a:t>
                      </a:r>
                      <a:r>
                        <a:rPr lang="en-US" sz="3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向四周扩展</a:t>
                      </a:r>
                      <a:endParaRPr 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a:effectLst/>
                          <a:latin typeface="Times New Roman" panose="02020603050405020304" pitchFamily="18" charset="0"/>
                          <a:ea typeface="楷体" panose="02010609060101010101" pitchFamily="49" charset="-122"/>
                          <a:cs typeface="Times New Roman" panose="02020603050405020304" pitchFamily="18" charset="0"/>
                        </a:rPr>
                        <a:t>被征服者服从征服者</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just">
                        <a:spcAft>
                          <a:spcPts val="0"/>
                        </a:spcAft>
                        <a:tabLst>
                          <a:tab pos="1188085" algn="l"/>
                          <a:tab pos="2163445" algn="l"/>
                          <a:tab pos="3142615" algn="l"/>
                          <a:tab pos="4190365" algn="l"/>
                        </a:tabLst>
                      </a:pPr>
                      <a:r>
                        <a:rPr lang="zh-CN" sz="3200" b="1" kern="100">
                          <a:effectLst/>
                          <a:latin typeface="Times New Roman" panose="02020603050405020304" pitchFamily="18" charset="0"/>
                          <a:ea typeface="楷体" panose="02010609060101010101" pitchFamily="49" charset="-122"/>
                          <a:cs typeface="Times New Roman" panose="02020603050405020304" pitchFamily="18" charset="0"/>
                        </a:rPr>
                        <a:t>使不同文明区相互连接起来</a:t>
                      </a:r>
                      <a:r>
                        <a:rPr lang="en-US" sz="32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a:effectLst/>
                          <a:latin typeface="Times New Roman" panose="02020603050405020304" pitchFamily="18" charset="0"/>
                          <a:ea typeface="楷体" panose="02010609060101010101" pitchFamily="49" charset="-122"/>
                          <a:cs typeface="Times New Roman" panose="02020603050405020304" pitchFamily="18" charset="0"/>
                        </a:rPr>
                        <a:t>促进了大帝国兴起</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0">
                <a:tc>
                  <a:txBody>
                    <a:bodyPr/>
                    <a:lstStyle/>
                    <a:p>
                      <a:pPr algn="just">
                        <a:spcAft>
                          <a:spcPts val="0"/>
                        </a:spcAft>
                        <a:tabLst>
                          <a:tab pos="1188085" algn="l"/>
                          <a:tab pos="2163445" algn="l"/>
                          <a:tab pos="3142615" algn="l"/>
                          <a:tab pos="4190365" algn="l"/>
                        </a:tabLst>
                      </a:pPr>
                      <a:r>
                        <a:rPr lang="zh-CN" sz="3200" b="1" kern="100">
                          <a:effectLst/>
                          <a:latin typeface="Times New Roman" panose="02020603050405020304" pitchFamily="18" charset="0"/>
                          <a:ea typeface="楷体" panose="02010609060101010101" pitchFamily="49" charset="-122"/>
                          <a:cs typeface="Times New Roman" panose="02020603050405020304" pitchFamily="18" charset="0"/>
                        </a:rPr>
                        <a:t>海洋文明</a:t>
                      </a:r>
                      <a:r>
                        <a:rPr lang="en-US" sz="3200" b="1" kern="10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a:effectLst/>
                          <a:latin typeface="Times New Roman" panose="02020603050405020304" pitchFamily="18" charset="0"/>
                          <a:ea typeface="楷体" panose="02010609060101010101" pitchFamily="49" charset="-122"/>
                          <a:cs typeface="Times New Roman" panose="02020603050405020304" pitchFamily="18" charset="0"/>
                        </a:rPr>
                        <a:t>以古代希腊文明为代表</a:t>
                      </a:r>
                      <a:r>
                        <a:rPr lang="en-US" sz="3200" b="1" kern="100">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a:effectLst/>
                          <a:latin typeface="Times New Roman" panose="02020603050405020304" pitchFamily="18" charset="0"/>
                          <a:ea typeface="楷体" panose="02010609060101010101" pitchFamily="49" charset="-122"/>
                          <a:cs typeface="Times New Roman" panose="02020603050405020304" pitchFamily="18" charset="0"/>
                        </a:rPr>
                        <a:t>海外殖民、移民方式</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a:effectLst/>
                          <a:latin typeface="Times New Roman" panose="02020603050405020304" pitchFamily="18" charset="0"/>
                          <a:ea typeface="楷体" panose="02010609060101010101" pitchFamily="49" charset="-122"/>
                          <a:cs typeface="Times New Roman" panose="02020603050405020304" pitchFamily="18" charset="0"/>
                        </a:rPr>
                        <a:t>分散在地中海和黑海沿线</a:t>
                      </a:r>
                      <a:endParaRPr lang="zh-CN" sz="3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just">
                        <a:spcAft>
                          <a:spcPts val="0"/>
                        </a:spcAft>
                        <a:tabLst>
                          <a:tab pos="1188085" algn="l"/>
                          <a:tab pos="2163445" algn="l"/>
                          <a:tab pos="3142615" algn="l"/>
                          <a:tab pos="4190365" algn="l"/>
                        </a:tabLst>
                      </a:pP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殖民城邦独立自主</a:t>
                      </a:r>
                      <a:r>
                        <a:rPr lang="en-US" sz="3200" b="1"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effectLst/>
                          <a:latin typeface="Times New Roman" panose="02020603050405020304" pitchFamily="18" charset="0"/>
                          <a:ea typeface="楷体" panose="02010609060101010101" pitchFamily="49" charset="-122"/>
                          <a:cs typeface="Times New Roman" panose="02020603050405020304" pitchFamily="18" charset="0"/>
                        </a:rPr>
                        <a:t>不受母邦控制</a:t>
                      </a:r>
                      <a:endParaRPr lang="zh-CN" sz="3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vMerge="1">
                  <a:txBody>
                    <a:bodyPr/>
                    <a:lstStyle/>
                    <a:p>
                      <a:endParaRPr lang="zh-CN" altLang="en-US"/>
                    </a:p>
                  </a:txBody>
                  <a:tcPr/>
                </a:tc>
              </a:tr>
            </a:tbl>
          </a:graphicData>
        </a:graphic>
      </p:graphicFrame>
    </p:spTree>
    <p:extLst>
      <p:ext uri="{BB962C8B-B14F-4D97-AF65-F5344CB8AC3E}">
        <p14:creationId xmlns:p14="http://schemas.microsoft.com/office/powerpoint/2010/main" val="42175051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793</TotalTime>
  <Words>2199</Words>
  <Application>Microsoft Office PowerPoint</Application>
  <PresentationFormat>自定义</PresentationFormat>
  <Paragraphs>148</Paragraphs>
  <Slides>37</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1"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Microsoft Word 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92</cp:revision>
  <dcterms:created xsi:type="dcterms:W3CDTF">2020-07-20T09:37:23Z</dcterms:created>
  <dcterms:modified xsi:type="dcterms:W3CDTF">2026-03-13T00:25:12Z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