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46"/>
  </p:notesMasterIdLst>
  <p:sldIdLst>
    <p:sldId id="794" r:id="rId2"/>
    <p:sldId id="737" r:id="rId3"/>
    <p:sldId id="790" r:id="rId4"/>
    <p:sldId id="736" r:id="rId5"/>
    <p:sldId id="750" r:id="rId6"/>
    <p:sldId id="791" r:id="rId7"/>
    <p:sldId id="738" r:id="rId8"/>
    <p:sldId id="753" r:id="rId9"/>
    <p:sldId id="755" r:id="rId10"/>
    <p:sldId id="756" r:id="rId11"/>
    <p:sldId id="757" r:id="rId12"/>
    <p:sldId id="758" r:id="rId13"/>
    <p:sldId id="759" r:id="rId14"/>
    <p:sldId id="760" r:id="rId15"/>
    <p:sldId id="761" r:id="rId16"/>
    <p:sldId id="763" r:id="rId17"/>
    <p:sldId id="764" r:id="rId18"/>
    <p:sldId id="765" r:id="rId19"/>
    <p:sldId id="766" r:id="rId20"/>
    <p:sldId id="767" r:id="rId21"/>
    <p:sldId id="768" r:id="rId22"/>
    <p:sldId id="769" r:id="rId23"/>
    <p:sldId id="770" r:id="rId24"/>
    <p:sldId id="771" r:id="rId25"/>
    <p:sldId id="772" r:id="rId26"/>
    <p:sldId id="773" r:id="rId27"/>
    <p:sldId id="774" r:id="rId28"/>
    <p:sldId id="792" r:id="rId29"/>
    <p:sldId id="740" r:id="rId30"/>
    <p:sldId id="775" r:id="rId31"/>
    <p:sldId id="776" r:id="rId32"/>
    <p:sldId id="777" r:id="rId33"/>
    <p:sldId id="779" r:id="rId34"/>
    <p:sldId id="778" r:id="rId35"/>
    <p:sldId id="780" r:id="rId36"/>
    <p:sldId id="781" r:id="rId37"/>
    <p:sldId id="751" r:id="rId38"/>
    <p:sldId id="782" r:id="rId39"/>
    <p:sldId id="784" r:id="rId40"/>
    <p:sldId id="786" r:id="rId41"/>
    <p:sldId id="787" r:id="rId42"/>
    <p:sldId id="788" r:id="rId43"/>
    <p:sldId id="789" r:id="rId44"/>
    <p:sldId id="793" r:id="rId45"/>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5488"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35393101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2365413126"/>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241364910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371565349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74634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9185906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3354534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3773125343"/>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package" Target="../embeddings/Microsoft_Word___2.docx"/></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package" Target="../embeddings/Microsoft_Word___3.docx"/></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package" Target="../embeddings/Microsoft_Word___4.docx"/></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8.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image" Target="../media/image12.emf"/><Relationship Id="rId4" Type="http://schemas.openxmlformats.org/officeDocument/2006/relationships/package" Target="../embeddings/Microsoft_Word___5.docx"/></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3.xml"/><Relationship Id="rId1" Type="http://schemas.openxmlformats.org/officeDocument/2006/relationships/vmlDrawing" Target="../drawings/vmlDrawing6.vml"/><Relationship Id="rId5" Type="http://schemas.openxmlformats.org/officeDocument/2006/relationships/image" Target="../media/image14.emf"/><Relationship Id="rId4" Type="http://schemas.openxmlformats.org/officeDocument/2006/relationships/package" Target="../embeddings/Microsoft_Word___6.docx"/></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3.xml"/><Relationship Id="rId1" Type="http://schemas.openxmlformats.org/officeDocument/2006/relationships/vmlDrawing" Target="../drawings/vmlDrawing7.vml"/><Relationship Id="rId5" Type="http://schemas.openxmlformats.org/officeDocument/2006/relationships/image" Target="../media/image15.emf"/><Relationship Id="rId4" Type="http://schemas.openxmlformats.org/officeDocument/2006/relationships/package" Target="../embeddings/Microsoft_Word___7.docx"/></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845222" y="4017956"/>
            <a:ext cx="9841156" cy="109433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8</a:t>
            </a:r>
            <a:r>
              <a:rPr lang="zh-CN" altLang="zh-CN" sz="6000" dirty="0">
                <a:solidFill>
                  <a:srgbClr val="000000"/>
                </a:solidFill>
                <a:ea typeface="宋体" panose="02010600030101010101" pitchFamily="2" charset="-122"/>
                <a:cs typeface="Times New Roman" panose="02020603050405020304" pitchFamily="18" charset="0"/>
              </a:rPr>
              <a:t>课　欧洲的思想解放运动</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3203428"/>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2324001166"/>
              </p:ext>
            </p:extLst>
          </p:nvPr>
        </p:nvGraphicFramePr>
        <p:xfrm>
          <a:off x="357188" y="1219200"/>
          <a:ext cx="10825162" cy="3709988"/>
        </p:xfrm>
        <a:graphic>
          <a:graphicData uri="http://schemas.openxmlformats.org/presentationml/2006/ole">
            <mc:AlternateContent xmlns:mc="http://schemas.openxmlformats.org/markup-compatibility/2006">
              <mc:Choice xmlns:v="urn:schemas-microsoft-com:vml" Requires="v">
                <p:oleObj spid="_x0000_s2065" name="文档" r:id="rId4" imgW="3897932" imgH="1337610" progId="Word.Document.12">
                  <p:embed/>
                </p:oleObj>
              </mc:Choice>
              <mc:Fallback>
                <p:oleObj name="文档" r:id="rId4" imgW="3897932" imgH="1337610" progId="Word.Document.12">
                  <p:embed/>
                  <p:pic>
                    <p:nvPicPr>
                      <p:cNvPr id="0" name=""/>
                      <p:cNvPicPr/>
                      <p:nvPr/>
                    </p:nvPicPr>
                    <p:blipFill>
                      <a:blip r:embed="rId5"/>
                      <a:stretch>
                        <a:fillRect/>
                      </a:stretch>
                    </p:blipFill>
                    <p:spPr>
                      <a:xfrm>
                        <a:off x="357188" y="1219200"/>
                        <a:ext cx="10825162" cy="3709988"/>
                      </a:xfrm>
                      <a:prstGeom prst="rect">
                        <a:avLst/>
                      </a:prstGeom>
                    </p:spPr>
                  </p:pic>
                </p:oleObj>
              </mc:Fallback>
            </mc:AlternateContent>
          </a:graphicData>
        </a:graphic>
      </p:graphicFrame>
      <p:sp>
        <p:nvSpPr>
          <p:cNvPr id="3" name="矩形 2"/>
          <p:cNvSpPr/>
          <p:nvPr/>
        </p:nvSpPr>
        <p:spPr>
          <a:xfrm>
            <a:off x="2654861" y="2792103"/>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8805037" y="2549090"/>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0173677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94561"/>
            <a:ext cx="10807700" cy="237757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6.</a:t>
            </a:r>
            <a:r>
              <a:rPr lang="zh-CN" altLang="zh-CN" dirty="0">
                <a:solidFill>
                  <a:srgbClr val="000000"/>
                </a:solidFill>
                <a:latin typeface="Arial" panose="020B0604020202020204" pitchFamily="34" charset="0"/>
                <a:cs typeface="Times New Roman" panose="02020603050405020304" pitchFamily="18" charset="0"/>
              </a:rPr>
              <a:t>影响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文艺复兴在一定程度上冲击了封建秩序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解放了长期被宗教戒律压抑和禁锢的人性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使人们开始更多地关注人本身与现世世界。</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643111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007839"/>
            <a:ext cx="10807700" cy="3637919"/>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有人将文艺复兴称作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的发现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怎样理解这个观点</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文艺复兴</a:t>
            </a:r>
            <a:r>
              <a:rPr lang="zh-CN" altLang="zh-CN" dirty="0">
                <a:solidFill>
                  <a:srgbClr val="000000"/>
                </a:solidFill>
                <a:ea typeface="楷体" panose="02010609060101010101" pitchFamily="49" charset="-122"/>
                <a:cs typeface="Times New Roman" panose="02020603050405020304" pitchFamily="18" charset="0"/>
              </a:rPr>
              <a:t>提倡人性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反对神性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倡导个性解放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肯定人的价值和尊严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反对禁欲主义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抨击教会腐败和守旧思想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崇尚理性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重视发挥人的才智和创造力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追求</a:t>
            </a:r>
            <a:r>
              <a:rPr lang="zh-CN" altLang="zh-CN" dirty="0" smtClean="0">
                <a:solidFill>
                  <a:srgbClr val="000000"/>
                </a:solidFill>
                <a:ea typeface="楷体" panose="02010609060101010101" pitchFamily="49" charset="-122"/>
                <a:cs typeface="Times New Roman" panose="02020603050405020304" pitchFamily="18" charset="0"/>
              </a:rPr>
              <a:t>现世的</a:t>
            </a:r>
            <a:r>
              <a:rPr lang="zh-CN" altLang="zh-CN" dirty="0">
                <a:solidFill>
                  <a:srgbClr val="000000"/>
                </a:solidFill>
                <a:ea typeface="楷体" panose="02010609060101010101" pitchFamily="49" charset="-122"/>
                <a:cs typeface="Times New Roman" panose="02020603050405020304" pitchFamily="18" charset="0"/>
              </a:rPr>
              <a:t>幸福生活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提倡探索人与自然的奥秘。因而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文艺复兴被称作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的发现。</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22379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95871"/>
            <a:ext cx="10807700" cy="2456057"/>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二、宗教改革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背景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文艺复兴使天主教会的权威受到越来越多的质疑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人们对罗马教廷的长期盘剥日益不满</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68698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728"/>
            <a:ext cx="4308872"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马丁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路德</a:t>
            </a:r>
            <a:r>
              <a:rPr lang="zh-CN" altLang="zh-CN" dirty="0" smtClean="0">
                <a:solidFill>
                  <a:srgbClr val="000000"/>
                </a:solidFill>
                <a:latin typeface="Arial" panose="020B0604020202020204" pitchFamily="34" charset="0"/>
                <a:cs typeface="Times New Roman" panose="02020603050405020304" pitchFamily="18" charset="0"/>
              </a:rPr>
              <a:t>宗教改革</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7" name="HLGXQCRG36Xj.eps" descr="id:2147500404;FounderCES"/>
          <p:cNvPicPr/>
          <p:nvPr/>
        </p:nvPicPr>
        <p:blipFill>
          <a:blip r:embed="rId2"/>
          <a:stretch>
            <a:fillRect/>
          </a:stretch>
        </p:blipFill>
        <p:spPr>
          <a:xfrm>
            <a:off x="2376661" y="647799"/>
            <a:ext cx="6192688" cy="5548314"/>
          </a:xfrm>
          <a:prstGeom prst="rect">
            <a:avLst/>
          </a:prstGeom>
        </p:spPr>
      </p:pic>
      <p:sp>
        <p:nvSpPr>
          <p:cNvPr id="8" name="矩形 7"/>
          <p:cNvSpPr/>
          <p:nvPr/>
        </p:nvSpPr>
        <p:spPr>
          <a:xfrm>
            <a:off x="7036161" y="1357369"/>
            <a:ext cx="1420600" cy="2613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5195483" y="1696389"/>
            <a:ext cx="576064" cy="2613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5545013" y="4701267"/>
            <a:ext cx="1152128" cy="2613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6152764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4" presetClass="exit" presetSubtype="10" fill="hold" grpId="0" nodeType="clickEffect">
                                  <p:stCondLst>
                                    <p:cond delay="0"/>
                                  </p:stCondLst>
                                  <p:childTnLst>
                                    <p:animEffect transition="out" filter="randombar(horizontal)">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26261"/>
            <a:ext cx="10807700" cy="237757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其他国家的宗教改革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继德意志之后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西欧其他一些国家也进行宗教改革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建立了独立于罗马教廷的新教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其中瑞士的</a:t>
            </a:r>
            <a:r>
              <a:rPr lang="zh-CN" altLang="zh-CN" dirty="0">
                <a:ea typeface="楷体" panose="02010609060101010101" pitchFamily="49" charset="-122"/>
                <a:cs typeface="Times New Roman" panose="02020603050405020304" pitchFamily="18" charset="0"/>
              </a:rPr>
              <a:t>加尔文派</a:t>
            </a:r>
            <a:r>
              <a:rPr lang="zh-CN" altLang="zh-CN" dirty="0">
                <a:solidFill>
                  <a:srgbClr val="000000"/>
                </a:solidFill>
                <a:ea typeface="宋体" panose="02010600030101010101" pitchFamily="2" charset="-122"/>
                <a:cs typeface="Times New Roman" panose="02020603050405020304" pitchFamily="18" charset="0"/>
              </a:rPr>
              <a:t>和英国的国教影响最大。</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675625" y="1440949"/>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6671079" y="1905047"/>
            <a:ext cx="1593130"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a:spLocks noChangeAspect="1"/>
          </p:cNvSpPr>
          <p:nvPr/>
        </p:nvSpPr>
        <p:spPr>
          <a:xfrm>
            <a:off x="361950" y="2603835"/>
            <a:ext cx="10807700" cy="299043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影响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宗教改革进一步解放了人们的思想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传播和发展了</a:t>
            </a:r>
            <a:r>
              <a:rPr lang="zh-CN" altLang="zh-CN" dirty="0">
                <a:ea typeface="楷体" panose="02010609060101010101" pitchFamily="49" charset="-122"/>
                <a:cs typeface="Times New Roman" panose="02020603050405020304" pitchFamily="18" charset="0"/>
              </a:rPr>
              <a:t>人文主义</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有利于欧洲</a:t>
            </a:r>
            <a:r>
              <a:rPr lang="zh-CN" altLang="zh-CN" dirty="0">
                <a:ea typeface="楷体" panose="02010609060101010101" pitchFamily="49" charset="-122"/>
                <a:cs typeface="Times New Roman" panose="02020603050405020304" pitchFamily="18" charset="0"/>
              </a:rPr>
              <a:t>资本主义</a:t>
            </a:r>
            <a:r>
              <a:rPr lang="zh-CN" altLang="zh-CN" dirty="0">
                <a:solidFill>
                  <a:srgbClr val="000000"/>
                </a:solidFill>
                <a:ea typeface="宋体" panose="02010600030101010101" pitchFamily="2" charset="-122"/>
                <a:cs typeface="Times New Roman" panose="02020603050405020304" pitchFamily="18" charset="0"/>
              </a:rPr>
              <a:t>的成长。</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推动了欧洲民族国家的形成和</a:t>
            </a:r>
            <a:r>
              <a:rPr lang="zh-CN" altLang="zh-CN" dirty="0">
                <a:ea typeface="楷体" panose="02010609060101010101" pitchFamily="49" charset="-122"/>
                <a:cs typeface="Times New Roman" panose="02020603050405020304" pitchFamily="18" charset="0"/>
              </a:rPr>
              <a:t>文化教育</a:t>
            </a:r>
            <a:r>
              <a:rPr lang="zh-CN" altLang="zh-CN" dirty="0">
                <a:solidFill>
                  <a:srgbClr val="000000"/>
                </a:solidFill>
                <a:ea typeface="宋体" panose="02010600030101010101" pitchFamily="2" charset="-122"/>
                <a:cs typeface="Times New Roman" panose="02020603050405020304" pitchFamily="18" charset="0"/>
              </a:rPr>
              <a:t>事业的发展。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9865493" y="3262665"/>
            <a:ext cx="792088"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9860903" y="3726763"/>
            <a:ext cx="791192"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472179" y="3827971"/>
            <a:ext cx="792088"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467589" y="4292069"/>
            <a:ext cx="791192"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3251515" y="4425551"/>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3246969" y="4889649"/>
            <a:ext cx="1593130" cy="0"/>
          </a:xfrm>
          <a:prstGeom prst="line">
            <a:avLst/>
          </a:prstGeom>
        </p:spPr>
        <p:style>
          <a:lnRef idx="2">
            <a:schemeClr val="dk1"/>
          </a:lnRef>
          <a:fillRef idx="0">
            <a:schemeClr val="dk1"/>
          </a:fillRef>
          <a:effectRef idx="1">
            <a:schemeClr val="dk1"/>
          </a:effectRef>
          <a:fontRef idx="minor">
            <a:schemeClr val="tx1"/>
          </a:fontRef>
        </p:style>
      </p:cxnSp>
      <p:sp>
        <p:nvSpPr>
          <p:cNvPr id="12" name="矩形 11"/>
          <p:cNvSpPr/>
          <p:nvPr/>
        </p:nvSpPr>
        <p:spPr>
          <a:xfrm>
            <a:off x="6481117" y="4990857"/>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6476571" y="5454955"/>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4238596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4" presetClass="exit" presetSubtype="10" fill="hold" grpId="0" nodeType="withEffect">
                                  <p:stCondLst>
                                    <p:cond delay="0"/>
                                  </p:stCondLst>
                                  <p:childTnLst>
                                    <p:animEffect transition="out" filter="randombar(horizontal)">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4" presetClass="exit" presetSubtype="10" fill="hold" grpId="0" nodeType="clickEffect">
                                  <p:stCondLst>
                                    <p:cond delay="0"/>
                                  </p:stCondLst>
                                  <p:childTnLst>
                                    <p:animEffect transition="out" filter="randombar(horizontal)">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49250" y="226923"/>
            <a:ext cx="10833100" cy="5173404"/>
          </a:xfrm>
          <a:prstGeom prst="rect">
            <a:avLst/>
          </a:prstGeom>
        </p:spPr>
        <p:txBody>
          <a:bodyPr>
            <a:spAutoFit/>
          </a:bodyPr>
          <a:lstStyle/>
          <a:p>
            <a:pPr indent="355600">
              <a:lnSpc>
                <a:spcPct val="130000"/>
              </a:lnSpc>
              <a:spcAft>
                <a:spcPts val="0"/>
              </a:spcAft>
              <a:tabLst>
                <a:tab pos="1188085" algn="l"/>
                <a:tab pos="2163445" algn="l"/>
                <a:tab pos="3142615" algn="l"/>
                <a:tab pos="4190365" algn="l"/>
              </a:tabLst>
            </a:pPr>
            <a:r>
              <a:rPr lang="zh-CN" altLang="zh-CN" dirty="0">
                <a:solidFill>
                  <a:srgbClr val="000000"/>
                </a:solidFill>
                <a:latin typeface="NEU-BZ-S92" panose="02020503000000020003"/>
                <a:ea typeface="苏新诗柳楷简"/>
                <a:cs typeface="Times New Roman" panose="02020603050405020304" pitchFamily="18" charset="0"/>
              </a:rPr>
              <a:t>微点拨</a:t>
            </a:r>
            <a:r>
              <a:rPr lang="zh-CN" altLang="zh-CN" dirty="0">
                <a:solidFill>
                  <a:srgbClr val="000000"/>
                </a:solidFill>
                <a:latin typeface="Arial" panose="020B0604020202020204" pitchFamily="34" charset="0"/>
                <a:cs typeface="Times New Roman" panose="02020603050405020304" pitchFamily="18" charset="0"/>
              </a:rPr>
              <a:t>宗教改革体现的人文精神</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否定了教皇和罗马教会的至上权威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肯定了个人在宗教信仰中的主体地位和作用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具有鲜明的个人自由和个性解放的人文主义色彩。</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否定了教会特权和等级制度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确立了个人宗教信仰平等的权利。</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楷体" panose="02010609060101010101" pitchFamily="49" charset="-122"/>
                <a:cs typeface="Times New Roman" panose="02020603050405020304" pitchFamily="18" charset="0"/>
              </a:rPr>
              <a:t>马丁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路德要求建立独立自主的德意志民族教会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实际上是把人文主义关于民族自由的理想进一步推向政治现实。</a:t>
            </a:r>
            <a:endParaRPr lang="zh-CN" altLang="zh-CN" dirty="0">
              <a:solidFill>
                <a:srgbClr val="000000"/>
              </a:solidFill>
              <a:effectLst/>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21550037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128959"/>
            <a:ext cx="4314001" cy="683264"/>
          </a:xfrm>
          <a:prstGeom prst="rect">
            <a:avLst/>
          </a:prstGeom>
        </p:spPr>
        <p:txBody>
          <a:bodyPr wrap="none">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三、近代科学的</a:t>
            </a:r>
            <a:r>
              <a:rPr lang="zh-CN" altLang="zh-CN" dirty="0" smtClean="0">
                <a:solidFill>
                  <a:srgbClr val="000000"/>
                </a:solidFill>
                <a:latin typeface="Arial" panose="020B0604020202020204" pitchFamily="34" charset="0"/>
                <a:cs typeface="Times New Roman" panose="02020603050405020304" pitchFamily="18" charset="0"/>
              </a:rPr>
              <a:t>兴起</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890752494"/>
              </p:ext>
            </p:extLst>
          </p:nvPr>
        </p:nvGraphicFramePr>
        <p:xfrm>
          <a:off x="363538" y="1854546"/>
          <a:ext cx="10818812" cy="3833813"/>
        </p:xfrm>
        <a:graphic>
          <a:graphicData uri="http://schemas.openxmlformats.org/presentationml/2006/ole">
            <mc:AlternateContent xmlns:mc="http://schemas.openxmlformats.org/markup-compatibility/2006">
              <mc:Choice xmlns:v="urn:schemas-microsoft-com:vml" Requires="v">
                <p:oleObj spid="_x0000_s3089" name="文档" r:id="rId4" imgW="3531836" imgH="1260221" progId="Word.Document.12">
                  <p:embed/>
                </p:oleObj>
              </mc:Choice>
              <mc:Fallback>
                <p:oleObj name="文档" r:id="rId4" imgW="3531836" imgH="1260221" progId="Word.Document.12">
                  <p:embed/>
                  <p:pic>
                    <p:nvPicPr>
                      <p:cNvPr id="0" name=""/>
                      <p:cNvPicPr/>
                      <p:nvPr/>
                    </p:nvPicPr>
                    <p:blipFill>
                      <a:blip r:embed="rId5"/>
                      <a:stretch>
                        <a:fillRect/>
                      </a:stretch>
                    </p:blipFill>
                    <p:spPr>
                      <a:xfrm>
                        <a:off x="363538" y="1854546"/>
                        <a:ext cx="10818812" cy="3833813"/>
                      </a:xfrm>
                      <a:prstGeom prst="rect">
                        <a:avLst/>
                      </a:prstGeom>
                    </p:spPr>
                  </p:pic>
                </p:oleObj>
              </mc:Fallback>
            </mc:AlternateContent>
          </a:graphicData>
        </a:graphic>
      </p:graphicFrame>
      <p:sp>
        <p:nvSpPr>
          <p:cNvPr id="4" name="矩形 3"/>
          <p:cNvSpPr/>
          <p:nvPr/>
        </p:nvSpPr>
        <p:spPr>
          <a:xfrm>
            <a:off x="4844391" y="3083685"/>
            <a:ext cx="155420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820745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4076338020"/>
              </p:ext>
            </p:extLst>
          </p:nvPr>
        </p:nvGraphicFramePr>
        <p:xfrm>
          <a:off x="370947" y="442285"/>
          <a:ext cx="10842062" cy="5738753"/>
        </p:xfrm>
        <a:graphic>
          <a:graphicData uri="http://schemas.openxmlformats.org/presentationml/2006/ole">
            <mc:AlternateContent xmlns:mc="http://schemas.openxmlformats.org/markup-compatibility/2006">
              <mc:Choice xmlns:v="urn:schemas-microsoft-com:vml" Requires="v">
                <p:oleObj spid="_x0000_s4113" name="文档" r:id="rId4" imgW="3910252" imgH="2069714" progId="Word.Document.12">
                  <p:embed/>
                </p:oleObj>
              </mc:Choice>
              <mc:Fallback>
                <p:oleObj name="文档" r:id="rId4" imgW="3910252" imgH="2069714" progId="Word.Document.12">
                  <p:embed/>
                  <p:pic>
                    <p:nvPicPr>
                      <p:cNvPr id="0" name=""/>
                      <p:cNvPicPr/>
                      <p:nvPr/>
                    </p:nvPicPr>
                    <p:blipFill>
                      <a:blip r:embed="rId5"/>
                      <a:stretch>
                        <a:fillRect/>
                      </a:stretch>
                    </p:blipFill>
                    <p:spPr>
                      <a:xfrm>
                        <a:off x="370947" y="442285"/>
                        <a:ext cx="10842062" cy="5738753"/>
                      </a:xfrm>
                      <a:prstGeom prst="rect">
                        <a:avLst/>
                      </a:prstGeom>
                    </p:spPr>
                  </p:pic>
                </p:oleObj>
              </mc:Fallback>
            </mc:AlternateContent>
          </a:graphicData>
        </a:graphic>
      </p:graphicFrame>
      <p:sp>
        <p:nvSpPr>
          <p:cNvPr id="3" name="矩形 2"/>
          <p:cNvSpPr/>
          <p:nvPr/>
        </p:nvSpPr>
        <p:spPr>
          <a:xfrm>
            <a:off x="5462247" y="535561"/>
            <a:ext cx="1020423"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4499974" y="1532915"/>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239667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19807"/>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a:t>
            </a:r>
            <a:r>
              <a:rPr lang="zh-CN" altLang="zh-CN" dirty="0" smtClean="0">
                <a:solidFill>
                  <a:srgbClr val="000000"/>
                </a:solidFill>
                <a:latin typeface="NEU-BZ-S92"/>
                <a:ea typeface="苏新诗柳楷简"/>
                <a:cs typeface="Times New Roman" panose="02020603050405020304" pitchFamily="18" charset="0"/>
              </a:rPr>
              <a:t>思考</a:t>
            </a:r>
            <a:r>
              <a:rPr lang="en-US" altLang="zh-CN" dirty="0" smtClean="0">
                <a:solidFill>
                  <a:srgbClr val="000000"/>
                </a:solidFill>
                <a:ea typeface="宋体" panose="02010600030101010101" pitchFamily="2" charset="-122"/>
                <a:cs typeface="Times New Roman" panose="02020603050405020304" pitchFamily="18" charset="0"/>
              </a:rPr>
              <a:t>2</a:t>
            </a:r>
            <a:r>
              <a:rPr lang="zh-CN" altLang="zh-CN" dirty="0" smtClean="0">
                <a:solidFill>
                  <a:srgbClr val="000000"/>
                </a:solidFill>
                <a:ea typeface="楷体" panose="02010609060101010101" pitchFamily="49" charset="-122"/>
                <a:cs typeface="Times New Roman" panose="02020603050405020304" pitchFamily="18" charset="0"/>
              </a:rPr>
              <a:t>近代</a:t>
            </a:r>
            <a:r>
              <a:rPr lang="zh-CN" altLang="zh-CN" dirty="0">
                <a:solidFill>
                  <a:srgbClr val="000000"/>
                </a:solidFill>
                <a:ea typeface="楷体" panose="02010609060101010101" pitchFamily="49" charset="-122"/>
                <a:cs typeface="Times New Roman" panose="02020603050405020304" pitchFamily="18" charset="0"/>
              </a:rPr>
              <a:t>科学革命中所形成的世界观和方法论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冲击了天主教世界观所笼罩的意识形态和神学体系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引起教廷的敌视。哥白尼阐述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日心说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的《天体运行论》被罗马教廷宣布为禁书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通过天文观测证实哥白尼学说的伽利略则被判处终身监禁。但是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他们的科学精神和实践得到天文学家、数学家和哲学家的肯定。</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74113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a:t>•</a:t>
            </a:r>
            <a:r>
              <a:rPr lang="zh-CN" altLang="en-US" sz="4000" smtClean="0"/>
              <a:t>目标</a:t>
            </a:r>
            <a:r>
              <a:rPr lang="zh-CN" altLang="en-US" sz="4000" dirty="0"/>
              <a:t>定位</a:t>
            </a:r>
          </a:p>
        </p:txBody>
      </p:sp>
      <p:sp>
        <p:nvSpPr>
          <p:cNvPr id="4" name="横卷形 3">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5" name="横卷形 4">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KLGXQRX21.eps" descr="id:2147500518;FounderCES"/>
          <p:cNvPicPr/>
          <p:nvPr/>
        </p:nvPicPr>
        <p:blipFill>
          <a:blip r:embed="rId2"/>
          <a:stretch>
            <a:fillRect/>
          </a:stretch>
        </p:blipFill>
        <p:spPr>
          <a:xfrm>
            <a:off x="4212843" y="253076"/>
            <a:ext cx="2844338" cy="3621279"/>
          </a:xfrm>
          <a:prstGeom prst="rect">
            <a:avLst/>
          </a:prstGeom>
        </p:spPr>
      </p:pic>
      <p:sp>
        <p:nvSpPr>
          <p:cNvPr id="2" name="矩形 1"/>
          <p:cNvSpPr>
            <a:spLocks noChangeAspect="1"/>
          </p:cNvSpPr>
          <p:nvPr/>
        </p:nvSpPr>
        <p:spPr>
          <a:xfrm>
            <a:off x="361950" y="3829839"/>
            <a:ext cx="10807700" cy="68326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哥白尼</a:t>
            </a:r>
            <a:r>
              <a:rPr lang="en-US" altLang="zh-CN" dirty="0">
                <a:solidFill>
                  <a:srgbClr val="000000"/>
                </a:solidFill>
                <a:ea typeface="宋体" panose="02010600030101010101" pitchFamily="2" charset="-122"/>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1473—1543</a:t>
            </a:r>
            <a:r>
              <a:rPr lang="zh-CN" altLang="en-US" dirty="0" smtClean="0">
                <a:solidFill>
                  <a:srgbClr val="000000"/>
                </a:solidFill>
                <a:ea typeface="宋体" panose="02010600030101010101" pitchFamily="2" charset="-122"/>
                <a:cs typeface="Times New Roman" panose="02020603050405020304" pitchFamily="18" charset="0"/>
              </a:rPr>
              <a:t>年</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绘画作品</a:t>
            </a:r>
            <a:r>
              <a:rPr lang="en-US"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49250" y="4456549"/>
            <a:ext cx="10833100" cy="123527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思考波兰天文学家哥白尼提出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日心说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该学说提出的重大进步意义是什么</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667761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935831"/>
            <a:ext cx="10807700" cy="359899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哥白尼的学说确认地球不是宇宙的中心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而是行星之一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从而掀起了一场天文学上的根本性革命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是人类探求客观真理道路上的里程碑。哥白尼的伟大成就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不仅铺平了通向近代天文学的道路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而且促进了自然科学的整体发展。从哥白尼时代起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脱离教会束缚的自然科学和哲学开始获得飞速的发展。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763136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36771"/>
            <a:ext cx="10807700" cy="5479962"/>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四、启蒙运动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原因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随着文艺复兴、宗教改革和近代科学的发展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人们的思想得到进一步解放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新兴资产阶级要求摆脱专制王权和教会的思想束缚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启蒙运动</a:t>
            </a:r>
            <a:r>
              <a:rPr lang="zh-CN" altLang="zh-CN" dirty="0">
                <a:solidFill>
                  <a:srgbClr val="000000"/>
                </a:solidFill>
                <a:ea typeface="宋体" panose="02010600030101010101" pitchFamily="2" charset="-122"/>
                <a:cs typeface="Times New Roman" panose="02020603050405020304" pitchFamily="18" charset="0"/>
              </a:rPr>
              <a:t>应运而生。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含义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启蒙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法文原意为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光明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智慧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。启蒙运动就是</a:t>
            </a:r>
            <a:r>
              <a:rPr lang="zh-CN" altLang="zh-CN" dirty="0" smtClean="0">
                <a:solidFill>
                  <a:srgbClr val="000000"/>
                </a:solidFill>
                <a:ea typeface="宋体" panose="02010600030101010101" pitchFamily="2" charset="-122"/>
                <a:cs typeface="Times New Roman" panose="02020603050405020304" pitchFamily="18" charset="0"/>
              </a:rPr>
              <a:t>以</a:t>
            </a:r>
            <a:r>
              <a:rPr lang="en-US" altLang="zh-CN" dirty="0" smtClean="0">
                <a:solidFill>
                  <a:srgbClr val="000000"/>
                </a:solidFill>
                <a:ea typeface="宋体" panose="02010600030101010101" pitchFamily="2" charset="-122"/>
                <a:cs typeface="Times New Roman" panose="02020603050405020304" pitchFamily="18" charset="0"/>
              </a:rPr>
              <a:t> </a:t>
            </a:r>
            <a:r>
              <a:rPr lang="zh-CN" altLang="zh-CN" dirty="0" smtClean="0">
                <a:ea typeface="楷体" panose="02010609060101010101" pitchFamily="49" charset="-122"/>
                <a:cs typeface="Times New Roman" panose="02020603050405020304" pitchFamily="18" charset="0"/>
              </a:rPr>
              <a:t>理性</a:t>
            </a:r>
            <a:r>
              <a:rPr lang="zh-CN" altLang="zh-CN" dirty="0">
                <a:solidFill>
                  <a:srgbClr val="000000"/>
                </a:solidFill>
                <a:ea typeface="宋体" panose="02010600030101010101" pitchFamily="2" charset="-122"/>
                <a:cs typeface="Times New Roman" panose="02020603050405020304" pitchFamily="18" charset="0"/>
              </a:rPr>
              <a:t>和科学的光芒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驱散蒙昧、迷信、宗教狂热和</a:t>
            </a:r>
            <a:r>
              <a:rPr lang="zh-CN" altLang="zh-CN" dirty="0">
                <a:ea typeface="楷体" panose="02010609060101010101" pitchFamily="49" charset="-122"/>
                <a:cs typeface="Times New Roman" panose="02020603050405020304" pitchFamily="18" charset="0"/>
              </a:rPr>
              <a:t>专制统治</a:t>
            </a:r>
            <a:r>
              <a:rPr lang="zh-CN" altLang="zh-CN" dirty="0">
                <a:solidFill>
                  <a:srgbClr val="000000"/>
                </a:solidFill>
                <a:ea typeface="宋体" panose="02010600030101010101" pitchFamily="2" charset="-122"/>
                <a:cs typeface="Times New Roman" panose="02020603050405020304" pitchFamily="18" charset="0"/>
              </a:rPr>
              <a:t>带来的黑暗。</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789839" y="2634775"/>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1785293" y="3098873"/>
            <a:ext cx="1593130"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472179" y="4362743"/>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67589" y="4826841"/>
            <a:ext cx="776265"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9145413" y="4373501"/>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9140867" y="4837599"/>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040901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511895"/>
            <a:ext cx="10807700" cy="237757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发展历程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17</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英国出现早期启蒙思想。</a:t>
            </a:r>
            <a:r>
              <a:rPr lang="en-US" altLang="zh-CN" dirty="0">
                <a:solidFill>
                  <a:srgbClr val="000000"/>
                </a:solidFill>
                <a:ea typeface="宋体" panose="02010600030101010101" pitchFamily="2" charset="-122"/>
                <a:cs typeface="Times New Roman" panose="02020603050405020304" pitchFamily="18" charset="0"/>
              </a:rPr>
              <a:t>18</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法国成为启蒙运动的中心。</a:t>
            </a:r>
            <a:r>
              <a:rPr lang="en-US" altLang="zh-CN" dirty="0">
                <a:solidFill>
                  <a:srgbClr val="000000"/>
                </a:solidFill>
                <a:ea typeface="宋体" panose="02010600030101010101" pitchFamily="2" charset="-122"/>
                <a:cs typeface="Times New Roman" panose="02020603050405020304" pitchFamily="18" charset="0"/>
              </a:rPr>
              <a:t>18</a:t>
            </a:r>
            <a:r>
              <a:rPr lang="zh-CN" altLang="zh-CN" dirty="0">
                <a:solidFill>
                  <a:srgbClr val="000000"/>
                </a:solidFill>
                <a:ea typeface="宋体" panose="02010600030101010101" pitchFamily="2" charset="-122"/>
                <a:cs typeface="Times New Roman" panose="02020603050405020304" pitchFamily="18" charset="0"/>
              </a:rPr>
              <a:t>世纪后期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启蒙运动达到高潮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并扩展到欧洲其他国家及北美地区。</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13900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23241"/>
            <a:ext cx="10807700" cy="422885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精神内核及内涵</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理性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是启蒙运动的精神内核</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强调独立思考与自主精神。</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内涵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启蒙思想家认为判断是非的标准是人的理性。他们相信进步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相信在科学和教育的作用下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社会将趋于完美。他们对未来社会提出了一些基本的政治思想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如天赋人权、</a:t>
            </a:r>
            <a:r>
              <a:rPr lang="zh-CN" altLang="zh-CN" dirty="0">
                <a:ea typeface="楷体" panose="02010609060101010101" pitchFamily="49" charset="-122"/>
                <a:cs typeface="Times New Roman" panose="02020603050405020304" pitchFamily="18" charset="0"/>
              </a:rPr>
              <a:t>平等</a:t>
            </a:r>
            <a:r>
              <a:rPr lang="zh-CN" altLang="zh-CN" dirty="0">
                <a:solidFill>
                  <a:srgbClr val="000000"/>
                </a:solidFill>
                <a:ea typeface="宋体" panose="02010600030101010101" pitchFamily="2" charset="-122"/>
                <a:cs typeface="Times New Roman" panose="02020603050405020304" pitchFamily="18" charset="0"/>
              </a:rPr>
              <a:t>、自由、法治和</a:t>
            </a:r>
            <a:r>
              <a:rPr lang="zh-CN" altLang="zh-CN" dirty="0">
                <a:ea typeface="楷体" panose="02010609060101010101" pitchFamily="49" charset="-122"/>
                <a:cs typeface="Times New Roman" panose="02020603050405020304" pitchFamily="18" charset="0"/>
              </a:rPr>
              <a:t>权力制衡</a:t>
            </a:r>
            <a:r>
              <a:rPr lang="zh-CN" altLang="zh-CN" dirty="0">
                <a:solidFill>
                  <a:srgbClr val="000000"/>
                </a:solidFill>
                <a:ea typeface="宋体" panose="02010600030101010101" pitchFamily="2" charset="-122"/>
                <a:cs typeface="Times New Roman" panose="02020603050405020304" pitchFamily="18" charset="0"/>
              </a:rPr>
              <a:t>等。</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409027" y="1134458"/>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1404437" y="1598556"/>
            <a:ext cx="776265"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472179" y="4097544"/>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67589" y="4561642"/>
            <a:ext cx="776265"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4137127" y="4062077"/>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132581" y="4526175"/>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606634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07217"/>
            <a:ext cx="1700787"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smtClean="0">
                <a:solidFill>
                  <a:srgbClr val="000000"/>
                </a:solidFill>
                <a:latin typeface="Arial" panose="020B0604020202020204" pitchFamily="34" charset="0"/>
                <a:cs typeface="Times New Roman" panose="02020603050405020304" pitchFamily="18" charset="0"/>
              </a:rPr>
              <a:t>主张</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085471413"/>
              </p:ext>
            </p:extLst>
          </p:nvPr>
        </p:nvGraphicFramePr>
        <p:xfrm>
          <a:off x="365125" y="968375"/>
          <a:ext cx="10855325" cy="4819650"/>
        </p:xfrm>
        <a:graphic>
          <a:graphicData uri="http://schemas.openxmlformats.org/presentationml/2006/ole">
            <mc:AlternateContent xmlns:mc="http://schemas.openxmlformats.org/markup-compatibility/2006">
              <mc:Choice xmlns:v="urn:schemas-microsoft-com:vml" Requires="v">
                <p:oleObj spid="_x0000_s5136" name="文档" r:id="rId4" imgW="3910252" imgH="1736702" progId="Word.Document.12">
                  <p:embed/>
                </p:oleObj>
              </mc:Choice>
              <mc:Fallback>
                <p:oleObj name="文档" r:id="rId4" imgW="3910252" imgH="1736702" progId="Word.Document.12">
                  <p:embed/>
                  <p:pic>
                    <p:nvPicPr>
                      <p:cNvPr id="0" name=""/>
                      <p:cNvPicPr/>
                      <p:nvPr/>
                    </p:nvPicPr>
                    <p:blipFill>
                      <a:blip r:embed="rId5"/>
                      <a:stretch>
                        <a:fillRect/>
                      </a:stretch>
                    </p:blipFill>
                    <p:spPr>
                      <a:xfrm>
                        <a:off x="365125" y="968375"/>
                        <a:ext cx="10855325" cy="4819650"/>
                      </a:xfrm>
                      <a:prstGeom prst="rect">
                        <a:avLst/>
                      </a:prstGeom>
                    </p:spPr>
                  </p:pic>
                </p:oleObj>
              </mc:Fallback>
            </mc:AlternateContent>
          </a:graphicData>
        </a:graphic>
      </p:graphicFrame>
      <p:sp>
        <p:nvSpPr>
          <p:cNvPr id="5" name="矩形 4"/>
          <p:cNvSpPr/>
          <p:nvPr/>
        </p:nvSpPr>
        <p:spPr>
          <a:xfrm>
            <a:off x="6873183" y="1580767"/>
            <a:ext cx="1503716"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8908369" y="2093222"/>
            <a:ext cx="185069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146571" y="3575805"/>
            <a:ext cx="2552693"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5142933" y="4101047"/>
            <a:ext cx="147169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705777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30813"/>
            <a:ext cx="1430200" cy="683264"/>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6.</a:t>
            </a:r>
            <a:r>
              <a:rPr lang="zh-CN" altLang="zh-CN" dirty="0" smtClean="0">
                <a:solidFill>
                  <a:srgbClr val="000000"/>
                </a:solidFill>
                <a:latin typeface="Arial" panose="020B0604020202020204" pitchFamily="34" charset="0"/>
                <a:cs typeface="Times New Roman" panose="02020603050405020304" pitchFamily="18" charset="0"/>
              </a:rPr>
              <a:t>影响</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HLGXQCRG38Xj.eps" descr="id:2147500456;FounderCES"/>
          <p:cNvPicPr/>
          <p:nvPr/>
        </p:nvPicPr>
        <p:blipFill>
          <a:blip r:embed="rId2"/>
          <a:stretch>
            <a:fillRect/>
          </a:stretch>
        </p:blipFill>
        <p:spPr>
          <a:xfrm>
            <a:off x="2016621" y="1014077"/>
            <a:ext cx="7920880" cy="4458258"/>
          </a:xfrm>
          <a:prstGeom prst="rect">
            <a:avLst/>
          </a:prstGeom>
        </p:spPr>
      </p:pic>
      <p:sp>
        <p:nvSpPr>
          <p:cNvPr id="8" name="矩形 7"/>
          <p:cNvSpPr/>
          <p:nvPr/>
        </p:nvSpPr>
        <p:spPr>
          <a:xfrm>
            <a:off x="8230329" y="1861425"/>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5627531" y="2913122"/>
            <a:ext cx="220071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6575329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431775"/>
            <a:ext cx="10807700" cy="4819781"/>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a:t>
            </a:r>
            <a:r>
              <a:rPr lang="zh-CN" altLang="zh-CN" dirty="0" smtClean="0">
                <a:solidFill>
                  <a:srgbClr val="000000"/>
                </a:solidFill>
                <a:latin typeface="NEU-BZ-S92"/>
                <a:ea typeface="苏新诗柳楷简"/>
                <a:cs typeface="Times New Roman" panose="02020603050405020304" pitchFamily="18" charset="0"/>
              </a:rPr>
              <a:t>思考</a:t>
            </a:r>
            <a:r>
              <a:rPr lang="en-US" altLang="zh-CN" dirty="0" smtClean="0">
                <a:solidFill>
                  <a:srgbClr val="000000"/>
                </a:solidFill>
                <a:ea typeface="宋体" panose="02010600030101010101" pitchFamily="2" charset="-122"/>
                <a:cs typeface="Times New Roman" panose="02020603050405020304" pitchFamily="18" charset="0"/>
              </a:rPr>
              <a:t>3</a:t>
            </a:r>
            <a:r>
              <a:rPr lang="zh-CN" altLang="zh-CN" dirty="0" smtClean="0">
                <a:solidFill>
                  <a:srgbClr val="000000"/>
                </a:solidFill>
                <a:ea typeface="楷体" panose="02010609060101010101" pitchFamily="49" charset="-122"/>
                <a:cs typeface="Times New Roman" panose="02020603050405020304" pitchFamily="18" charset="0"/>
              </a:rPr>
              <a:t>当</a:t>
            </a:r>
            <a:r>
              <a:rPr lang="zh-CN" altLang="zh-CN" dirty="0">
                <a:solidFill>
                  <a:srgbClr val="000000"/>
                </a:solidFill>
                <a:ea typeface="楷体" panose="02010609060101010101" pitchFamily="49" charset="-122"/>
                <a:cs typeface="Times New Roman" panose="02020603050405020304" pitchFamily="18" charset="0"/>
              </a:rPr>
              <a:t>人民被迫服从而服从时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他们做得对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但是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一旦人民可以打破自己身上的桎梏而打破它时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他们就做得更对。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卢梭著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何兆武译《社会契约论》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从材料中你能得出什么认识</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认识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卢梭主张社会契约论。人民根据个人意志投票产生公共意志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如果主权者走向公共意志的反面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那么社会契约就遭到破坏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人民拥有决定和变更政府形式和执政者的权力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包括用起义的手段推翻违反契约的统治者的权力。</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392345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320624761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40205"/>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一</a:t>
            </a:r>
            <a:r>
              <a:rPr lang="en-US" altLang="zh-CN"/>
              <a:t>  </a:t>
            </a:r>
            <a:r>
              <a:rPr lang="zh-CN" altLang="zh-CN"/>
              <a:t>近代西方思想解放运动</a:t>
            </a:r>
            <a:endParaRPr lang="zh-CN" altLang="en-US"/>
          </a:p>
        </p:txBody>
      </p:sp>
      <p:sp>
        <p:nvSpPr>
          <p:cNvPr id="4" name="矩形 3"/>
          <p:cNvSpPr>
            <a:spLocks noChangeAspect="1"/>
          </p:cNvSpPr>
          <p:nvPr/>
        </p:nvSpPr>
        <p:spPr>
          <a:xfrm>
            <a:off x="361950" y="435206"/>
            <a:ext cx="10807700" cy="596272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长期以来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启蒙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一直是思想文化史领域的重大研究课题。有学者认为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西方的启蒙是一种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内源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式、接续式的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早熟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的启蒙。在</a:t>
            </a:r>
            <a:r>
              <a:rPr lang="en-US" altLang="zh-CN" dirty="0">
                <a:solidFill>
                  <a:srgbClr val="000000"/>
                </a:solidFill>
                <a:ea typeface="宋体" panose="02010600030101010101" pitchFamily="2" charset="-122"/>
                <a:cs typeface="Times New Roman" panose="02020603050405020304" pitchFamily="18" charset="0"/>
              </a:rPr>
              <a:t>14—16</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西方人依靠自身的社会变革力量酝酿起早期启蒙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并层层推进演绎出</a:t>
            </a:r>
            <a:r>
              <a:rPr lang="en-US" altLang="zh-CN" dirty="0">
                <a:solidFill>
                  <a:srgbClr val="000000"/>
                </a:solidFill>
                <a:ea typeface="宋体" panose="02010600030101010101" pitchFamily="2" charset="-122"/>
                <a:cs typeface="Times New Roman" panose="02020603050405020304" pitchFamily="18" charset="0"/>
              </a:rPr>
              <a:t>18</a:t>
            </a:r>
            <a:r>
              <a:rPr lang="zh-CN" altLang="zh-CN" dirty="0">
                <a:solidFill>
                  <a:srgbClr val="000000"/>
                </a:solidFill>
                <a:ea typeface="楷体" panose="02010609060101010101" pitchFamily="49" charset="-122"/>
                <a:cs typeface="Times New Roman" panose="02020603050405020304" pitchFamily="18" charset="0"/>
              </a:rPr>
              <a:t>世纪启蒙。而近代中国的启蒙则是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外源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式、突变性的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晚熟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启蒙。借助于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西学东渐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的刺激与发酵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中国文化传统的逻辑发展进程才发生历史的大转折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最终在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民族复兴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的理论大框架中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标立起资产阶级的社会政治观、价值观和伦理观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逐渐折射出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西方式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启蒙的反传统含义。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摘编自孟广林</a:t>
            </a:r>
            <a:r>
              <a:rPr lang="zh-CN" altLang="zh-CN" dirty="0" smtClean="0">
                <a:solidFill>
                  <a:srgbClr val="000000"/>
                </a:solidFill>
                <a:ea typeface="楷体" panose="02010609060101010101" pitchFamily="49" charset="-122"/>
                <a:cs typeface="Times New Roman" panose="02020603050405020304" pitchFamily="18" charset="0"/>
              </a:rPr>
              <a:t>《从中世纪向近代过渡时期的思想启蒙》</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296496455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23539"/>
            <a:ext cx="10807700" cy="537179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15—18</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是西方新的自我意识和人类自主观念兴起和发展的阶段。</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当文艺复兴的个人精神进入神学领域时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马丁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路德挑战了罗马教皇的权威</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启蒙思想家在科学、理性和经验事实的武装下投身到与教会和中世纪黑暗的斗争中去。孟德斯鸠试图找到孕育政治自由的原则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伏尔泰宣扬个人自由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讽刺法国君主和罗马天主教会。启蒙运动产生了旷日持久的影响力。</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理查德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塔纳斯著</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smtClean="0">
                <a:solidFill>
                  <a:srgbClr val="000000"/>
                </a:solidFill>
                <a:ea typeface="楷体" panose="02010609060101010101" pitchFamily="49" charset="-122"/>
                <a:cs typeface="Times New Roman" panose="02020603050405020304" pitchFamily="18" charset="0"/>
              </a:rPr>
              <a:t>吴象婴</a:t>
            </a:r>
            <a:r>
              <a:rPr lang="zh-CN" altLang="en-US" dirty="0" smtClean="0">
                <a:solidFill>
                  <a:srgbClr val="000000"/>
                </a:solidFill>
                <a:ea typeface="楷体" panose="02010609060101010101" pitchFamily="49" charset="-122"/>
                <a:cs typeface="Times New Roman" panose="02020603050405020304" pitchFamily="18" charset="0"/>
              </a:rPr>
              <a:t>等</a:t>
            </a:r>
            <a:r>
              <a:rPr lang="zh-CN" altLang="zh-CN" dirty="0" smtClean="0">
                <a:solidFill>
                  <a:srgbClr val="000000"/>
                </a:solidFill>
                <a:ea typeface="楷体" panose="02010609060101010101" pitchFamily="49" charset="-122"/>
                <a:cs typeface="Times New Roman" panose="02020603050405020304" pitchFamily="18" charset="0"/>
              </a:rPr>
              <a:t>译</a:t>
            </a:r>
            <a:r>
              <a:rPr lang="zh-CN" altLang="zh-CN" dirty="0">
                <a:solidFill>
                  <a:srgbClr val="000000"/>
                </a:solidFill>
                <a:ea typeface="楷体" panose="02010609060101010101" pitchFamily="49" charset="-122"/>
                <a:cs typeface="Times New Roman" panose="02020603050405020304" pitchFamily="18" charset="0"/>
              </a:rPr>
              <a:t>《西方思想史》</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211384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76118"/>
            <a:ext cx="10807700" cy="24560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概述西方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早期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启蒙的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内源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因素。结合所学知识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说明</a:t>
            </a:r>
            <a:r>
              <a:rPr lang="en-US" altLang="zh-CN" dirty="0">
                <a:solidFill>
                  <a:srgbClr val="000000"/>
                </a:solidFill>
                <a:ea typeface="宋体" panose="02010600030101010101" pitchFamily="2" charset="-122"/>
                <a:cs typeface="Times New Roman" panose="02020603050405020304" pitchFamily="18" charset="0"/>
              </a:rPr>
              <a:t>“18</a:t>
            </a:r>
            <a:r>
              <a:rPr lang="zh-CN" altLang="zh-CN" dirty="0">
                <a:solidFill>
                  <a:srgbClr val="000000"/>
                </a:solidFill>
                <a:ea typeface="宋体" panose="02010600030101010101" pitchFamily="2" charset="-122"/>
                <a:cs typeface="Times New Roman" panose="02020603050405020304" pitchFamily="18" charset="0"/>
              </a:rPr>
              <a:t>世纪启蒙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早期启蒙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之间有着怎样的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接续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关系。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归纳该时期西方思想的特点</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483829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4972"/>
            <a:ext cx="10807700" cy="478086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因素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资本主义经济的产生和发展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新兴资产阶级的崛起。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接续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文艺复兴弘扬了人文主义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促进了思想解放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a:t>
            </a:r>
            <a:r>
              <a:rPr lang="en-US" altLang="zh-CN" dirty="0">
                <a:solidFill>
                  <a:srgbClr val="000000"/>
                </a:solidFill>
                <a:ea typeface="宋体" panose="02010600030101010101" pitchFamily="2" charset="-122"/>
                <a:cs typeface="Times New Roman" panose="02020603050405020304" pitchFamily="18" charset="0"/>
              </a:rPr>
              <a:t>18</a:t>
            </a:r>
            <a:r>
              <a:rPr lang="zh-CN" altLang="zh-CN" dirty="0">
                <a:solidFill>
                  <a:srgbClr val="000000"/>
                </a:solidFill>
                <a:ea typeface="楷体" panose="02010609060101010101" pitchFamily="49" charset="-122"/>
                <a:cs typeface="Times New Roman" panose="02020603050405020304" pitchFamily="18" charset="0"/>
              </a:rPr>
              <a:t>世纪的启蒙运动奠定了基础</a:t>
            </a:r>
            <a:r>
              <a:rPr lang="en-US" altLang="zh-CN" dirty="0">
                <a:solidFill>
                  <a:srgbClr val="000000"/>
                </a:solidFill>
                <a:ea typeface="宋体" panose="02010600030101010101" pitchFamily="2" charset="-122"/>
                <a:cs typeface="Times New Roman" panose="02020603050405020304" pitchFamily="18" charset="0"/>
              </a:rPr>
              <a:t>;18</a:t>
            </a:r>
            <a:r>
              <a:rPr lang="zh-CN" altLang="zh-CN" dirty="0">
                <a:solidFill>
                  <a:srgbClr val="000000"/>
                </a:solidFill>
                <a:ea typeface="楷体" panose="02010609060101010101" pitchFamily="49" charset="-122"/>
                <a:cs typeface="Times New Roman" panose="02020603050405020304" pitchFamily="18" charset="0"/>
              </a:rPr>
              <a:t>世纪的启蒙思想家把人文主义发展到新阶段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理性阶段。</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高举人文主义和理性的旗帜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借助了传统思想文化的力量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或借助宗教信仰的力量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从反对天主教会的权威到反对封建专制制度及其思想体系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是一个逐步深入的过程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勾画了未来社会的政治蓝图。</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867678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05241"/>
            <a:ext cx="10807700" cy="1195712"/>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近代欧洲三次思想解放运动的比较</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08932959"/>
              </p:ext>
            </p:extLst>
          </p:nvPr>
        </p:nvGraphicFramePr>
        <p:xfrm>
          <a:off x="330200" y="1399753"/>
          <a:ext cx="10852150" cy="4792662"/>
        </p:xfrm>
        <a:graphic>
          <a:graphicData uri="http://schemas.openxmlformats.org/presentationml/2006/ole">
            <mc:AlternateContent xmlns:mc="http://schemas.openxmlformats.org/markup-compatibility/2006">
              <mc:Choice xmlns:v="urn:schemas-microsoft-com:vml" Requires="v">
                <p:oleObj spid="_x0000_s6159" name="文档" r:id="rId4" imgW="3910252" imgH="1726262" progId="Word.Document.12">
                  <p:embed/>
                </p:oleObj>
              </mc:Choice>
              <mc:Fallback>
                <p:oleObj name="文档" r:id="rId4" imgW="3910252" imgH="1726262" progId="Word.Document.12">
                  <p:embed/>
                  <p:pic>
                    <p:nvPicPr>
                      <p:cNvPr id="0" name=""/>
                      <p:cNvPicPr/>
                      <p:nvPr/>
                    </p:nvPicPr>
                    <p:blipFill>
                      <a:blip r:embed="rId5"/>
                      <a:stretch>
                        <a:fillRect/>
                      </a:stretch>
                    </p:blipFill>
                    <p:spPr>
                      <a:xfrm>
                        <a:off x="330200" y="1399753"/>
                        <a:ext cx="10852150" cy="4792662"/>
                      </a:xfrm>
                      <a:prstGeom prst="rect">
                        <a:avLst/>
                      </a:prstGeom>
                    </p:spPr>
                  </p:pic>
                </p:oleObj>
              </mc:Fallback>
            </mc:AlternateContent>
          </a:graphicData>
        </a:graphic>
      </p:graphicFrame>
    </p:spTree>
    <p:extLst>
      <p:ext uri="{BB962C8B-B14F-4D97-AF65-F5344CB8AC3E}">
        <p14:creationId xmlns:p14="http://schemas.microsoft.com/office/powerpoint/2010/main" val="505688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916150430"/>
              </p:ext>
            </p:extLst>
          </p:nvPr>
        </p:nvGraphicFramePr>
        <p:xfrm>
          <a:off x="123393" y="431775"/>
          <a:ext cx="11305654" cy="5704201"/>
        </p:xfrm>
        <a:graphic>
          <a:graphicData uri="http://schemas.openxmlformats.org/presentationml/2006/ole">
            <mc:AlternateContent xmlns:mc="http://schemas.openxmlformats.org/markup-compatibility/2006">
              <mc:Choice xmlns:v="urn:schemas-microsoft-com:vml" Requires="v">
                <p:oleObj spid="_x0000_s7183" name="文档" r:id="rId4" imgW="4730033" imgH="2390126" progId="Word.Document.12">
                  <p:embed/>
                </p:oleObj>
              </mc:Choice>
              <mc:Fallback>
                <p:oleObj name="文档" r:id="rId4" imgW="4730033" imgH="2390126" progId="Word.Document.12">
                  <p:embed/>
                  <p:pic>
                    <p:nvPicPr>
                      <p:cNvPr id="0" name=""/>
                      <p:cNvPicPr/>
                      <p:nvPr/>
                    </p:nvPicPr>
                    <p:blipFill>
                      <a:blip r:embed="rId5"/>
                      <a:stretch>
                        <a:fillRect/>
                      </a:stretch>
                    </p:blipFill>
                    <p:spPr>
                      <a:xfrm>
                        <a:off x="123393" y="431775"/>
                        <a:ext cx="11305654" cy="5704201"/>
                      </a:xfrm>
                      <a:prstGeom prst="rect">
                        <a:avLst/>
                      </a:prstGeom>
                    </p:spPr>
                  </p:pic>
                </p:oleObj>
              </mc:Fallback>
            </mc:AlternateContent>
          </a:graphicData>
        </a:graphic>
      </p:graphicFrame>
    </p:spTree>
    <p:extLst>
      <p:ext uri="{BB962C8B-B14F-4D97-AF65-F5344CB8AC3E}">
        <p14:creationId xmlns:p14="http://schemas.microsoft.com/office/powerpoint/2010/main" val="2316862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144289"/>
            <a:ext cx="10807700" cy="659257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有学者认为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对于欧洲的现代化进程而言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真正的文化起点不是文艺复兴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而是开始于德意志的宗教改革。文艺复兴说到底是阿尔卑斯山以南的富庶世界的时髦风潮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宗教改革则是贫穷而道德严谨的北欧世界的一场质朴而深刻的思想革命。据此可知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文艺复兴的范围在阿尔卑斯山以南</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宗教改革的范围在北欧世界</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文艺复兴对欧洲现代化毫无作用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宗教改革具有深邃的思想</a:t>
            </a:r>
            <a:r>
              <a:rPr lang="zh-CN" altLang="zh-CN" dirty="0" smtClean="0">
                <a:solidFill>
                  <a:srgbClr val="000000"/>
                </a:solidFill>
                <a:ea typeface="宋体" panose="02010600030101010101" pitchFamily="2" charset="-122"/>
                <a:cs typeface="Times New Roman" panose="02020603050405020304" pitchFamily="18" charset="0"/>
              </a:rPr>
              <a:t>内涵</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958526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randombar(horizontal)">
                                      <p:cBhvr>
                                        <p:cTn id="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647799"/>
            <a:ext cx="10807700" cy="417229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由材料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欧洲的现代化进程</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真正的文化起点</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开始于德意志的宗教改革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宗教改革则是贫穷而道德严谨的北欧世界的一场质朴而深刻的思想革命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材料强调的是文艺复兴和宗教改革对欧洲文化现代化的影响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而不是简单的活动范围</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两项错误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真正的文化起点不是文艺复兴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并不是认为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文艺复兴对欧洲现代化毫无作用</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项错误。</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3368897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19185"/>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二</a:t>
            </a:r>
            <a:r>
              <a:rPr lang="en-US" altLang="zh-CN"/>
              <a:t>  </a:t>
            </a:r>
            <a:r>
              <a:rPr lang="zh-CN" altLang="zh-CN"/>
              <a:t>近代西方科学</a:t>
            </a:r>
            <a:endParaRPr lang="zh-CN" altLang="en-US"/>
          </a:p>
        </p:txBody>
      </p:sp>
      <p:sp>
        <p:nvSpPr>
          <p:cNvPr id="4" name="矩形 3"/>
          <p:cNvSpPr>
            <a:spLocks noChangeAspect="1"/>
          </p:cNvSpPr>
          <p:nvPr/>
        </p:nvSpPr>
        <p:spPr>
          <a:xfrm>
            <a:off x="298939" y="421265"/>
            <a:ext cx="10943703" cy="6024278"/>
          </a:xfrm>
          <a:prstGeom prst="rect">
            <a:avLst/>
          </a:prstGeom>
        </p:spPr>
        <p:txBody>
          <a:bodyPr wrap="square">
            <a:spAutoFit/>
          </a:bodyPr>
          <a:lstStyle/>
          <a:p>
            <a:pPr>
              <a:lnSpc>
                <a:spcPct val="11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所谓科学革命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通常指欧洲</a:t>
            </a:r>
            <a:r>
              <a:rPr lang="en-US" altLang="zh-CN" dirty="0">
                <a:solidFill>
                  <a:srgbClr val="000000"/>
                </a:solidFill>
                <a:ea typeface="宋体" panose="02010600030101010101" pitchFamily="2" charset="-122"/>
                <a:cs typeface="Times New Roman" panose="02020603050405020304" pitchFamily="18" charset="0"/>
              </a:rPr>
              <a:t>16—17</a:t>
            </a:r>
            <a:r>
              <a:rPr lang="zh-CN" altLang="zh-CN" dirty="0">
                <a:solidFill>
                  <a:srgbClr val="000000"/>
                </a:solidFill>
                <a:ea typeface="楷体" panose="02010609060101010101" pitchFamily="49" charset="-122"/>
                <a:cs typeface="Times New Roman" panose="02020603050405020304" pitchFamily="18" charset="0"/>
              </a:rPr>
              <a:t>世纪科学理论和科学实践的一系列变革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其中尤其以天文学和物理学所取得的成就最为突出。中世纪欧洲大学教育的发展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为科学革命的产生创造了条件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文艺复兴为近代科学奠定了基础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新航路的开辟和航海技术的发展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为科学革命提供了动力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如</a:t>
            </a:r>
            <a:r>
              <a:rPr lang="zh-CN" altLang="en-US" dirty="0" smtClean="0">
                <a:solidFill>
                  <a:srgbClr val="000000"/>
                </a:solidFill>
                <a:ea typeface="楷体" panose="02010609060101010101" pitchFamily="49" charset="-122"/>
                <a:cs typeface="Times New Roman" panose="02020603050405020304" pitchFamily="18" charset="0"/>
              </a:rPr>
              <a:t>美洲</a:t>
            </a:r>
            <a:r>
              <a:rPr lang="zh-CN" altLang="zh-CN" dirty="0" smtClean="0">
                <a:solidFill>
                  <a:srgbClr val="000000"/>
                </a:solidFill>
                <a:ea typeface="楷体" panose="02010609060101010101" pitchFamily="49" charset="-122"/>
                <a:cs typeface="Times New Roman" panose="02020603050405020304" pitchFamily="18" charset="0"/>
              </a:rPr>
              <a:t>的</a:t>
            </a:r>
            <a:r>
              <a:rPr lang="en-US" altLang="zh-CN" dirty="0">
                <a:solidFill>
                  <a:srgbClr val="000000"/>
                </a:solidFill>
                <a:ea typeface="宋体" panose="02010600030101010101" pitchFamily="2" charset="-122"/>
              </a:rPr>
              <a:t>“</a:t>
            </a:r>
            <a:r>
              <a:rPr lang="zh-CN" altLang="zh-CN" dirty="0">
                <a:solidFill>
                  <a:srgbClr val="000000"/>
                </a:solidFill>
                <a:ea typeface="楷体" panose="02010609060101010101" pitchFamily="49" charset="-122"/>
                <a:cs typeface="Times New Roman" panose="02020603050405020304" pitchFamily="18" charset="0"/>
              </a:rPr>
              <a:t>发现</a:t>
            </a:r>
            <a:r>
              <a:rPr lang="en-US" altLang="zh-CN" dirty="0">
                <a:solidFill>
                  <a:srgbClr val="000000"/>
                </a:solidFill>
                <a:ea typeface="宋体" panose="02010600030101010101" pitchFamily="2" charset="-122"/>
              </a:rPr>
              <a:t>”</a:t>
            </a:r>
            <a:r>
              <a:rPr lang="zh-CN" altLang="zh-CN" dirty="0" smtClean="0">
                <a:solidFill>
                  <a:srgbClr val="000000"/>
                </a:solidFill>
                <a:ea typeface="楷体" panose="02010609060101010101" pitchFamily="49" charset="-122"/>
                <a:cs typeface="Times New Roman" panose="02020603050405020304" pitchFamily="18" charset="0"/>
              </a:rPr>
              <a:t>就</a:t>
            </a:r>
            <a:r>
              <a:rPr lang="zh-CN" altLang="zh-CN" dirty="0">
                <a:solidFill>
                  <a:srgbClr val="000000"/>
                </a:solidFill>
                <a:ea typeface="楷体" panose="02010609060101010101" pitchFamily="49" charset="-122"/>
                <a:cs typeface="Times New Roman" panose="02020603050405020304" pitchFamily="18" charset="0"/>
              </a:rPr>
              <a:t>证明托勒密的地理学是错误的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远洋航行也需要更精确的航海测绘以及望远镜、气压计、温度计和空气泵等新工具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这些需求成为科学研究的动力之一。英国皇家学会于</a:t>
            </a:r>
            <a:r>
              <a:rPr lang="en-US" altLang="zh-CN" dirty="0">
                <a:solidFill>
                  <a:srgbClr val="000000"/>
                </a:solidFill>
                <a:ea typeface="宋体" panose="02010600030101010101" pitchFamily="2" charset="-122"/>
                <a:cs typeface="Times New Roman" panose="02020603050405020304" pitchFamily="18" charset="0"/>
              </a:rPr>
              <a:t>17</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60</a:t>
            </a:r>
            <a:r>
              <a:rPr lang="zh-CN" altLang="zh-CN" dirty="0">
                <a:solidFill>
                  <a:srgbClr val="000000"/>
                </a:solidFill>
                <a:ea typeface="楷体" panose="02010609060101010101" pitchFamily="49" charset="-122"/>
                <a:cs typeface="Times New Roman" panose="02020603050405020304" pitchFamily="18" charset="0"/>
              </a:rPr>
              <a:t>年代成立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专注于自然科学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特别是实验科学的研究。一些城市出现科学研究协会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形成关注科技进展和实用发明的氛围。</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1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a:t>
            </a:r>
            <a:r>
              <a:rPr lang="zh-CN" altLang="zh-CN">
                <a:solidFill>
                  <a:srgbClr val="000000"/>
                </a:solidFill>
                <a:ea typeface="楷体" panose="02010609060101010101" pitchFamily="49" charset="-122"/>
                <a:cs typeface="Times New Roman" panose="02020603050405020304" pitchFamily="18" charset="0"/>
              </a:rPr>
              <a:t>武</a:t>
            </a:r>
            <a:r>
              <a:rPr lang="zh-CN" altLang="zh-CN" smtClean="0">
                <a:solidFill>
                  <a:srgbClr val="000000"/>
                </a:solidFill>
                <a:ea typeface="楷体" panose="02010609060101010101" pitchFamily="49" charset="-122"/>
                <a:cs typeface="Times New Roman" panose="02020603050405020304" pitchFamily="18" charset="0"/>
              </a:rPr>
              <a:t>寅</a:t>
            </a:r>
            <a:r>
              <a:rPr lang="zh-CN" altLang="en-US" smtClean="0">
                <a:solidFill>
                  <a:srgbClr val="000000"/>
                </a:solidFill>
                <a:ea typeface="楷体" panose="02010609060101010101" pitchFamily="49" charset="-122"/>
                <a:cs typeface="Times New Roman" panose="02020603050405020304" pitchFamily="18" charset="0"/>
              </a:rPr>
              <a:t>主编</a:t>
            </a:r>
            <a:r>
              <a:rPr lang="zh-CN" altLang="zh-CN" smtClean="0">
                <a:solidFill>
                  <a:srgbClr val="000000"/>
                </a:solidFill>
                <a:ea typeface="楷体" panose="02010609060101010101" pitchFamily="49" charset="-122"/>
                <a:cs typeface="Times New Roman" panose="02020603050405020304" pitchFamily="18" charset="0"/>
              </a:rPr>
              <a:t>《简明世界历史读本》</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05175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03442"/>
            <a:ext cx="10807700" cy="478086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牛顿的贡献绝不仅限于创立了万有引力定律和力学三大定律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更重要的在于他给当时的人们展现了一个像钟表一样严格遵循既定规则而运转的机械论世界。这种机械论世界观影响西欧人达两个世纪之久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极大地改变了西方人对待自然界以及对待神的看法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培育了一种注重必然性的理性精神。</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牛顿力学中的机械观经伏尔泰介绍到法国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深刻地感染了启蒙思想家。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摘编自赵林《西欧启蒙思想的发展历程》</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17696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61225"/>
            <a:ext cx="10807700" cy="30469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a:t>
            </a:r>
            <a:r>
              <a:rPr lang="en-US" altLang="zh-CN" dirty="0">
                <a:solidFill>
                  <a:srgbClr val="000000"/>
                </a:solidFill>
                <a:ea typeface="宋体" panose="02010600030101010101" pitchFamily="2" charset="-122"/>
                <a:cs typeface="Times New Roman" panose="02020603050405020304" pitchFamily="18" charset="0"/>
              </a:rPr>
              <a:t>16—17</a:t>
            </a:r>
            <a:r>
              <a:rPr lang="zh-CN" altLang="zh-CN" dirty="0">
                <a:solidFill>
                  <a:srgbClr val="000000"/>
                </a:solidFill>
                <a:ea typeface="宋体" panose="02010600030101010101" pitchFamily="2" charset="-122"/>
                <a:cs typeface="Times New Roman" panose="02020603050405020304" pitchFamily="18" charset="0"/>
              </a:rPr>
              <a:t>世纪欧洲科学迅速发展的原因。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根据材料二</a:t>
            </a:r>
            <a:r>
              <a:rPr lang="en-US" altLang="zh-CN" smtClean="0">
                <a:solidFill>
                  <a:srgbClr val="000000"/>
                </a:solidFill>
                <a:ea typeface="宋体" panose="02010600030101010101" pitchFamily="2" charset="-122"/>
                <a:cs typeface="Times New Roman" panose="02020603050405020304" pitchFamily="18" charset="0"/>
              </a:rPr>
              <a:t>,</a:t>
            </a:r>
            <a:r>
              <a:rPr lang="zh-CN" altLang="en-US" smtClean="0">
                <a:solidFill>
                  <a:srgbClr val="000000"/>
                </a:solidFill>
                <a:ea typeface="宋体" panose="02010600030101010101" pitchFamily="2" charset="-122"/>
                <a:cs typeface="Times New Roman" panose="02020603050405020304" pitchFamily="18" charset="0"/>
              </a:rPr>
              <a:t>说明</a:t>
            </a:r>
            <a:r>
              <a:rPr lang="zh-CN" altLang="zh-CN" smtClean="0">
                <a:solidFill>
                  <a:srgbClr val="000000"/>
                </a:solidFill>
                <a:ea typeface="宋体" panose="02010600030101010101" pitchFamily="2" charset="-122"/>
                <a:cs typeface="Times New Roman" panose="02020603050405020304" pitchFamily="18" charset="0"/>
              </a:rPr>
              <a:t>牛顿</a:t>
            </a:r>
            <a:r>
              <a:rPr lang="zh-CN" altLang="zh-CN" dirty="0">
                <a:solidFill>
                  <a:srgbClr val="000000"/>
                </a:solidFill>
                <a:ea typeface="宋体" panose="02010600030101010101" pitchFamily="2" charset="-122"/>
                <a:cs typeface="Times New Roman" panose="02020603050405020304" pitchFamily="18" charset="0"/>
              </a:rPr>
              <a:t>的科学理论与启蒙运动之间的关系</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3029730"/>
            <a:ext cx="10807700" cy="30469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人文主义的兴起和发展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新航路的开辟和航海技术的发展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国家的重视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教育的发展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浓厚的学术氛围。</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牛顿经典力学展现了遵循既定规则而运转的机械论世界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为启蒙思想家培育了一种注重必然性的理性精神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推动了启蒙运动的开展。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300293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2037900"/>
            <a:ext cx="10807700" cy="1274195"/>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20000"/>
              </a:lnSpc>
            </a:pPr>
            <a:r>
              <a:rPr lang="zh-CN" altLang="zh-CN" dirty="0">
                <a:solidFill>
                  <a:srgbClr val="000000"/>
                </a:solidFill>
                <a:ea typeface="宋体" panose="02010600030101010101" pitchFamily="2" charset="-122"/>
                <a:cs typeface="Times New Roman" panose="02020603050405020304" pitchFamily="18" charset="0"/>
              </a:rPr>
              <a:t>了解西方人文主义的发展与资产阶级革命之间的历史渊源</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2755"/>
            <a:ext cx="10807700" cy="6001643"/>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16</a:t>
            </a:r>
            <a:r>
              <a:rPr lang="zh-CN" altLang="zh-CN" dirty="0">
                <a:solidFill>
                  <a:srgbClr val="000000"/>
                </a:solidFill>
                <a:latin typeface="Arial" panose="020B0604020202020204" pitchFamily="34" charset="0"/>
                <a:cs typeface="Times New Roman" panose="02020603050405020304" pitchFamily="18" charset="0"/>
              </a:rPr>
              <a:t>世纪以来西方近代自然科学迅速发展的原因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新兴资产阶级在经济、政治上对自然科学的迫切需要。一方面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资本主义的发展需要自然科学的发展来促进生产力的发展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另一方面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新兴资产阶级要求掌握政治权力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需要将自然科学作为反对神学统治、争取思想自由的理论武器。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自然科学自身发展的需要。经过中世纪前期的漫长黑夜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自然科学逐渐复兴。资本主义生产方式的产生和发展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不仅为自然科学提出大量的研究课题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还提供了丰富的经验、材料以及新的科学实验条件。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0555342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73921"/>
            <a:ext cx="10807700" cy="18262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文艺复兴、新航路开辟和宗教改革的推动。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面向现实、重视实验、崇尚理性的科研精神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有利于推动科学的发展。</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709270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44289"/>
            <a:ext cx="10807700" cy="659257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牛顿才第一个成功地找到了一个用公式清楚表述的基础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从这基础出发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他能用数学的思维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逻辑地、定量地演绎出范围很广的现象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并且能同经验相符合。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这门科学已无数次地为牛顿自己和他以后的人所证实。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爱因斯坦赞赏经典力学体系是因为它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促进了文艺复兴的兴起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启迪了启蒙思想家的政治批判运动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提供了新的关于自然界的表述和思考方式</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系统合理地完成对自然界认识的理论大</a:t>
            </a:r>
            <a:r>
              <a:rPr lang="zh-CN" altLang="zh-CN" dirty="0" smtClean="0">
                <a:solidFill>
                  <a:srgbClr val="000000"/>
                </a:solidFill>
                <a:ea typeface="宋体" panose="02010600030101010101" pitchFamily="2" charset="-122"/>
                <a:cs typeface="Times New Roman" panose="02020603050405020304" pitchFamily="18" charset="0"/>
              </a:rPr>
              <a:t>综合</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D</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400670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arn(inVertic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842803"/>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楷体" panose="02010609060101010101" pitchFamily="49" charset="-122"/>
                <a:cs typeface="Times New Roman" panose="02020603050405020304" pitchFamily="18" charset="0"/>
              </a:rPr>
              <a:t>牛顿</a:t>
            </a:r>
            <a:r>
              <a:rPr lang="zh-CN" altLang="en-US" smtClean="0">
                <a:solidFill>
                  <a:srgbClr val="000000"/>
                </a:solidFill>
                <a:ea typeface="楷体" panose="02010609060101010101" pitchFamily="49" charset="-122"/>
                <a:cs typeface="Times New Roman" panose="02020603050405020304" pitchFamily="18" charset="0"/>
              </a:rPr>
              <a:t>才</a:t>
            </a:r>
            <a:r>
              <a:rPr lang="zh-CN" altLang="zh-CN" smtClean="0">
                <a:solidFill>
                  <a:srgbClr val="000000"/>
                </a:solidFill>
                <a:ea typeface="楷体" panose="02010609060101010101" pitchFamily="49" charset="-122"/>
                <a:cs typeface="Times New Roman" panose="02020603050405020304" pitchFamily="18" charset="0"/>
              </a:rPr>
              <a:t>第一</a:t>
            </a:r>
            <a:r>
              <a:rPr lang="zh-CN" altLang="zh-CN" dirty="0">
                <a:solidFill>
                  <a:srgbClr val="000000"/>
                </a:solidFill>
                <a:ea typeface="楷体" panose="02010609060101010101" pitchFamily="49" charset="-122"/>
                <a:cs typeface="Times New Roman" panose="02020603050405020304" pitchFamily="18" charset="0"/>
              </a:rPr>
              <a:t>个成功地找到了一个用公式清楚表述的基础</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这门科学已无数次地为牛顿自己和他以后的人所证实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可知爱因斯坦认为牛顿的经典力学体系系统地完成了对自然界认识的理论大综合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故选</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项。文艺复兴兴起于</a:t>
            </a:r>
            <a:r>
              <a:rPr lang="en-US" altLang="zh-CN" dirty="0">
                <a:solidFill>
                  <a:srgbClr val="000000"/>
                </a:solidFill>
                <a:ea typeface="宋体" panose="02010600030101010101" pitchFamily="2" charset="-122"/>
                <a:cs typeface="Times New Roman" panose="02020603050405020304" pitchFamily="18" charset="0"/>
              </a:rPr>
              <a:t>14</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材料与启蒙思想家的政治批判运动无关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材料未体现出牛顿经典力学体系提供了新的关于自然界的表述和思考方式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416586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016631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122887"/>
            <a:ext cx="10807700" cy="5903154"/>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6" name="25AQC05.eps"/>
          <p:cNvPicPr/>
          <p:nvPr/>
        </p:nvPicPr>
        <p:blipFill>
          <a:blip r:embed="rId2"/>
          <a:stretch>
            <a:fillRect/>
          </a:stretch>
        </p:blipFill>
        <p:spPr>
          <a:xfrm>
            <a:off x="2304653" y="688587"/>
            <a:ext cx="6984776" cy="5210564"/>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276222112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3779"/>
            <a:ext cx="10807700" cy="2456057"/>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smtClean="0">
                <a:solidFill>
                  <a:srgbClr val="000000"/>
                </a:solidFill>
                <a:latin typeface="Arial" panose="020B0604020202020204" pitchFamily="34" charset="0"/>
                <a:cs typeface="Times New Roman" panose="02020603050405020304" pitchFamily="18" charset="0"/>
              </a:rPr>
              <a:t>一</a:t>
            </a:r>
            <a:r>
              <a:rPr lang="zh-CN" altLang="zh-CN" dirty="0">
                <a:solidFill>
                  <a:srgbClr val="000000"/>
                </a:solidFill>
                <a:latin typeface="Arial" panose="020B0604020202020204" pitchFamily="34" charset="0"/>
                <a:cs typeface="Times New Roman" panose="02020603050405020304" pitchFamily="18" charset="0"/>
              </a:rPr>
              <a:t>、文艺复兴</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含义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文艺复兴是</a:t>
            </a:r>
            <a:r>
              <a:rPr lang="en-US" altLang="zh-CN" dirty="0">
                <a:solidFill>
                  <a:srgbClr val="000000"/>
                </a:solidFill>
                <a:ea typeface="宋体" panose="02010600030101010101" pitchFamily="2" charset="-122"/>
                <a:cs typeface="Times New Roman" panose="02020603050405020304" pitchFamily="18" charset="0"/>
              </a:rPr>
              <a:t>14</a:t>
            </a:r>
            <a:r>
              <a:rPr lang="zh-CN" altLang="zh-CN" dirty="0">
                <a:solidFill>
                  <a:srgbClr val="000000"/>
                </a:solidFill>
                <a:ea typeface="宋体" panose="02010600030101010101" pitchFamily="2" charset="-122"/>
                <a:cs typeface="Times New Roman" panose="02020603050405020304" pitchFamily="18" charset="0"/>
              </a:rPr>
              <a:t>世纪到</a:t>
            </a:r>
            <a:r>
              <a:rPr lang="en-US" altLang="zh-CN" dirty="0">
                <a:solidFill>
                  <a:srgbClr val="000000"/>
                </a:solidFill>
                <a:ea typeface="宋体" panose="02010600030101010101" pitchFamily="2" charset="-122"/>
                <a:cs typeface="Times New Roman" panose="02020603050405020304" pitchFamily="18" charset="0"/>
              </a:rPr>
              <a:t>17</a:t>
            </a:r>
            <a:r>
              <a:rPr lang="zh-CN" altLang="zh-CN" dirty="0">
                <a:solidFill>
                  <a:srgbClr val="000000"/>
                </a:solidFill>
                <a:ea typeface="宋体" panose="02010600030101010101" pitchFamily="2" charset="-122"/>
                <a:cs typeface="Times New Roman" panose="02020603050405020304" pitchFamily="18" charset="0"/>
              </a:rPr>
              <a:t>世纪初发生在欧洲的宣扬新思想的</a:t>
            </a:r>
            <a:r>
              <a:rPr lang="zh-CN" altLang="zh-CN" dirty="0">
                <a:ea typeface="楷体" panose="02010609060101010101" pitchFamily="49" charset="-122"/>
                <a:cs typeface="Times New Roman" panose="02020603050405020304" pitchFamily="18" charset="0"/>
              </a:rPr>
              <a:t>新文化运动</a:t>
            </a:r>
            <a:r>
              <a:rPr lang="zh-CN"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rPr>
              <a:t> “</a:t>
            </a:r>
            <a:r>
              <a:rPr lang="zh-CN" altLang="zh-CN" dirty="0">
                <a:solidFill>
                  <a:srgbClr val="000000"/>
                </a:solidFill>
                <a:ea typeface="宋体" panose="02010600030101010101" pitchFamily="2" charset="-122"/>
                <a:cs typeface="Times New Roman" panose="02020603050405020304" pitchFamily="18" charset="0"/>
              </a:rPr>
              <a:t>复兴</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的原意为</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再生</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72179" y="1666421"/>
            <a:ext cx="202698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467633" y="2130519"/>
            <a:ext cx="2024689"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a:spLocks noChangeAspect="1"/>
          </p:cNvSpPr>
          <p:nvPr/>
        </p:nvSpPr>
        <p:spPr>
          <a:xfrm>
            <a:off x="361950" y="2179589"/>
            <a:ext cx="10807700" cy="422885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smtClean="0">
                <a:solidFill>
                  <a:srgbClr val="000000"/>
                </a:solidFill>
                <a:latin typeface="Arial" panose="020B0604020202020204" pitchFamily="34" charset="0"/>
                <a:cs typeface="Times New Roman" panose="02020603050405020304" pitchFamily="18" charset="0"/>
              </a:rPr>
              <a:t>原因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西欧中世纪晚期</a:t>
            </a:r>
            <a:r>
              <a:rPr lang="zh-CN" altLang="zh-CN" dirty="0">
                <a:ea typeface="楷体" panose="02010609060101010101" pitchFamily="49" charset="-122"/>
                <a:cs typeface="Times New Roman" panose="02020603050405020304" pitchFamily="18" charset="0"/>
              </a:rPr>
              <a:t>资本主义</a:t>
            </a:r>
            <a:r>
              <a:rPr lang="zh-CN" altLang="zh-CN" dirty="0">
                <a:solidFill>
                  <a:srgbClr val="000000"/>
                </a:solidFill>
                <a:ea typeface="宋体" panose="02010600030101010101" pitchFamily="2" charset="-122"/>
                <a:cs typeface="Times New Roman" panose="02020603050405020304" pitchFamily="18" charset="0"/>
              </a:rPr>
              <a:t>生产关系的萌芽是文艺复兴产生的根本原因。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西欧</a:t>
            </a:r>
            <a:r>
              <a:rPr lang="zh-CN" altLang="zh-CN" dirty="0">
                <a:ea typeface="楷体" panose="02010609060101010101" pitchFamily="49" charset="-122"/>
                <a:cs typeface="Times New Roman" panose="02020603050405020304" pitchFamily="18" charset="0"/>
              </a:rPr>
              <a:t>文化</a:t>
            </a:r>
            <a:r>
              <a:rPr lang="zh-CN" altLang="zh-CN" dirty="0">
                <a:solidFill>
                  <a:srgbClr val="000000"/>
                </a:solidFill>
                <a:ea typeface="宋体" panose="02010600030101010101" pitchFamily="2" charset="-122"/>
                <a:cs typeface="Times New Roman" panose="02020603050405020304" pitchFamily="18" charset="0"/>
              </a:rPr>
              <a:t>自身的传承与发展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奠定了文艺复兴的基础。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意大利拥有丰厚的</a:t>
            </a:r>
            <a:r>
              <a:rPr lang="zh-CN" altLang="zh-CN" dirty="0">
                <a:uFill>
                  <a:solidFill>
                    <a:srgbClr val="000000"/>
                  </a:solidFill>
                </a:uFill>
                <a:ea typeface="楷体" panose="02010609060101010101" pitchFamily="49" charset="-122"/>
                <a:cs typeface="Times New Roman" panose="02020603050405020304" pitchFamily="18" charset="0"/>
              </a:rPr>
              <a:t>古希腊罗马</a:t>
            </a:r>
            <a:r>
              <a:rPr lang="zh-CN" altLang="zh-CN" dirty="0">
                <a:solidFill>
                  <a:srgbClr val="000000"/>
                </a:solidFill>
                <a:ea typeface="宋体" panose="02010600030101010101" pitchFamily="2" charset="-122"/>
                <a:cs typeface="Times New Roman" panose="02020603050405020304" pitchFamily="18" charset="0"/>
              </a:rPr>
              <a:t>文化积淀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又从东方汲取了大量文化养料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还聚集了一批具有新思想的学者文人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他们成为文艺复兴的中坚力量。</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7" name="矩形 6"/>
          <p:cNvSpPr/>
          <p:nvPr/>
        </p:nvSpPr>
        <p:spPr>
          <a:xfrm>
            <a:off x="4065119" y="2827661"/>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060573" y="3291759"/>
            <a:ext cx="1593130"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2059653" y="3979789"/>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2055063" y="4443887"/>
            <a:ext cx="776265" cy="0"/>
          </a:xfrm>
          <a:prstGeom prst="line">
            <a:avLst/>
          </a:prstGeom>
        </p:spPr>
        <p:style>
          <a:lnRef idx="2">
            <a:schemeClr val="dk1"/>
          </a:lnRef>
          <a:fillRef idx="0">
            <a:schemeClr val="dk1"/>
          </a:fillRef>
          <a:effectRef idx="1">
            <a:schemeClr val="dk1"/>
          </a:effectRef>
          <a:fontRef idx="minor">
            <a:schemeClr val="tx1"/>
          </a:fontRef>
        </p:style>
      </p:cxnSp>
      <p:sp>
        <p:nvSpPr>
          <p:cNvPr id="11" name="矩形 10"/>
          <p:cNvSpPr/>
          <p:nvPr/>
        </p:nvSpPr>
        <p:spPr>
          <a:xfrm>
            <a:off x="4464893" y="4584850"/>
            <a:ext cx="202698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4460347" y="5048948"/>
            <a:ext cx="2024689"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9"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0"/>
            <a:ext cx="10807700" cy="299043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实质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创立符合新兴</a:t>
            </a:r>
            <a:r>
              <a:rPr lang="zh-CN" altLang="zh-CN" dirty="0">
                <a:ea typeface="楷体" panose="02010609060101010101" pitchFamily="49" charset="-122"/>
                <a:cs typeface="Times New Roman" panose="02020603050405020304" pitchFamily="18" charset="0"/>
              </a:rPr>
              <a:t>资产阶级</a:t>
            </a:r>
            <a:r>
              <a:rPr lang="zh-CN" altLang="zh-CN" dirty="0">
                <a:solidFill>
                  <a:srgbClr val="000000"/>
                </a:solidFill>
                <a:ea typeface="宋体" panose="02010600030101010101" pitchFamily="2" charset="-122"/>
                <a:cs typeface="Times New Roman" panose="02020603050405020304" pitchFamily="18" charset="0"/>
              </a:rPr>
              <a:t>需要的新文化。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精神内核及内涵</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精神内核</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人文主义</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内涵。</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208483" y="658830"/>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3203937" y="1122928"/>
            <a:ext cx="1593130"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2984999" y="1797181"/>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980453" y="2261279"/>
            <a:ext cx="1593130" cy="0"/>
          </a:xfrm>
          <a:prstGeom prst="line">
            <a:avLst/>
          </a:prstGeom>
        </p:spPr>
        <p:style>
          <a:lnRef idx="2">
            <a:schemeClr val="dk1"/>
          </a:lnRef>
          <a:fillRef idx="0">
            <a:schemeClr val="dk1"/>
          </a:fillRef>
          <a:effectRef idx="1">
            <a:schemeClr val="dk1"/>
          </a:effectRef>
          <a:fontRef idx="minor">
            <a:schemeClr val="tx1"/>
          </a:fontRef>
        </p:style>
      </p:cxnSp>
      <p:pic>
        <p:nvPicPr>
          <p:cNvPr id="7" name="HLGXQCRG35Xj.eps" descr="id:2147500382;FounderCES"/>
          <p:cNvPicPr/>
          <p:nvPr/>
        </p:nvPicPr>
        <p:blipFill>
          <a:blip r:embed="rId2"/>
          <a:stretch>
            <a:fillRect/>
          </a:stretch>
        </p:blipFill>
        <p:spPr>
          <a:xfrm>
            <a:off x="5473005" y="1317216"/>
            <a:ext cx="5328592" cy="4875199"/>
          </a:xfrm>
          <a:prstGeom prst="rect">
            <a:avLst/>
          </a:prstGeom>
        </p:spPr>
      </p:pic>
      <p:sp>
        <p:nvSpPr>
          <p:cNvPr id="8" name="矩形 7"/>
          <p:cNvSpPr/>
          <p:nvPr/>
        </p:nvSpPr>
        <p:spPr>
          <a:xfrm>
            <a:off x="7457699" y="2880047"/>
            <a:ext cx="1368152"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8190582" y="4442878"/>
            <a:ext cx="1368152"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415754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15751"/>
            <a:ext cx="1700787"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smtClean="0">
                <a:solidFill>
                  <a:srgbClr val="000000"/>
                </a:solidFill>
                <a:latin typeface="Arial" panose="020B0604020202020204" pitchFamily="34" charset="0"/>
                <a:cs typeface="Times New Roman" panose="02020603050405020304" pitchFamily="18" charset="0"/>
              </a:rPr>
              <a:t>成就</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970803773"/>
              </p:ext>
            </p:extLst>
          </p:nvPr>
        </p:nvGraphicFramePr>
        <p:xfrm>
          <a:off x="381073" y="874333"/>
          <a:ext cx="10842062" cy="5188735"/>
        </p:xfrm>
        <a:graphic>
          <a:graphicData uri="http://schemas.openxmlformats.org/presentationml/2006/ole">
            <mc:AlternateContent xmlns:mc="http://schemas.openxmlformats.org/markup-compatibility/2006">
              <mc:Choice xmlns:v="urn:schemas-microsoft-com:vml" Requires="v">
                <p:oleObj spid="_x0000_s1041" name="文档" r:id="rId4" imgW="3910252" imgH="1871347" progId="Word.Document.12">
                  <p:embed/>
                </p:oleObj>
              </mc:Choice>
              <mc:Fallback>
                <p:oleObj name="文档" r:id="rId4" imgW="3910252" imgH="1871347" progId="Word.Document.12">
                  <p:embed/>
                  <p:pic>
                    <p:nvPicPr>
                      <p:cNvPr id="0" name=""/>
                      <p:cNvPicPr/>
                      <p:nvPr/>
                    </p:nvPicPr>
                    <p:blipFill>
                      <a:blip r:embed="rId5"/>
                      <a:stretch>
                        <a:fillRect/>
                      </a:stretch>
                    </p:blipFill>
                    <p:spPr>
                      <a:xfrm>
                        <a:off x="381073" y="874333"/>
                        <a:ext cx="10842062" cy="5188735"/>
                      </a:xfrm>
                      <a:prstGeom prst="rect">
                        <a:avLst/>
                      </a:prstGeom>
                    </p:spPr>
                  </p:pic>
                </p:oleObj>
              </mc:Fallback>
            </mc:AlternateContent>
          </a:graphicData>
        </a:graphic>
      </p:graphicFrame>
      <p:sp>
        <p:nvSpPr>
          <p:cNvPr id="5" name="矩形 4"/>
          <p:cNvSpPr/>
          <p:nvPr/>
        </p:nvSpPr>
        <p:spPr>
          <a:xfrm>
            <a:off x="4360611" y="1493181"/>
            <a:ext cx="1832474"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1933855" y="1963885"/>
            <a:ext cx="208823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4369413" y="3670561"/>
            <a:ext cx="124760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9534107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4" presetClass="exit" presetSubtype="10" fill="hold" grpId="0" nodeType="clickEffect">
                                  <p:stCondLst>
                                    <p:cond delay="0"/>
                                  </p:stCondLst>
                                  <p:childTnLst>
                                    <p:animEffect transition="out" filter="randombar(horizontal)">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729</TotalTime>
  <Words>1866</Words>
  <Application>Microsoft Office PowerPoint</Application>
  <PresentationFormat>自定义</PresentationFormat>
  <Paragraphs>115</Paragraphs>
  <Slides>44</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44</vt:i4>
      </vt:variant>
    </vt:vector>
  </HeadingPairs>
  <TitlesOfParts>
    <vt:vector size="58"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Times New Roman</vt:lpstr>
      <vt:lpstr>1_专业教辅课件Q:251490010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93</cp:revision>
  <dcterms:created xsi:type="dcterms:W3CDTF">2020-07-20T09:37:23Z</dcterms:created>
  <dcterms:modified xsi:type="dcterms:W3CDTF">2026-03-13T01:17:10Z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