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x-wav"/>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9" r:id="rId1"/>
  </p:sldMasterIdLst>
  <p:notesMasterIdLst>
    <p:notesMasterId r:id="rId39"/>
  </p:notesMasterIdLst>
  <p:sldIdLst>
    <p:sldId id="787" r:id="rId2"/>
    <p:sldId id="737" r:id="rId3"/>
    <p:sldId id="782" r:id="rId4"/>
    <p:sldId id="736" r:id="rId5"/>
    <p:sldId id="750" r:id="rId6"/>
    <p:sldId id="783" r:id="rId7"/>
    <p:sldId id="738" r:id="rId8"/>
    <p:sldId id="752" r:id="rId9"/>
    <p:sldId id="753" r:id="rId10"/>
    <p:sldId id="754" r:id="rId11"/>
    <p:sldId id="755" r:id="rId12"/>
    <p:sldId id="756" r:id="rId13"/>
    <p:sldId id="784" r:id="rId14"/>
    <p:sldId id="759" r:id="rId15"/>
    <p:sldId id="760" r:id="rId16"/>
    <p:sldId id="761" r:id="rId17"/>
    <p:sldId id="762" r:id="rId18"/>
    <p:sldId id="763" r:id="rId19"/>
    <p:sldId id="764" r:id="rId20"/>
    <p:sldId id="765" r:id="rId21"/>
    <p:sldId id="766" r:id="rId22"/>
    <p:sldId id="768" r:id="rId23"/>
    <p:sldId id="785" r:id="rId24"/>
    <p:sldId id="740" r:id="rId25"/>
    <p:sldId id="769" r:id="rId26"/>
    <p:sldId id="770" r:id="rId27"/>
    <p:sldId id="771" r:id="rId28"/>
    <p:sldId id="773" r:id="rId29"/>
    <p:sldId id="774" r:id="rId30"/>
    <p:sldId id="751" r:id="rId31"/>
    <p:sldId id="775" r:id="rId32"/>
    <p:sldId id="776" r:id="rId33"/>
    <p:sldId id="778" r:id="rId34"/>
    <p:sldId id="779" r:id="rId35"/>
    <p:sldId id="780" r:id="rId36"/>
    <p:sldId id="781" r:id="rId37"/>
    <p:sldId id="786" r:id="rId38"/>
  </p:sldIdLst>
  <p:sldSz cx="11522075" cy="6480175"/>
  <p:notesSz cx="6858000" cy="9144000"/>
  <p:defaultTextStyle>
    <a:defPPr>
      <a:defRPr lang="zh-CN"/>
    </a:defPPr>
    <a:lvl1pPr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1pPr>
    <a:lvl2pPr marL="4572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2pPr>
    <a:lvl3pPr marL="9144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3pPr>
    <a:lvl4pPr marL="13716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4pPr>
    <a:lvl5pPr marL="1828800" algn="l" rtl="0" fontAlgn="base">
      <a:spcBef>
        <a:spcPct val="0"/>
      </a:spcBef>
      <a:spcAft>
        <a:spcPct val="0"/>
      </a:spcAft>
      <a:buFont typeface="Arial" panose="020B0604020202020204" pitchFamily="34" charset="0"/>
      <a:defRPr sz="3200" b="1" kern="1200">
        <a:solidFill>
          <a:srgbClr val="FF0000"/>
        </a:solidFill>
        <a:latin typeface="Times New Roman" panose="02020603050405020304" pitchFamily="18" charset="0"/>
        <a:ea typeface="黑体" panose="02010609060101010101" pitchFamily="49" charset="-122"/>
        <a:cs typeface="+mn-cs"/>
      </a:defRPr>
    </a:lvl5pPr>
    <a:lvl6pPr marL="22860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6pPr>
    <a:lvl7pPr marL="27432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7pPr>
    <a:lvl8pPr marL="32004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8pPr>
    <a:lvl9pPr marL="3657600" algn="l" defTabSz="914400" rtl="0" eaLnBrk="1" latinLnBrk="0" hangingPunct="1">
      <a:defRPr sz="3200" b="1" kern="1200">
        <a:solidFill>
          <a:srgbClr val="FF0000"/>
        </a:solidFill>
        <a:latin typeface="Times New Roman" panose="02020603050405020304" pitchFamily="18" charset="0"/>
        <a:ea typeface="黑体" panose="02010609060101010101" pitchFamily="49" charset="-122"/>
        <a:cs typeface="+mn-cs"/>
      </a:defRPr>
    </a:lvl9pPr>
  </p:defaultTextStyle>
  <p:extLst>
    <p:ext uri="{EFAFB233-063F-42B5-8137-9DF3F51BA10A}">
      <p15:sldGuideLst xmlns:p15="http://schemas.microsoft.com/office/powerpoint/2012/main">
        <p15:guide id="1" orient="horz" pos="2059">
          <p15:clr>
            <a:srgbClr val="A4A3A4"/>
          </p15:clr>
        </p15:guide>
        <p15:guide id="2" pos="362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6A7DD"/>
    <a:srgbClr val="FF6600"/>
    <a:srgbClr val="D85C00"/>
    <a:srgbClr val="34AC8B"/>
    <a:srgbClr val="009A46"/>
    <a:srgbClr val="FF9933"/>
    <a:srgbClr val="FF3399"/>
    <a:srgbClr val="FF7C80"/>
    <a:srgbClr val="FFFFFF"/>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5488" autoAdjust="0"/>
  </p:normalViewPr>
  <p:slideViewPr>
    <p:cSldViewPr>
      <p:cViewPr varScale="1">
        <p:scale>
          <a:sx n="97" d="100"/>
          <a:sy n="97" d="100"/>
        </p:scale>
        <p:origin x="504" y="78"/>
      </p:cViewPr>
      <p:guideLst>
        <p:guide orient="horz" pos="2059"/>
        <p:guide pos="3629"/>
      </p:guideLst>
    </p:cSldViewPr>
  </p:slideViewPr>
  <p:outlineViewPr>
    <p:cViewPr>
      <p:scale>
        <a:sx n="33" d="100"/>
        <a:sy n="33" d="100"/>
      </p:scale>
      <p:origin x="0" y="0"/>
    </p:cViewPr>
  </p:outlineViewPr>
  <p:notesTextViewPr>
    <p:cViewPr>
      <p:scale>
        <a:sx n="3" d="2"/>
        <a:sy n="3" d="2"/>
      </p:scale>
      <p:origin x="0" y="0"/>
    </p:cViewPr>
  </p:notesTextViewPr>
  <p:sorterViewPr>
    <p:cViewPr>
      <p:scale>
        <a:sx n="130" d="100"/>
        <a:sy n="13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5124" name="幻灯片图像占位符 3"/>
          <p:cNvSpPr>
            <a:spLocks noGrp="1" noRot="1" noChangeAspect="1" noChangeArrowheads="1"/>
          </p:cNvSpPr>
          <p:nvPr>
            <p:ph type="sldImg" idx="4294967295"/>
          </p:nvPr>
        </p:nvSpPr>
        <p:spPr bwMode="auto">
          <a:xfrm>
            <a:off x="381000" y="685800"/>
            <a:ext cx="6096000" cy="3429000"/>
          </a:xfrm>
          <a:prstGeom prst="rect">
            <a:avLst/>
          </a:prstGeom>
          <a:noFill/>
          <a:ln w="12700">
            <a:solidFill>
              <a:srgbClr val="000000"/>
            </a:solidFill>
            <a:miter lim="800000"/>
          </a:ln>
          <a:extLst>
            <a:ext uri="{909E8E84-426E-40DD-AFC4-6F175D3DCCD1}">
              <a14:hiddenFill xmlns:a14="http://schemas.microsoft.com/office/drawing/2010/main">
                <a:solidFill>
                  <a:srgbClr val="FFFFFF"/>
                </a:solidFill>
              </a14:hiddenFill>
            </a:ext>
          </a:extLst>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noProof="1" dirty="0">
                <a:ea typeface="黑体" panose="02010609060101010101" pitchFamily="49" charset="-122"/>
              </a:defRPr>
            </a:lvl1pPr>
          </a:lstStyle>
          <a:p>
            <a:fld id="{A64CA497-71E0-4184-919F-D45F39379D11}" type="slidenum">
              <a:rPr lang="zh-CN" altLang="en-US"/>
              <a:pPr/>
              <a:t>‹#›</a:t>
            </a:fld>
            <a:endParaRPr lang="zh-CN" altLang="en-US">
              <a:ea typeface="黑体" panose="02010609060101010101" pitchFamily="49" charset="-122"/>
            </a:endParaRPr>
          </a:p>
        </p:txBody>
      </p:sp>
    </p:spTree>
    <p:extLst>
      <p:ext uri="{BB962C8B-B14F-4D97-AF65-F5344CB8AC3E}">
        <p14:creationId xmlns:p14="http://schemas.microsoft.com/office/powerpoint/2010/main" val="1747822530"/>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4CA497-71E0-4184-919F-D45F39379D11}" type="slidenum">
              <a:rPr lang="zh-CN" altLang="en-US" smtClean="0"/>
              <a:pPr/>
              <a:t>3</a:t>
            </a:fld>
            <a:endParaRPr lang="zh-CN" altLang="en-US">
              <a:ea typeface="黑体" panose="02010609060101010101" pitchFamily="49" charset="-122"/>
            </a:endParaRPr>
          </a:p>
        </p:txBody>
      </p:sp>
    </p:spTree>
    <p:extLst>
      <p:ext uri="{BB962C8B-B14F-4D97-AF65-F5344CB8AC3E}">
        <p14:creationId xmlns:p14="http://schemas.microsoft.com/office/powerpoint/2010/main" val="54091137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054401"/>
            <a:ext cx="11522075" cy="4426046"/>
          </a:xfrm>
          <a:prstGeom prst="rect">
            <a:avLst/>
          </a:prstGeom>
        </p:spPr>
      </p:pic>
      <p:pic>
        <p:nvPicPr>
          <p:cNvPr id="9" name="图片 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866326" y="254245"/>
            <a:ext cx="7927159" cy="1833714"/>
          </a:xfrm>
          <a:prstGeom prst="rect">
            <a:avLst/>
          </a:prstGeom>
        </p:spPr>
      </p:pic>
    </p:spTree>
    <p:extLst>
      <p:ext uri="{BB962C8B-B14F-4D97-AF65-F5344CB8AC3E}">
        <p14:creationId xmlns:p14="http://schemas.microsoft.com/office/powerpoint/2010/main" val="39589268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2_标题幻灯片">
    <p:bg>
      <p:bgPr>
        <a:pattFill prst="divot">
          <a:fgClr>
            <a:srgbClr val="C6A7DD"/>
          </a:fgClr>
          <a:bgClr>
            <a:schemeClr val="bg1"/>
          </a:bgClr>
        </a:patt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706848"/>
            <a:ext cx="1394768" cy="2762713"/>
          </a:xfrm>
          <a:prstGeom prst="rect">
            <a:avLst/>
          </a:prstGeom>
        </p:spPr>
      </p:pic>
    </p:spTree>
    <p:extLst>
      <p:ext uri="{BB962C8B-B14F-4D97-AF65-F5344CB8AC3E}">
        <p14:creationId xmlns:p14="http://schemas.microsoft.com/office/powerpoint/2010/main" val="3783819639"/>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rot="10800000">
            <a:off x="3748" y="-10001"/>
            <a:ext cx="1394768" cy="2762713"/>
          </a:xfrm>
          <a:prstGeom prst="rect">
            <a:avLst/>
          </a:prstGeom>
        </p:spPr>
      </p:pic>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23557" y="3478712"/>
            <a:ext cx="1394768" cy="2762713"/>
          </a:xfrm>
          <a:prstGeom prst="rect">
            <a:avLst/>
          </a:prstGeom>
        </p:spPr>
      </p:pic>
    </p:spTree>
    <p:extLst>
      <p:ext uri="{BB962C8B-B14F-4D97-AF65-F5344CB8AC3E}">
        <p14:creationId xmlns:p14="http://schemas.microsoft.com/office/powerpoint/2010/main" val="41980891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191914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584370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bg>
      <p:bgPr>
        <a:gradFill>
          <a:gsLst>
            <a:gs pos="61000">
              <a:srgbClr val="B283D6"/>
            </a:gs>
            <a:gs pos="100000">
              <a:srgbClr val="9E5ECE"/>
            </a:gs>
            <a:gs pos="0">
              <a:srgbClr val="9E5ECE"/>
            </a:gs>
            <a:gs pos="40000">
              <a:srgbClr val="C6A7DD"/>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2781170" y="1129203"/>
            <a:ext cx="6364243" cy="3046988"/>
          </a:xfrm>
          <a:prstGeom prst="rect">
            <a:avLst/>
          </a:prstGeom>
          <a:noFill/>
        </p:spPr>
        <p:txBody>
          <a:bodyPr wrap="none" lIns="91440" tIns="45720" rIns="91440" bIns="45720">
            <a:spAutoFit/>
          </a:bodyPr>
          <a:lstStyle/>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以梦为马，</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a:p>
            <a:r>
              <a:rPr lang="zh-CN" altLang="en-US"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rPr>
              <a:t>不负韶华！</a:t>
            </a:r>
            <a:endParaRPr lang="en-US" altLang="zh-CN" sz="9600" dirty="0" smtClean="0">
              <a:solidFill>
                <a:schemeClr val="accent2"/>
              </a:solidFill>
              <a:effectLst>
                <a:outerShdw dist="50800" dir="5400000" algn="ctr" rotWithShape="0">
                  <a:srgbClr val="000000">
                    <a:alpha val="60000"/>
                  </a:srgbClr>
                </a:outerShdw>
              </a:effectLst>
              <a:latin typeface="隶书" panose="02010509060101010101" pitchFamily="49" charset="-122"/>
              <a:ea typeface="隶书" panose="02010509060101010101" pitchFamily="49" charset="-122"/>
            </a:endParaRPr>
          </a:p>
        </p:txBody>
      </p:sp>
    </p:spTree>
    <p:extLst>
      <p:ext uri="{BB962C8B-B14F-4D97-AF65-F5344CB8AC3E}">
        <p14:creationId xmlns:p14="http://schemas.microsoft.com/office/powerpoint/2010/main" val="497452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2.xml"/><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audio" Target="../media/audio1.wav"/></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xmlns="" id="{F4BE031C-B885-491B-AFE9-3136DB3D16BC}"/>
              </a:ext>
            </a:extLst>
          </p:cNvPr>
          <p:cNvSpPr/>
          <p:nvPr userDrawn="1"/>
        </p:nvSpPr>
        <p:spPr>
          <a:xfrm>
            <a:off x="0" y="6240412"/>
            <a:ext cx="11522075" cy="239763"/>
          </a:xfrm>
          <a:prstGeom prst="rect">
            <a:avLst/>
          </a:prstGeom>
          <a:solidFill>
            <a:srgbClr val="7030A0"/>
          </a:solidFill>
          <a:ln>
            <a:solidFill>
              <a:srgbClr val="7030A0"/>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sz="3024" b="0" cap="none" spc="0" dirty="0">
              <a:ln w="0"/>
              <a:solidFill>
                <a:schemeClr val="accent1"/>
              </a:solidFill>
              <a:effectLst>
                <a:outerShdw blurRad="38100" dist="25400" dir="5400000" algn="ctr" rotWithShape="0">
                  <a:srgbClr val="6E747A">
                    <a:alpha val="43000"/>
                  </a:srgbClr>
                </a:outerShdw>
              </a:effectLst>
            </a:endParaRPr>
          </a:p>
        </p:txBody>
      </p:sp>
      <p:sp>
        <p:nvSpPr>
          <p:cNvPr id="14" name="云形 13">
            <a:hlinkClick r:id="rId8" action="ppaction://hlinksldjump">
              <a:snd r:embed="rId9" name="camera.wav"/>
            </a:hlinkClick>
          </p:cNvPr>
          <p:cNvSpPr/>
          <p:nvPr userDrawn="1"/>
        </p:nvSpPr>
        <p:spPr>
          <a:xfrm>
            <a:off x="10657979" y="0"/>
            <a:ext cx="864096" cy="624061"/>
          </a:xfrm>
          <a:prstGeom prst="cloud">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导航</a:t>
            </a:r>
            <a:endParaRPr lang="zh-CN" altLang="en-US" sz="1400" dirty="0"/>
          </a:p>
        </p:txBody>
      </p:sp>
    </p:spTree>
    <p:extLst>
      <p:ext uri="{BB962C8B-B14F-4D97-AF65-F5344CB8AC3E}">
        <p14:creationId xmlns:p14="http://schemas.microsoft.com/office/powerpoint/2010/main" val="205867601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Lst>
  <p:timing>
    <p:tnLst>
      <p:par>
        <p:cTn id="1" dur="indefinite" restart="never" nodeType="tmRoot"/>
      </p:par>
    </p:tnLst>
  </p:timing>
  <p:txStyles>
    <p:titleStyle>
      <a:lvl1pPr algn="ctr" rtl="0" eaLnBrk="1" fontAlgn="base" hangingPunct="1">
        <a:spcBef>
          <a:spcPct val="0"/>
        </a:spcBef>
        <a:spcAft>
          <a:spcPct val="0"/>
        </a:spcAft>
        <a:defRPr sz="4158" kern="1200">
          <a:solidFill>
            <a:schemeClr val="tx1"/>
          </a:solidFill>
          <a:latin typeface="+mj-lt"/>
          <a:ea typeface="+mj-ea"/>
          <a:cs typeface="+mj-cs"/>
        </a:defRPr>
      </a:lvl1pPr>
      <a:lvl2pPr algn="ctr" rtl="0" eaLnBrk="1" fontAlgn="base" hangingPunct="1">
        <a:spcBef>
          <a:spcPct val="0"/>
        </a:spcBef>
        <a:spcAft>
          <a:spcPct val="0"/>
        </a:spcAft>
        <a:defRPr sz="4158">
          <a:solidFill>
            <a:schemeClr val="tx1"/>
          </a:solidFill>
          <a:latin typeface="Arial" charset="0"/>
          <a:ea typeface="黑体" pitchFamily="2" charset="-122"/>
        </a:defRPr>
      </a:lvl2pPr>
      <a:lvl3pPr algn="ctr" rtl="0" eaLnBrk="1" fontAlgn="base" hangingPunct="1">
        <a:spcBef>
          <a:spcPct val="0"/>
        </a:spcBef>
        <a:spcAft>
          <a:spcPct val="0"/>
        </a:spcAft>
        <a:defRPr sz="4158">
          <a:solidFill>
            <a:schemeClr val="tx1"/>
          </a:solidFill>
          <a:latin typeface="Arial" charset="0"/>
          <a:ea typeface="黑体" pitchFamily="2" charset="-122"/>
        </a:defRPr>
      </a:lvl3pPr>
      <a:lvl4pPr algn="ctr" rtl="0" eaLnBrk="1" fontAlgn="base" hangingPunct="1">
        <a:spcBef>
          <a:spcPct val="0"/>
        </a:spcBef>
        <a:spcAft>
          <a:spcPct val="0"/>
        </a:spcAft>
        <a:defRPr sz="4158">
          <a:solidFill>
            <a:schemeClr val="tx1"/>
          </a:solidFill>
          <a:latin typeface="Arial" charset="0"/>
          <a:ea typeface="黑体" pitchFamily="2" charset="-122"/>
        </a:defRPr>
      </a:lvl4pPr>
      <a:lvl5pPr algn="ctr" rtl="0" eaLnBrk="1" fontAlgn="base" hangingPunct="1">
        <a:spcBef>
          <a:spcPct val="0"/>
        </a:spcBef>
        <a:spcAft>
          <a:spcPct val="0"/>
        </a:spcAft>
        <a:defRPr sz="4158">
          <a:solidFill>
            <a:schemeClr val="tx1"/>
          </a:solidFill>
          <a:latin typeface="Arial" charset="0"/>
          <a:ea typeface="黑体" pitchFamily="2" charset="-122"/>
        </a:defRPr>
      </a:lvl5pPr>
      <a:lvl6pPr marL="432008" algn="ctr" rtl="0" eaLnBrk="1" fontAlgn="base" hangingPunct="1">
        <a:spcBef>
          <a:spcPct val="0"/>
        </a:spcBef>
        <a:spcAft>
          <a:spcPct val="0"/>
        </a:spcAft>
        <a:defRPr sz="4158">
          <a:solidFill>
            <a:schemeClr val="tx1"/>
          </a:solidFill>
          <a:latin typeface="Arial" charset="0"/>
          <a:ea typeface="黑体" pitchFamily="2" charset="-122"/>
        </a:defRPr>
      </a:lvl6pPr>
      <a:lvl7pPr marL="864017" algn="ctr" rtl="0" eaLnBrk="1" fontAlgn="base" hangingPunct="1">
        <a:spcBef>
          <a:spcPct val="0"/>
        </a:spcBef>
        <a:spcAft>
          <a:spcPct val="0"/>
        </a:spcAft>
        <a:defRPr sz="4158">
          <a:solidFill>
            <a:schemeClr val="tx1"/>
          </a:solidFill>
          <a:latin typeface="Arial" charset="0"/>
          <a:ea typeface="黑体" pitchFamily="2" charset="-122"/>
        </a:defRPr>
      </a:lvl7pPr>
      <a:lvl8pPr marL="1296025" algn="ctr" rtl="0" eaLnBrk="1" fontAlgn="base" hangingPunct="1">
        <a:spcBef>
          <a:spcPct val="0"/>
        </a:spcBef>
        <a:spcAft>
          <a:spcPct val="0"/>
        </a:spcAft>
        <a:defRPr sz="4158">
          <a:solidFill>
            <a:schemeClr val="tx1"/>
          </a:solidFill>
          <a:latin typeface="Arial" charset="0"/>
          <a:ea typeface="黑体" pitchFamily="2" charset="-122"/>
        </a:defRPr>
      </a:lvl8pPr>
      <a:lvl9pPr marL="1728033" algn="ctr" rtl="0" eaLnBrk="1" fontAlgn="base" hangingPunct="1">
        <a:spcBef>
          <a:spcPct val="0"/>
        </a:spcBef>
        <a:spcAft>
          <a:spcPct val="0"/>
        </a:spcAft>
        <a:defRPr sz="4158">
          <a:solidFill>
            <a:schemeClr val="tx1"/>
          </a:solidFill>
          <a:latin typeface="Arial" charset="0"/>
          <a:ea typeface="黑体" pitchFamily="2" charset="-122"/>
        </a:defRPr>
      </a:lvl9pPr>
    </p:titleStyle>
    <p:bodyStyle>
      <a:lvl1pPr marL="324006" indent="-324006" algn="l" rtl="0" eaLnBrk="1" fontAlgn="base" hangingPunct="1">
        <a:spcBef>
          <a:spcPct val="20000"/>
        </a:spcBef>
        <a:spcAft>
          <a:spcPct val="0"/>
        </a:spcAft>
        <a:buFont typeface="Arial" charset="0"/>
        <a:buChar char="•"/>
        <a:defRPr sz="3024" kern="1200">
          <a:solidFill>
            <a:schemeClr val="tx1"/>
          </a:solidFill>
          <a:latin typeface="+mn-lt"/>
          <a:ea typeface="+mn-ea"/>
          <a:cs typeface="+mn-cs"/>
        </a:defRPr>
      </a:lvl1pPr>
      <a:lvl2pPr marL="702013" indent="-270005" algn="l" rtl="0" eaLnBrk="1" fontAlgn="base" hangingPunct="1">
        <a:spcBef>
          <a:spcPct val="20000"/>
        </a:spcBef>
        <a:spcAft>
          <a:spcPct val="0"/>
        </a:spcAft>
        <a:buFont typeface="Arial" charset="0"/>
        <a:buChar char="–"/>
        <a:defRPr sz="2646" kern="1200">
          <a:solidFill>
            <a:schemeClr val="tx1"/>
          </a:solidFill>
          <a:latin typeface="+mn-lt"/>
          <a:ea typeface="+mn-ea"/>
          <a:cs typeface="+mn-cs"/>
        </a:defRPr>
      </a:lvl2pPr>
      <a:lvl3pPr marL="1080021" indent="-216004" algn="l" rtl="0" eaLnBrk="1" fontAlgn="base" hangingPunct="1">
        <a:spcBef>
          <a:spcPct val="20000"/>
        </a:spcBef>
        <a:spcAft>
          <a:spcPct val="0"/>
        </a:spcAft>
        <a:buFont typeface="Arial" charset="0"/>
        <a:buChar char="•"/>
        <a:defRPr sz="2268" kern="1200">
          <a:solidFill>
            <a:schemeClr val="tx1"/>
          </a:solidFill>
          <a:latin typeface="+mn-lt"/>
          <a:ea typeface="+mn-ea"/>
          <a:cs typeface="+mn-cs"/>
        </a:defRPr>
      </a:lvl3pPr>
      <a:lvl4pPr marL="1512029"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4pPr>
      <a:lvl5pPr marL="1944037" indent="-216004" algn="l" rtl="0" eaLnBrk="1" fontAlgn="base" hangingPunct="1">
        <a:spcBef>
          <a:spcPct val="20000"/>
        </a:spcBef>
        <a:spcAft>
          <a:spcPct val="0"/>
        </a:spcAft>
        <a:buFont typeface="Arial" charset="0"/>
        <a:buChar char="»"/>
        <a:defRPr sz="1890" kern="1200">
          <a:solidFill>
            <a:schemeClr val="tx1"/>
          </a:solidFill>
          <a:latin typeface="+mn-lt"/>
          <a:ea typeface="+mn-ea"/>
          <a:cs typeface="+mn-cs"/>
        </a:defRPr>
      </a:lvl5pPr>
      <a:lvl6pPr marL="2376046"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6pPr>
      <a:lvl7pPr marL="2808054"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7pPr>
      <a:lvl8pPr marL="3240062"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8pPr>
      <a:lvl9pPr marL="3672070" indent="-216004" algn="l" defTabSz="864017" rtl="0" eaLnBrk="1" latinLnBrk="0" hangingPunct="1">
        <a:spcBef>
          <a:spcPct val="20000"/>
        </a:spcBef>
        <a:buFont typeface="Arial" pitchFamily="34" charset="0"/>
        <a:buChar char="•"/>
        <a:defRPr sz="1890" kern="1200">
          <a:solidFill>
            <a:schemeClr val="tx1"/>
          </a:solidFill>
          <a:latin typeface="+mn-lt"/>
          <a:ea typeface="+mn-ea"/>
          <a:cs typeface="+mn-cs"/>
        </a:defRPr>
      </a:lvl9pPr>
    </p:bodyStyle>
    <p:otherStyle>
      <a:defPPr>
        <a:defRPr lang="zh-CN"/>
      </a:defPPr>
      <a:lvl1pPr marL="0" algn="l" defTabSz="864017" rtl="0" eaLnBrk="1" latinLnBrk="0" hangingPunct="1">
        <a:defRPr sz="1701" kern="1200">
          <a:solidFill>
            <a:schemeClr val="tx1"/>
          </a:solidFill>
          <a:latin typeface="+mn-lt"/>
          <a:ea typeface="+mn-ea"/>
          <a:cs typeface="+mn-cs"/>
        </a:defRPr>
      </a:lvl1pPr>
      <a:lvl2pPr marL="432008" algn="l" defTabSz="864017" rtl="0" eaLnBrk="1" latinLnBrk="0" hangingPunct="1">
        <a:defRPr sz="1701" kern="1200">
          <a:solidFill>
            <a:schemeClr val="tx1"/>
          </a:solidFill>
          <a:latin typeface="+mn-lt"/>
          <a:ea typeface="+mn-ea"/>
          <a:cs typeface="+mn-cs"/>
        </a:defRPr>
      </a:lvl2pPr>
      <a:lvl3pPr marL="864017" algn="l" defTabSz="864017" rtl="0" eaLnBrk="1" latinLnBrk="0" hangingPunct="1">
        <a:defRPr sz="1701" kern="1200">
          <a:solidFill>
            <a:schemeClr val="tx1"/>
          </a:solidFill>
          <a:latin typeface="+mn-lt"/>
          <a:ea typeface="+mn-ea"/>
          <a:cs typeface="+mn-cs"/>
        </a:defRPr>
      </a:lvl3pPr>
      <a:lvl4pPr marL="1296025" algn="l" defTabSz="864017" rtl="0" eaLnBrk="1" latinLnBrk="0" hangingPunct="1">
        <a:defRPr sz="1701" kern="1200">
          <a:solidFill>
            <a:schemeClr val="tx1"/>
          </a:solidFill>
          <a:latin typeface="+mn-lt"/>
          <a:ea typeface="+mn-ea"/>
          <a:cs typeface="+mn-cs"/>
        </a:defRPr>
      </a:lvl4pPr>
      <a:lvl5pPr marL="1728033" algn="l" defTabSz="864017" rtl="0" eaLnBrk="1" latinLnBrk="0" hangingPunct="1">
        <a:defRPr sz="1701" kern="1200">
          <a:solidFill>
            <a:schemeClr val="tx1"/>
          </a:solidFill>
          <a:latin typeface="+mn-lt"/>
          <a:ea typeface="+mn-ea"/>
          <a:cs typeface="+mn-cs"/>
        </a:defRPr>
      </a:lvl5pPr>
      <a:lvl6pPr marL="2160041" algn="l" defTabSz="864017" rtl="0" eaLnBrk="1" latinLnBrk="0" hangingPunct="1">
        <a:defRPr sz="1701" kern="1200">
          <a:solidFill>
            <a:schemeClr val="tx1"/>
          </a:solidFill>
          <a:latin typeface="+mn-lt"/>
          <a:ea typeface="+mn-ea"/>
          <a:cs typeface="+mn-cs"/>
        </a:defRPr>
      </a:lvl6pPr>
      <a:lvl7pPr marL="2592050" algn="l" defTabSz="864017" rtl="0" eaLnBrk="1" latinLnBrk="0" hangingPunct="1">
        <a:defRPr sz="1701" kern="1200">
          <a:solidFill>
            <a:schemeClr val="tx1"/>
          </a:solidFill>
          <a:latin typeface="+mn-lt"/>
          <a:ea typeface="+mn-ea"/>
          <a:cs typeface="+mn-cs"/>
        </a:defRPr>
      </a:lvl7pPr>
      <a:lvl8pPr marL="3024058" algn="l" defTabSz="864017" rtl="0" eaLnBrk="1" latinLnBrk="0" hangingPunct="1">
        <a:defRPr sz="1701" kern="1200">
          <a:solidFill>
            <a:schemeClr val="tx1"/>
          </a:solidFill>
          <a:latin typeface="+mn-lt"/>
          <a:ea typeface="+mn-ea"/>
          <a:cs typeface="+mn-cs"/>
        </a:defRPr>
      </a:lvl8pPr>
      <a:lvl9pPr marL="3456066" algn="l" defTabSz="864017" rtl="0" eaLnBrk="1" latinLnBrk="0" hangingPunct="1">
        <a:defRPr sz="17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package" Target="../embeddings/Microsoft_Word___2.docx"/><Relationship Id="rId2" Type="http://schemas.openxmlformats.org/officeDocument/2006/relationships/slideLayout" Target="../slideLayouts/slideLayout3.xml"/><Relationship Id="rId1" Type="http://schemas.openxmlformats.org/officeDocument/2006/relationships/vmlDrawing" Target="../drawings/vmlDrawing2.vml"/><Relationship Id="rId4" Type="http://schemas.openxmlformats.org/officeDocument/2006/relationships/image" Target="../media/image9.emf"/></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Word___3.docx"/><Relationship Id="rId2" Type="http://schemas.openxmlformats.org/officeDocument/2006/relationships/slideLayout" Target="../slideLayouts/slideLayout3.xml"/><Relationship Id="rId1" Type="http://schemas.openxmlformats.org/officeDocument/2006/relationships/vmlDrawing" Target="../drawings/vmlDrawing3.vml"/><Relationship Id="rId4" Type="http://schemas.openxmlformats.org/officeDocument/2006/relationships/image" Target="../media/image10.emf"/></Relationships>
</file>

<file path=ppt/slides/_rels/slide19.xml.rels><?xml version="1.0" encoding="UTF-8" standalone="yes"?>
<Relationships xmlns="http://schemas.openxmlformats.org/package/2006/relationships"><Relationship Id="rId3" Type="http://schemas.openxmlformats.org/officeDocument/2006/relationships/package" Target="../embeddings/Microsoft_Word___4.docx"/><Relationship Id="rId2" Type="http://schemas.openxmlformats.org/officeDocument/2006/relationships/slideLayout" Target="../slideLayouts/slideLayout3.xml"/><Relationship Id="rId1" Type="http://schemas.openxmlformats.org/officeDocument/2006/relationships/vmlDrawing" Target="../drawings/vmlDrawing4.vml"/><Relationship Id="rId4" Type="http://schemas.openxmlformats.org/officeDocument/2006/relationships/image" Target="../media/image11.emf"/></Relationships>
</file>

<file path=ppt/slides/_rels/slide2.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 Target="slide3.xml"/><Relationship Id="rId1" Type="http://schemas.openxmlformats.org/officeDocument/2006/relationships/slideLayout" Target="../slideLayouts/slideLayout2.xml"/><Relationship Id="rId5" Type="http://schemas.openxmlformats.org/officeDocument/2006/relationships/slide" Target="slide23.xml"/><Relationship Id="rId4" Type="http://schemas.openxmlformats.org/officeDocument/2006/relationships/slide" Target="slide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package" Target="../embeddings/Microsoft_Word___5.docx"/><Relationship Id="rId2" Type="http://schemas.openxmlformats.org/officeDocument/2006/relationships/slideLayout" Target="../slideLayouts/slideLayout3.xml"/><Relationship Id="rId1" Type="http://schemas.openxmlformats.org/officeDocument/2006/relationships/vmlDrawing" Target="../drawings/vmlDrawing5.vml"/><Relationship Id="rId4" Type="http://schemas.openxmlformats.org/officeDocument/2006/relationships/image" Target="../media/image12.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3.xml"/><Relationship Id="rId1" Type="http://schemas.openxmlformats.org/officeDocument/2006/relationships/vmlDrawing" Target="../drawings/vmlDrawing1.vml"/><Relationship Id="rId4" Type="http://schemas.openxmlformats.org/officeDocument/2006/relationships/image" Target="../media/image5.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1425510" y="3537700"/>
            <a:ext cx="8680581" cy="2161169"/>
          </a:xfrm>
          <a:prstGeom prst="rect">
            <a:avLst/>
          </a:prstGeom>
        </p:spPr>
        <p:txBody>
          <a:bodyPr wrap="none">
            <a:spAutoFit/>
          </a:bodyPr>
          <a:lstStyle/>
          <a:p>
            <a:pPr algn="ctr">
              <a:lnSpc>
                <a:spcPct val="120000"/>
              </a:lnSpc>
              <a:spcAft>
                <a:spcPts val="0"/>
              </a:spcAft>
              <a:tabLst>
                <a:tab pos="1188085" algn="l"/>
                <a:tab pos="2163445" algn="l"/>
                <a:tab pos="3142615" algn="l"/>
                <a:tab pos="4190365" algn="l"/>
              </a:tabLst>
            </a:pPr>
            <a:r>
              <a:rPr lang="zh-CN" altLang="zh-CN" sz="6000" dirty="0">
                <a:solidFill>
                  <a:srgbClr val="000000"/>
                </a:solidFill>
                <a:ea typeface="宋体" panose="02010600030101010101" pitchFamily="2" charset="-122"/>
                <a:cs typeface="Times New Roman" panose="02020603050405020304" pitchFamily="18" charset="0"/>
              </a:rPr>
              <a:t>第</a:t>
            </a:r>
            <a:r>
              <a:rPr lang="en-US" altLang="zh-CN" sz="6000" dirty="0">
                <a:solidFill>
                  <a:srgbClr val="000000"/>
                </a:solidFill>
                <a:ea typeface="宋体" panose="02010600030101010101" pitchFamily="2" charset="-122"/>
                <a:cs typeface="Times New Roman" panose="02020603050405020304" pitchFamily="18" charset="0"/>
              </a:rPr>
              <a:t>15</a:t>
            </a:r>
            <a:r>
              <a:rPr lang="zh-CN" altLang="zh-CN" sz="6000" dirty="0" smtClean="0">
                <a:solidFill>
                  <a:srgbClr val="000000"/>
                </a:solidFill>
                <a:ea typeface="宋体" panose="02010600030101010101" pitchFamily="2" charset="-122"/>
                <a:cs typeface="Times New Roman" panose="02020603050405020304" pitchFamily="18" charset="0"/>
              </a:rPr>
              <a:t>课　十月革命</a:t>
            </a:r>
            <a:r>
              <a:rPr lang="zh-CN" altLang="zh-CN" sz="6000" dirty="0">
                <a:solidFill>
                  <a:srgbClr val="000000"/>
                </a:solidFill>
                <a:ea typeface="宋体" panose="02010600030101010101" pitchFamily="2" charset="-122"/>
                <a:cs typeface="Times New Roman" panose="02020603050405020304" pitchFamily="18" charset="0"/>
              </a:rPr>
              <a:t>的</a:t>
            </a:r>
            <a:r>
              <a:rPr lang="zh-CN" altLang="zh-CN" sz="6000" dirty="0" smtClean="0">
                <a:solidFill>
                  <a:srgbClr val="000000"/>
                </a:solidFill>
                <a:ea typeface="宋体" panose="02010600030101010101" pitchFamily="2" charset="-122"/>
                <a:cs typeface="Times New Roman" panose="02020603050405020304" pitchFamily="18" charset="0"/>
              </a:rPr>
              <a:t>胜利</a:t>
            </a:r>
            <a:endParaRPr lang="en-US" altLang="zh-CN" sz="6000" dirty="0" smtClean="0">
              <a:solidFill>
                <a:srgbClr val="000000"/>
              </a:solidFill>
              <a:ea typeface="宋体" panose="02010600030101010101" pitchFamily="2" charset="-122"/>
              <a:cs typeface="Times New Roman" panose="02020603050405020304" pitchFamily="18" charset="0"/>
            </a:endParaRPr>
          </a:p>
          <a:p>
            <a:pPr algn="ctr">
              <a:lnSpc>
                <a:spcPct val="120000"/>
              </a:lnSpc>
              <a:spcAft>
                <a:spcPts val="0"/>
              </a:spcAft>
              <a:tabLst>
                <a:tab pos="1188085" algn="l"/>
                <a:tab pos="2163445" algn="l"/>
                <a:tab pos="3142615" algn="l"/>
                <a:tab pos="4190365" algn="l"/>
              </a:tabLst>
            </a:pPr>
            <a:r>
              <a:rPr lang="zh-CN" altLang="zh-CN" sz="6000" dirty="0" smtClean="0">
                <a:solidFill>
                  <a:srgbClr val="000000"/>
                </a:solidFill>
                <a:ea typeface="宋体" panose="02010600030101010101" pitchFamily="2" charset="-122"/>
                <a:cs typeface="Times New Roman" panose="02020603050405020304" pitchFamily="18" charset="0"/>
              </a:rPr>
              <a:t>与</a:t>
            </a:r>
            <a:r>
              <a:rPr lang="zh-CN" altLang="zh-CN" sz="6000" dirty="0">
                <a:solidFill>
                  <a:srgbClr val="000000"/>
                </a:solidFill>
                <a:ea typeface="宋体" panose="02010600030101010101" pitchFamily="2" charset="-122"/>
                <a:cs typeface="Times New Roman" panose="02020603050405020304" pitchFamily="18" charset="0"/>
              </a:rPr>
              <a:t>苏联的社会主义实践</a:t>
            </a:r>
            <a:endParaRPr lang="zh-CN" altLang="zh-CN" sz="60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8502978"/>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295871"/>
            <a:ext cx="10807700" cy="237757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意义</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列宁主义是马克思主义基本原理与俄国革命具体实际相结合的产物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为帝国主义时代的无产阶级革命提供了强大思想武器。</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522553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05241"/>
            <a:ext cx="10807700" cy="5410712"/>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微思考</a:t>
            </a:r>
            <a:r>
              <a:rPr lang="en-US" altLang="zh-CN" dirty="0" smtClean="0">
                <a:solidFill>
                  <a:srgbClr val="000000"/>
                </a:solidFill>
                <a:ea typeface="宋体" panose="02010600030101010101" pitchFamily="2" charset="-122"/>
                <a:cs typeface="Times New Roman" panose="02020603050405020304" pitchFamily="18" charset="0"/>
              </a:rPr>
              <a:t>1  </a:t>
            </a:r>
            <a:r>
              <a:rPr lang="zh-CN" altLang="zh-CN" dirty="0" smtClean="0">
                <a:solidFill>
                  <a:srgbClr val="000000"/>
                </a:solidFill>
                <a:ea typeface="楷体" panose="02010609060101010101" pitchFamily="49" charset="-122"/>
                <a:cs typeface="Times New Roman" panose="02020603050405020304" pitchFamily="18" charset="0"/>
              </a:rPr>
              <a:t>布尔</a:t>
            </a:r>
            <a:r>
              <a:rPr lang="zh-CN" altLang="zh-CN" dirty="0">
                <a:solidFill>
                  <a:srgbClr val="000000"/>
                </a:solidFill>
                <a:ea typeface="楷体" panose="02010609060101010101" pitchFamily="49" charset="-122"/>
                <a:cs typeface="Times New Roman" panose="02020603050405020304" pitchFamily="18" charset="0"/>
              </a:rPr>
              <a:t>什维主义作为一种政治思潮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作为一个政党而存在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是从</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1903</a:t>
            </a:r>
            <a:r>
              <a:rPr lang="en-US" altLang="zh-CN" dirty="0">
                <a:solidFill>
                  <a:srgbClr val="000000"/>
                </a:solidFill>
                <a:ea typeface="楷体" panose="02010609060101010101" pitchFamily="49"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年开始的。</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列宁《共产主义运动中的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左派</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幼稚病》</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《列宁选集》第四卷</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宋体" panose="02010600030101010101" pitchFamily="2" charset="-122"/>
                <a:cs typeface="Times New Roman" panose="02020603050405020304" pitchFamily="18" charset="0"/>
              </a:rPr>
              <a:t>根据材料并结合所学知识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分析为什么说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布尔什维主义作为一种政治思潮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作为一个政党而存在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是从</a:t>
            </a:r>
            <a:r>
              <a:rPr lang="en-US" altLang="zh-CN" dirty="0">
                <a:solidFill>
                  <a:srgbClr val="000000"/>
                </a:solidFill>
                <a:ea typeface="宋体" panose="02010600030101010101" pitchFamily="2" charset="-122"/>
                <a:cs typeface="Times New Roman" panose="02020603050405020304" pitchFamily="18" charset="0"/>
              </a:rPr>
              <a:t>1903</a:t>
            </a:r>
            <a:r>
              <a:rPr lang="zh-CN" altLang="zh-CN" dirty="0">
                <a:solidFill>
                  <a:srgbClr val="000000"/>
                </a:solidFill>
                <a:ea typeface="宋体" panose="02010600030101010101" pitchFamily="2" charset="-122"/>
                <a:cs typeface="Times New Roman" panose="02020603050405020304" pitchFamily="18" charset="0"/>
              </a:rPr>
              <a:t>年开始的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原因</a:t>
            </a:r>
            <a:r>
              <a:rPr lang="en-US" altLang="zh-CN" dirty="0">
                <a:solidFill>
                  <a:srgbClr val="000000"/>
                </a:solidFill>
                <a:ea typeface="宋体" panose="02010600030101010101" pitchFamily="2" charset="-122"/>
                <a:cs typeface="Times New Roman" panose="02020603050405020304" pitchFamily="18" charset="0"/>
              </a:rPr>
              <a:t>:1903</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俄国社会民主工党举行第二次代表大会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这次代表大会标志着布尔什维克党的建立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党的指导思想是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布尔什维主义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也就是列宁主义。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294118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randombar(horizontal)">
                                      <p:cBhvr>
                                        <p:cTn id="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87759"/>
            <a:ext cx="10807700" cy="516449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二、十月革命的胜利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(1)1917 </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 3 </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俄国爆发二月革命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推翻了沙皇统治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形成了资产阶级临时政府和彼得格勒</a:t>
            </a:r>
            <a:r>
              <a:rPr lang="zh-CN" altLang="zh-CN" dirty="0">
                <a:uFill>
                  <a:solidFill>
                    <a:srgbClr val="000000"/>
                  </a:solidFill>
                </a:uFill>
                <a:ea typeface="楷体" panose="02010609060101010101" pitchFamily="49" charset="-122"/>
                <a:cs typeface="Times New Roman" panose="02020603050405020304" pitchFamily="18" charset="0"/>
              </a:rPr>
              <a:t>工兵代表苏维埃</a:t>
            </a:r>
            <a:r>
              <a:rPr lang="zh-CN" altLang="zh-CN" dirty="0">
                <a:solidFill>
                  <a:srgbClr val="000000"/>
                </a:solidFill>
                <a:ea typeface="宋体" panose="02010600030101010101" pitchFamily="2" charset="-122"/>
                <a:cs typeface="Times New Roman" panose="02020603050405020304" pitchFamily="18" charset="0"/>
              </a:rPr>
              <a:t>两个政权并存的局面。</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资产阶级临时政府虽然进行了一些改革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但它继续进行帝国主义战争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一直没有满足人民群众对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和平、面包和土地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的要求</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并镇压人民的反抗。</a:t>
            </a:r>
            <a:endParaRPr lang="zh-CN" altLang="zh-CN" dirty="0">
              <a:solidFill>
                <a:srgbClr val="000000"/>
              </a:solidFill>
              <a:latin typeface="NEU-BZ-S92" panose="02020503000000020003"/>
              <a:ea typeface="方正书宋_GBK"/>
              <a:cs typeface="Times New Roman" panose="02020603050405020304" pitchFamily="18" charset="0"/>
            </a:endParaRPr>
          </a:p>
        </p:txBody>
      </p:sp>
      <p:sp>
        <p:nvSpPr>
          <p:cNvPr id="4" name="矩形 3"/>
          <p:cNvSpPr/>
          <p:nvPr/>
        </p:nvSpPr>
        <p:spPr>
          <a:xfrm>
            <a:off x="5751205" y="2241807"/>
            <a:ext cx="2870488"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5746659" y="2705905"/>
            <a:ext cx="2867241"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0749595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665863"/>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十月革命取得胜利</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即俄历</a:t>
            </a:r>
            <a:r>
              <a:rPr lang="en-US" altLang="zh-CN" dirty="0">
                <a:solidFill>
                  <a:srgbClr val="000000"/>
                </a:solidFill>
                <a:ea typeface="宋体" panose="02010600030101010101" pitchFamily="2" charset="-122"/>
                <a:cs typeface="Times New Roman" panose="02020603050405020304" pitchFamily="18" charset="0"/>
              </a:rPr>
              <a:t>10 </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25 </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革命武装占领临时政府所在地冬宫。</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全俄工兵代表苏维埃第二次代表大会宣布推翻临时政府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a:t>
            </a:r>
            <a:r>
              <a:rPr lang="zh-CN" altLang="zh-CN" dirty="0">
                <a:uFill>
                  <a:solidFill>
                    <a:srgbClr val="000000"/>
                  </a:solidFill>
                </a:uFill>
                <a:ea typeface="楷体" panose="02010609060101010101" pitchFamily="49" charset="-122"/>
                <a:cs typeface="Times New Roman" panose="02020603050405020304" pitchFamily="18" charset="0"/>
              </a:rPr>
              <a:t>布尔什维克党</a:t>
            </a:r>
            <a:r>
              <a:rPr lang="zh-CN" altLang="zh-CN" dirty="0">
                <a:solidFill>
                  <a:srgbClr val="000000"/>
                </a:solidFill>
                <a:ea typeface="宋体" panose="02010600030101010101" pitchFamily="2" charset="-122"/>
                <a:cs typeface="Times New Roman" panose="02020603050405020304" pitchFamily="18" charset="0"/>
              </a:rPr>
              <a:t>领导的苏维埃政权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列宁当选为人民委员会主席。这次大会标志着苏维埃政权在俄国正式建立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宣告了世界上第一个</a:t>
            </a:r>
            <a:r>
              <a:rPr lang="zh-CN" altLang="zh-CN" dirty="0">
                <a:uFill>
                  <a:solidFill>
                    <a:srgbClr val="000000"/>
                  </a:solidFill>
                </a:uFill>
                <a:ea typeface="楷体" panose="02010609060101010101" pitchFamily="49" charset="-122"/>
                <a:cs typeface="Times New Roman" panose="02020603050405020304" pitchFamily="18" charset="0"/>
              </a:rPr>
              <a:t>社会主义</a:t>
            </a:r>
            <a:r>
              <a:rPr lang="zh-CN" altLang="zh-CN" dirty="0">
                <a:solidFill>
                  <a:srgbClr val="000000"/>
                </a:solidFill>
                <a:ea typeface="宋体" panose="02010600030101010101" pitchFamily="2" charset="-122"/>
                <a:cs typeface="Times New Roman" panose="02020603050405020304" pitchFamily="18" charset="0"/>
              </a:rPr>
              <a:t>国家的诞生。</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
        <p:nvSpPr>
          <p:cNvPr id="4" name="矩形 3"/>
          <p:cNvSpPr/>
          <p:nvPr/>
        </p:nvSpPr>
        <p:spPr>
          <a:xfrm>
            <a:off x="4259379" y="3063147"/>
            <a:ext cx="242675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4254833" y="3527245"/>
            <a:ext cx="2424011"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5894543" y="4234733"/>
            <a:ext cx="1594686"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5889997" y="4698831"/>
            <a:ext cx="159288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0905371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0"/>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smtClean="0">
                <a:solidFill>
                  <a:srgbClr val="000000"/>
                </a:solidFill>
                <a:latin typeface="Arial" panose="020B0604020202020204" pitchFamily="34" charset="0"/>
                <a:cs typeface="Times New Roman" panose="02020603050405020304" pitchFamily="18" charset="0"/>
              </a:rPr>
              <a:t>意义</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9" name="NLGXQCRG16Xj.eps" descr="id:2147502016;FounderCES"/>
          <p:cNvPicPr/>
          <p:nvPr/>
        </p:nvPicPr>
        <p:blipFill>
          <a:blip r:embed="rId2"/>
          <a:stretch>
            <a:fillRect/>
          </a:stretch>
        </p:blipFill>
        <p:spPr>
          <a:xfrm>
            <a:off x="2088629" y="565090"/>
            <a:ext cx="6912768" cy="5600236"/>
          </a:xfrm>
          <a:prstGeom prst="rect">
            <a:avLst/>
          </a:prstGeom>
        </p:spPr>
      </p:pic>
      <p:sp>
        <p:nvSpPr>
          <p:cNvPr id="10" name="矩形 9"/>
          <p:cNvSpPr/>
          <p:nvPr/>
        </p:nvSpPr>
        <p:spPr>
          <a:xfrm>
            <a:off x="7952807" y="1598277"/>
            <a:ext cx="927657"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p:nvSpPr>
        <p:spPr>
          <a:xfrm>
            <a:off x="3024733" y="1933433"/>
            <a:ext cx="927657" cy="2874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p:cNvSpPr/>
          <p:nvPr/>
        </p:nvSpPr>
        <p:spPr>
          <a:xfrm>
            <a:off x="6125937" y="3564733"/>
            <a:ext cx="14940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p:cNvSpPr/>
          <p:nvPr/>
        </p:nvSpPr>
        <p:spPr>
          <a:xfrm>
            <a:off x="4246177" y="4968279"/>
            <a:ext cx="16434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矩形 13"/>
          <p:cNvSpPr/>
          <p:nvPr/>
        </p:nvSpPr>
        <p:spPr>
          <a:xfrm>
            <a:off x="6853940" y="4968279"/>
            <a:ext cx="1643401"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5643193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1"/>
                                        </p:tgtEl>
                                      </p:cBhvr>
                                    </p:animEffect>
                                    <p:set>
                                      <p:cBhvr>
                                        <p:cTn id="10" dur="1" fill="hold">
                                          <p:stCondLst>
                                            <p:cond delay="499"/>
                                          </p:stCondLst>
                                        </p:cTn>
                                        <p:tgtEl>
                                          <p:spTgt spid="11"/>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4" presetClass="exit" presetSubtype="10" fill="hold" grpId="0" nodeType="clickEffect">
                                  <p:stCondLst>
                                    <p:cond delay="0"/>
                                  </p:stCondLst>
                                  <p:childTnLst>
                                    <p:animEffect transition="out" filter="randombar(horizontal)">
                                      <p:cBhvr>
                                        <p:cTn id="14" dur="500"/>
                                        <p:tgtEl>
                                          <p:spTgt spid="12"/>
                                        </p:tgtEl>
                                      </p:cBhvr>
                                    </p:animEffect>
                                    <p:set>
                                      <p:cBhvr>
                                        <p:cTn id="15" dur="1" fill="hold">
                                          <p:stCondLst>
                                            <p:cond delay="499"/>
                                          </p:stCondLst>
                                        </p:cTn>
                                        <p:tgtEl>
                                          <p:spTgt spid="12"/>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14" presetClass="exit" presetSubtype="10" fill="hold" grpId="0" nodeType="clickEffect">
                                  <p:stCondLst>
                                    <p:cond delay="0"/>
                                  </p:stCondLst>
                                  <p:childTnLst>
                                    <p:animEffect transition="out" filter="randombar(horizontal)">
                                      <p:cBhvr>
                                        <p:cTn id="19" dur="500"/>
                                        <p:tgtEl>
                                          <p:spTgt spid="13"/>
                                        </p:tgtEl>
                                      </p:cBhvr>
                                    </p:animEffect>
                                    <p:set>
                                      <p:cBhvr>
                                        <p:cTn id="20" dur="1" fill="hold">
                                          <p:stCondLst>
                                            <p:cond delay="499"/>
                                          </p:stCondLst>
                                        </p:cTn>
                                        <p:tgtEl>
                                          <p:spTgt spid="13"/>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14" presetClass="exit" presetSubtype="10" fill="hold" grpId="0" nodeType="clickEffect">
                                  <p:stCondLst>
                                    <p:cond delay="0"/>
                                  </p:stCondLst>
                                  <p:childTnLst>
                                    <p:animEffect transition="out" filter="randombar(horizontal)">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49250" y="177561"/>
            <a:ext cx="10833100" cy="732508"/>
          </a:xfrm>
          <a:prstGeom prst="rect">
            <a:avLst/>
          </a:prstGeom>
        </p:spPr>
        <p:txBody>
          <a:bodyPr>
            <a:spAutoFit/>
          </a:bodyPr>
          <a:lstStyle/>
          <a:p>
            <a:pPr indent="355600">
              <a:lnSpc>
                <a:spcPct val="13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微点拨</a:t>
            </a:r>
            <a:r>
              <a:rPr lang="zh-CN" altLang="zh-CN" dirty="0">
                <a:solidFill>
                  <a:srgbClr val="000000"/>
                </a:solidFill>
                <a:latin typeface="Arial" panose="020B0604020202020204" pitchFamily="34" charset="0"/>
                <a:cs typeface="Times New Roman" panose="02020603050405020304" pitchFamily="18" charset="0"/>
              </a:rPr>
              <a:t>二月革命向十月革命的</a:t>
            </a:r>
            <a:r>
              <a:rPr lang="zh-CN" altLang="zh-CN" dirty="0" smtClean="0">
                <a:solidFill>
                  <a:srgbClr val="000000"/>
                </a:solidFill>
                <a:latin typeface="Arial" panose="020B0604020202020204" pitchFamily="34" charset="0"/>
                <a:cs typeface="Times New Roman" panose="02020603050405020304" pitchFamily="18" charset="0"/>
              </a:rPr>
              <a:t>转变</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pic>
        <p:nvPicPr>
          <p:cNvPr id="7" name="23AQC02.eps" descr="id:2147501709;FounderCES"/>
          <p:cNvPicPr/>
          <p:nvPr/>
        </p:nvPicPr>
        <p:blipFill>
          <a:blip r:embed="rId2"/>
          <a:stretch>
            <a:fillRect/>
          </a:stretch>
        </p:blipFill>
        <p:spPr>
          <a:xfrm>
            <a:off x="1728589" y="982077"/>
            <a:ext cx="7704856" cy="2905802"/>
          </a:xfrm>
          <a:prstGeom prst="rect">
            <a:avLst/>
          </a:prstGeom>
        </p:spPr>
      </p:pic>
      <p:sp>
        <p:nvSpPr>
          <p:cNvPr id="4" name="矩形 3"/>
          <p:cNvSpPr>
            <a:spLocks noChangeAspect="1"/>
          </p:cNvSpPr>
          <p:nvPr/>
        </p:nvSpPr>
        <p:spPr>
          <a:xfrm>
            <a:off x="349250" y="3974422"/>
            <a:ext cx="10833100" cy="128188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上图显示出俄国十月革命具有资产阶级民主革命和社会主义革命紧密相连的特点。</a:t>
            </a:r>
            <a:endParaRPr lang="zh-CN" altLang="zh-CN" dirty="0">
              <a:solidFill>
                <a:srgbClr val="000000"/>
              </a:solidFill>
              <a:effectLst/>
              <a:latin typeface="NEU-BZ-S92"/>
              <a:ea typeface="方正书宋_GBK" panose="03000509000000000000"/>
              <a:cs typeface="Times New Roman" panose="02020603050405020304" pitchFamily="18" charset="0"/>
            </a:endParaRPr>
          </a:p>
        </p:txBody>
      </p:sp>
    </p:spTree>
    <p:extLst>
      <p:ext uri="{BB962C8B-B14F-4D97-AF65-F5344CB8AC3E}">
        <p14:creationId xmlns:p14="http://schemas.microsoft.com/office/powerpoint/2010/main" val="20965267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015951"/>
            <a:ext cx="10807700" cy="1786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意义</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11</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7</a:t>
            </a:r>
            <a:r>
              <a:rPr lang="zh-CN" altLang="zh-CN" dirty="0">
                <a:solidFill>
                  <a:srgbClr val="000000"/>
                </a:solidFill>
                <a:ea typeface="楷体" panose="02010609060101010101" pitchFamily="49" charset="-122"/>
                <a:cs typeface="Times New Roman" panose="02020603050405020304" pitchFamily="18" charset="0"/>
              </a:rPr>
              <a:t>日</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革命武装占领临时政府所在地冬宫</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彻底推翻了资产阶级临时政府的统治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象征着十月革命取得胜利。</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89854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10807700" cy="1274195"/>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en-US" dirty="0" smtClean="0">
                <a:solidFill>
                  <a:srgbClr val="000000"/>
                </a:solidFill>
                <a:latin typeface="Arial" panose="020B0604020202020204" pitchFamily="34" charset="0"/>
                <a:cs typeface="Times New Roman" panose="02020603050405020304" pitchFamily="18" charset="0"/>
              </a:rPr>
              <a:t>三</a:t>
            </a:r>
            <a:r>
              <a:rPr lang="zh-CN" altLang="zh-CN" dirty="0" smtClean="0">
                <a:solidFill>
                  <a:srgbClr val="000000"/>
                </a:solidFill>
                <a:latin typeface="Arial" panose="020B0604020202020204" pitchFamily="34" charset="0"/>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苏联建设社会主义的实践</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战时共产主义政策</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021908145"/>
              </p:ext>
            </p:extLst>
          </p:nvPr>
        </p:nvGraphicFramePr>
        <p:xfrm>
          <a:off x="442955" y="1526420"/>
          <a:ext cx="10944159" cy="5085802"/>
        </p:xfrm>
        <a:graphic>
          <a:graphicData uri="http://schemas.openxmlformats.org/presentationml/2006/ole">
            <mc:AlternateContent xmlns:mc="http://schemas.openxmlformats.org/markup-compatibility/2006">
              <mc:Choice xmlns:v="urn:schemas-microsoft-com:vml" Requires="v">
                <p:oleObj spid="_x0000_s2063" name="文档" r:id="rId3" imgW="3588249" imgH="1667476" progId="Word.Document.12">
                  <p:embed/>
                </p:oleObj>
              </mc:Choice>
              <mc:Fallback>
                <p:oleObj name="文档" r:id="rId3" imgW="3588249" imgH="1667476" progId="Word.Document.12">
                  <p:embed/>
                  <p:pic>
                    <p:nvPicPr>
                      <p:cNvPr id="0" name=""/>
                      <p:cNvPicPr/>
                      <p:nvPr/>
                    </p:nvPicPr>
                    <p:blipFill>
                      <a:blip r:embed="rId4"/>
                      <a:stretch>
                        <a:fillRect/>
                      </a:stretch>
                    </p:blipFill>
                    <p:spPr>
                      <a:xfrm>
                        <a:off x="442955" y="1526420"/>
                        <a:ext cx="10944159" cy="5085802"/>
                      </a:xfrm>
                      <a:prstGeom prst="rect">
                        <a:avLst/>
                      </a:prstGeom>
                    </p:spPr>
                  </p:pic>
                </p:oleObj>
              </mc:Fallback>
            </mc:AlternateContent>
          </a:graphicData>
        </a:graphic>
      </p:graphicFrame>
      <p:sp>
        <p:nvSpPr>
          <p:cNvPr id="4" name="矩形 3"/>
          <p:cNvSpPr/>
          <p:nvPr/>
        </p:nvSpPr>
        <p:spPr>
          <a:xfrm>
            <a:off x="6553125" y="1717409"/>
            <a:ext cx="158417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6913165" y="3559414"/>
            <a:ext cx="79208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2837685" y="4205415"/>
            <a:ext cx="198724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8950236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070509962"/>
              </p:ext>
            </p:extLst>
          </p:nvPr>
        </p:nvGraphicFramePr>
        <p:xfrm>
          <a:off x="360437" y="1295871"/>
          <a:ext cx="10944159" cy="3838507"/>
        </p:xfrm>
        <a:graphic>
          <a:graphicData uri="http://schemas.openxmlformats.org/presentationml/2006/ole">
            <mc:AlternateContent xmlns:mc="http://schemas.openxmlformats.org/markup-compatibility/2006">
              <mc:Choice xmlns:v="urn:schemas-microsoft-com:vml" Requires="v">
                <p:oleObj spid="_x0000_s3087" name="文档" r:id="rId3" imgW="3588249" imgH="1258527" progId="Word.Document.12">
                  <p:embed/>
                </p:oleObj>
              </mc:Choice>
              <mc:Fallback>
                <p:oleObj name="文档" r:id="rId3" imgW="3588249" imgH="1258527" progId="Word.Document.12">
                  <p:embed/>
                  <p:pic>
                    <p:nvPicPr>
                      <p:cNvPr id="0" name=""/>
                      <p:cNvPicPr/>
                      <p:nvPr/>
                    </p:nvPicPr>
                    <p:blipFill>
                      <a:blip r:embed="rId4"/>
                      <a:stretch>
                        <a:fillRect/>
                      </a:stretch>
                    </p:blipFill>
                    <p:spPr>
                      <a:xfrm>
                        <a:off x="360437" y="1295871"/>
                        <a:ext cx="10944159" cy="3838507"/>
                      </a:xfrm>
                      <a:prstGeom prst="rect">
                        <a:avLst/>
                      </a:prstGeom>
                    </p:spPr>
                  </p:pic>
                </p:oleObj>
              </mc:Fallback>
            </mc:AlternateContent>
          </a:graphicData>
        </a:graphic>
      </p:graphicFrame>
      <p:sp>
        <p:nvSpPr>
          <p:cNvPr id="3" name="矩形 2"/>
          <p:cNvSpPr/>
          <p:nvPr/>
        </p:nvSpPr>
        <p:spPr>
          <a:xfrm>
            <a:off x="8137301" y="1472161"/>
            <a:ext cx="158417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矩形 3"/>
          <p:cNvSpPr/>
          <p:nvPr/>
        </p:nvSpPr>
        <p:spPr>
          <a:xfrm>
            <a:off x="2315411" y="3315344"/>
            <a:ext cx="79208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958047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287759"/>
            <a:ext cx="2936701"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新经济</a:t>
            </a:r>
            <a:r>
              <a:rPr lang="zh-CN" altLang="zh-CN" dirty="0" smtClean="0">
                <a:solidFill>
                  <a:srgbClr val="000000"/>
                </a:solidFill>
                <a:latin typeface="Arial" panose="020B0604020202020204" pitchFamily="34" charset="0"/>
                <a:cs typeface="Times New Roman" panose="02020603050405020304" pitchFamily="18" charset="0"/>
              </a:rPr>
              <a:t>政策</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1096193377"/>
              </p:ext>
            </p:extLst>
          </p:nvPr>
        </p:nvGraphicFramePr>
        <p:xfrm>
          <a:off x="432445" y="894017"/>
          <a:ext cx="10944159" cy="5689686"/>
        </p:xfrm>
        <a:graphic>
          <a:graphicData uri="http://schemas.openxmlformats.org/presentationml/2006/ole">
            <mc:AlternateContent xmlns:mc="http://schemas.openxmlformats.org/markup-compatibility/2006">
              <mc:Choice xmlns:v="urn:schemas-microsoft-com:vml" Requires="v">
                <p:oleObj spid="_x0000_s4111" name="文档" r:id="rId3" imgW="3588249" imgH="1865471" progId="Word.Document.12">
                  <p:embed/>
                </p:oleObj>
              </mc:Choice>
              <mc:Fallback>
                <p:oleObj name="文档" r:id="rId3" imgW="3588249" imgH="1865471" progId="Word.Document.12">
                  <p:embed/>
                  <p:pic>
                    <p:nvPicPr>
                      <p:cNvPr id="0" name=""/>
                      <p:cNvPicPr/>
                      <p:nvPr/>
                    </p:nvPicPr>
                    <p:blipFill>
                      <a:blip r:embed="rId4"/>
                      <a:stretch>
                        <a:fillRect/>
                      </a:stretch>
                    </p:blipFill>
                    <p:spPr>
                      <a:xfrm>
                        <a:off x="432445" y="894017"/>
                        <a:ext cx="10944159" cy="5689686"/>
                      </a:xfrm>
                      <a:prstGeom prst="rect">
                        <a:avLst/>
                      </a:prstGeom>
                    </p:spPr>
                  </p:pic>
                </p:oleObj>
              </mc:Fallback>
            </mc:AlternateContent>
          </a:graphicData>
        </a:graphic>
      </p:graphicFrame>
      <p:sp>
        <p:nvSpPr>
          <p:cNvPr id="5" name="矩形 4"/>
          <p:cNvSpPr/>
          <p:nvPr/>
        </p:nvSpPr>
        <p:spPr>
          <a:xfrm>
            <a:off x="7312939" y="1090109"/>
            <a:ext cx="204849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3024733" y="2335761"/>
            <a:ext cx="1584176"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5524743" y="2901067"/>
            <a:ext cx="1234712"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1768323" y="4761439"/>
            <a:ext cx="204849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207941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横卷形 2">
            <a:hlinkClick r:id="rId2" action="ppaction://hlinksldjump" highlightClick="1">
              <a:snd r:embed="rId3" name="chimes.wav"/>
            </a:hlinkClick>
          </p:cNvPr>
          <p:cNvSpPr/>
          <p:nvPr/>
        </p:nvSpPr>
        <p:spPr>
          <a:xfrm>
            <a:off x="2592685" y="791815"/>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smtClean="0"/>
              <a:t>素养</a:t>
            </a:r>
            <a:r>
              <a:rPr lang="en-US" altLang="zh-CN" sz="4000" dirty="0"/>
              <a:t>•</a:t>
            </a:r>
            <a:r>
              <a:rPr lang="zh-CN" altLang="en-US" sz="4000" dirty="0" smtClean="0"/>
              <a:t>目标</a:t>
            </a:r>
            <a:r>
              <a:rPr lang="zh-CN" altLang="en-US" sz="4000" dirty="0"/>
              <a:t>定位</a:t>
            </a:r>
          </a:p>
        </p:txBody>
      </p:sp>
      <p:sp>
        <p:nvSpPr>
          <p:cNvPr id="4" name="横卷形 3">
            <a:hlinkClick r:id="rId4" action="ppaction://hlinksldjump" highlightClick="1">
              <a:snd r:embed="rId3" name="chimes.wav"/>
            </a:hlinkClick>
          </p:cNvPr>
          <p:cNvSpPr/>
          <p:nvPr/>
        </p:nvSpPr>
        <p:spPr>
          <a:xfrm>
            <a:off x="2583785" y="2303983"/>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a:t>课</a:t>
            </a:r>
            <a:r>
              <a:rPr lang="zh-CN" altLang="zh-CN" sz="4000" dirty="0" smtClean="0"/>
              <a:t>前</a:t>
            </a:r>
            <a:r>
              <a:rPr lang="en-US" altLang="zh-CN" sz="4000" dirty="0" smtClean="0"/>
              <a:t>•</a:t>
            </a:r>
            <a:r>
              <a:rPr lang="zh-CN" altLang="zh-CN" sz="4000" dirty="0" smtClean="0"/>
              <a:t>基础</a:t>
            </a:r>
            <a:r>
              <a:rPr lang="zh-CN" altLang="zh-CN" sz="4000" dirty="0"/>
              <a:t>认知</a:t>
            </a:r>
          </a:p>
        </p:txBody>
      </p:sp>
      <p:sp>
        <p:nvSpPr>
          <p:cNvPr id="5" name="横卷形 4">
            <a:hlinkClick r:id="rId5" action="ppaction://hlinksldjump" highlightClick="1">
              <a:snd r:embed="rId3" name="chimes.wav"/>
            </a:hlinkClick>
          </p:cNvPr>
          <p:cNvSpPr/>
          <p:nvPr/>
        </p:nvSpPr>
        <p:spPr>
          <a:xfrm>
            <a:off x="2583785" y="3816151"/>
            <a:ext cx="6120680" cy="1296144"/>
          </a:xfrm>
          <a:prstGeom prst="horizontalScroll">
            <a:avLst/>
          </a:prstGeom>
          <a:solidFill>
            <a:srgbClr val="C6A7DD"/>
          </a:solidFill>
          <a:ln>
            <a:solidFill>
              <a:srgbClr val="9E5EC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zh-CN" sz="4000" dirty="0" smtClean="0"/>
              <a:t>课堂</a:t>
            </a:r>
            <a:r>
              <a:rPr lang="en-US" altLang="zh-CN" sz="4000" dirty="0" smtClean="0"/>
              <a:t>•</a:t>
            </a:r>
            <a:r>
              <a:rPr lang="zh-CN" altLang="zh-CN" sz="4000" dirty="0" smtClean="0"/>
              <a:t>重</a:t>
            </a:r>
            <a:r>
              <a:rPr lang="zh-CN" altLang="zh-CN" sz="4000" dirty="0"/>
              <a:t>难突破</a:t>
            </a:r>
          </a:p>
        </p:txBody>
      </p:sp>
    </p:spTree>
    <p:extLst>
      <p:ext uri="{BB962C8B-B14F-4D97-AF65-F5344CB8AC3E}">
        <p14:creationId xmlns:p14="http://schemas.microsoft.com/office/powerpoint/2010/main" val="916960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656911"/>
            <a:ext cx="10807700" cy="4228850"/>
          </a:xfrm>
          <a:prstGeom prst="rect">
            <a:avLst/>
          </a:prstGeom>
        </p:spPr>
        <p:txBody>
          <a:bodyPr>
            <a:spAutoFit/>
          </a:bodyPr>
          <a:lstStyle/>
          <a:p>
            <a:pPr indent="355600">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苏新诗柳楷简"/>
                <a:cs typeface="Times New Roman" panose="02020603050405020304" pitchFamily="18" charset="0"/>
              </a:rPr>
              <a:t>微</a:t>
            </a:r>
            <a:r>
              <a:rPr lang="zh-CN" altLang="zh-CN" dirty="0" smtClean="0">
                <a:solidFill>
                  <a:srgbClr val="000000"/>
                </a:solidFill>
                <a:latin typeface="NEU-BZ-S92"/>
                <a:ea typeface="苏新诗柳楷简"/>
                <a:cs typeface="Times New Roman" panose="02020603050405020304" pitchFamily="18" charset="0"/>
              </a:rPr>
              <a:t>思考</a:t>
            </a:r>
            <a:r>
              <a:rPr lang="en-US" altLang="zh-CN" dirty="0" smtClean="0">
                <a:solidFill>
                  <a:srgbClr val="000000"/>
                </a:solidFill>
                <a:ea typeface="宋体" panose="02010600030101010101" pitchFamily="2" charset="-122"/>
                <a:cs typeface="Times New Roman" panose="02020603050405020304" pitchFamily="18" charset="0"/>
              </a:rPr>
              <a:t>2</a:t>
            </a:r>
            <a:r>
              <a:rPr lang="zh-CN" altLang="zh-CN" dirty="0" smtClean="0">
                <a:solidFill>
                  <a:srgbClr val="000000"/>
                </a:solidFill>
                <a:ea typeface="宋体" panose="02010600030101010101" pitchFamily="2" charset="-122"/>
                <a:cs typeface="Times New Roman" panose="02020603050405020304" pitchFamily="18" charset="0"/>
              </a:rPr>
              <a:t>苏俄</a:t>
            </a:r>
            <a:r>
              <a:rPr lang="zh-CN" altLang="zh-CN" dirty="0">
                <a:solidFill>
                  <a:srgbClr val="000000"/>
                </a:solidFill>
                <a:ea typeface="宋体" panose="02010600030101010101" pitchFamily="2" charset="-122"/>
                <a:cs typeface="Times New Roman" panose="02020603050405020304" pitchFamily="18" charset="0"/>
              </a:rPr>
              <a:t>由实行战时共产主义政策到新经济政策的调整带给我们哪些启示</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启示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进行社会主义现代化建设必须走适合本国国情的道路。任何改革都不是一蹴而就的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它们具有长期性和艰巨性。每一次改革都有其积极性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要学会用一分为二的观点分析问题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如新经济政策中的一些原则和经验对社会主义现代化建设事业具有指导意义。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8277233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655911"/>
            <a:ext cx="10807700" cy="1808572"/>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latin typeface="Arial" panose="020B0604020202020204" pitchFamily="34" charset="0"/>
                <a:cs typeface="Times New Roman" panose="02020603050405020304" pitchFamily="18" charset="0"/>
              </a:rPr>
              <a:t>苏联建立</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ea typeface="宋体" panose="02010600030101010101" pitchFamily="2" charset="-122"/>
                <a:cs typeface="Times New Roman" panose="02020603050405020304" pitchFamily="18" charset="0"/>
              </a:rPr>
              <a:t>1922</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12</a:t>
            </a:r>
            <a:r>
              <a:rPr lang="zh-CN" altLang="zh-CN" dirty="0">
                <a:solidFill>
                  <a:srgbClr val="000000"/>
                </a:solidFill>
                <a:ea typeface="宋体" panose="02010600030101010101" pitchFamily="2"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苏维埃社会主义共和国联盟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成立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简称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725067" y="2294137"/>
            <a:ext cx="777144"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20477" y="2758235"/>
            <a:ext cx="776265"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727169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40751"/>
            <a:ext cx="2524730"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latin typeface="Arial" panose="020B0604020202020204" pitchFamily="34" charset="0"/>
                <a:cs typeface="Times New Roman" panose="02020603050405020304" pitchFamily="18" charset="0"/>
              </a:rPr>
              <a:t>苏联</a:t>
            </a:r>
            <a:r>
              <a:rPr lang="zh-CN" altLang="zh-CN" dirty="0" smtClean="0">
                <a:solidFill>
                  <a:srgbClr val="000000"/>
                </a:solidFill>
                <a:latin typeface="Arial" panose="020B0604020202020204" pitchFamily="34" charset="0"/>
                <a:cs typeface="Times New Roman" panose="02020603050405020304" pitchFamily="18" charset="0"/>
              </a:rPr>
              <a:t>模式</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extLst>
              <p:ext uri="{D42A27DB-BD31-4B8C-83A1-F6EECF244321}">
                <p14:modId xmlns:p14="http://schemas.microsoft.com/office/powerpoint/2010/main" val="335442118"/>
              </p:ext>
            </p:extLst>
          </p:nvPr>
        </p:nvGraphicFramePr>
        <p:xfrm>
          <a:off x="361950" y="637289"/>
          <a:ext cx="10807700" cy="5547360"/>
        </p:xfrm>
        <a:graphic>
          <a:graphicData uri="http://schemas.openxmlformats.org/drawingml/2006/table">
            <a:tbl>
              <a:tblPr firstRow="1" firstCol="1" bandRow="1"/>
              <a:tblGrid>
                <a:gridCol w="1222623"/>
                <a:gridCol w="9585077"/>
              </a:tblGrid>
              <a:tr h="0">
                <a:tc>
                  <a:txBody>
                    <a:bodyPr/>
                    <a:lstStyle/>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苏联的</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工业化</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p>
                      <a:pPr>
                        <a:spcAft>
                          <a:spcPts val="0"/>
                        </a:spcAft>
                        <a:tabLst>
                          <a:tab pos="1188085" algn="l"/>
                          <a:tab pos="2163445" algn="l"/>
                          <a:tab pos="3142615" algn="l"/>
                          <a:tab pos="4190365" algn="l"/>
                        </a:tabLst>
                      </a:pPr>
                      <a:r>
                        <a:rPr lang="zh-CN" sz="2800" dirty="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实践</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在斯大林领导下</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苏联先后实施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社会主义工业化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和</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农业集体化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。经过两个</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五年计划</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到</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1937</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苏联宣布基本实现</a:t>
                      </a:r>
                      <a:r>
                        <a:rPr 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了</a:t>
                      </a:r>
                      <a:endParaRPr lang="en-US" altLang="zh-CN"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endParaRPr>
                    </a:p>
                    <a:p>
                      <a:pPr>
                        <a:spcAft>
                          <a:spcPts val="0"/>
                        </a:spcAft>
                        <a:tabLst>
                          <a:tab pos="1188085" algn="l"/>
                          <a:tab pos="2163445" algn="l"/>
                          <a:tab pos="3142615" algn="l"/>
                          <a:tab pos="4190365" algn="l"/>
                        </a:tabLst>
                      </a:pPr>
                      <a:r>
                        <a:rPr lang="en-US" sz="2800" dirty="0" smtClean="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工业化</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目标</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主要工业部门的产量跃居欧洲首位、世界第二位。苏联在很短时间内发展为世界工业强国</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令世界瞩目</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特点</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经济上</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表现为生产资料公有制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实行自上而下的指令性计划体制</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政治上</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表现为权力高度集中</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rowSpan="2">
                  <a:txBody>
                    <a:bodyPr/>
                    <a:lstStyle/>
                    <a:p>
                      <a:pPr>
                        <a:spcAft>
                          <a:spcPts val="0"/>
                        </a:spcAft>
                        <a:tabLst>
                          <a:tab pos="1188085" algn="l"/>
                          <a:tab pos="2163445" algn="l"/>
                          <a:tab pos="3142615" algn="l"/>
                          <a:tab pos="4190365" algn="l"/>
                        </a:tabLst>
                      </a:pPr>
                      <a:r>
                        <a:rPr lang="zh-CN" sz="2800">
                          <a:solidFill>
                            <a:srgbClr val="000000"/>
                          </a:solidFill>
                          <a:effectLst/>
                          <a:latin typeface="Arial" panose="020B0604020202020204" pitchFamily="34" charset="0"/>
                          <a:ea typeface="黑体" panose="02010609060101010101" pitchFamily="49" charset="-122"/>
                          <a:cs typeface="Times New Roman" panose="02020603050405020304" pitchFamily="18" charset="0"/>
                        </a:rPr>
                        <a:t>影响</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tabLst>
                          <a:tab pos="1188085" algn="l"/>
                          <a:tab pos="2163445" algn="l"/>
                          <a:tab pos="3142615" algn="l"/>
                          <a:tab pos="4190365" algn="l"/>
                        </a:tabLst>
                      </a:pP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积极影响</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使苏联在较短的时间内实现了工业化</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奠定了强大国家的基础</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为后来取得卫国战争的胜利创造了物质条件</a:t>
                      </a:r>
                      <a:r>
                        <a:rPr lang="en-US"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为苏联赢得了巨大的国际声誉</a:t>
                      </a:r>
                      <a:endParaRPr lang="zh-CN" sz="280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zh-CN" altLang="en-US"/>
                    </a:p>
                  </a:txBody>
                  <a:tcPr/>
                </a:tc>
                <a:tc>
                  <a:txBody>
                    <a:bodyPr/>
                    <a:lstStyle/>
                    <a:p>
                      <a:pPr>
                        <a:spcAft>
                          <a:spcPts val="0"/>
                        </a:spcAft>
                        <a:tabLst>
                          <a:tab pos="1188085" algn="l"/>
                          <a:tab pos="2163445" algn="l"/>
                          <a:tab pos="3142615" algn="l"/>
                          <a:tab pos="4190365" algn="l"/>
                        </a:tabLst>
                      </a:pP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消极影响</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排斥市场经济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片面发展</a:t>
                      </a:r>
                      <a:r>
                        <a:rPr lang="zh-CN" sz="2800" u="sng" dirty="0">
                          <a:solidFill>
                            <a:srgbClr val="FF0000"/>
                          </a:solidFill>
                          <a:effectLst/>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重工业</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在农业集体化中采用强制手段</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导致国民经济比例失调</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农业和轻工业长期落后</a:t>
                      </a:r>
                      <a:r>
                        <a:rPr lang="en-US"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lang="zh-CN" sz="28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消费水平相对较低。这些问题影响了苏联的发展</a:t>
                      </a:r>
                      <a:endParaRPr lang="zh-CN" sz="2800"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a:txBody>
                  <a:tcPr marL="66675" marR="666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6538497" y="686227"/>
            <a:ext cx="2422422"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1799035" y="1522405"/>
            <a:ext cx="105611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6809627" y="4947259"/>
            <a:ext cx="1056115" cy="31622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92687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课堂</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重难突破</a:t>
            </a:r>
          </a:p>
        </p:txBody>
      </p:sp>
    </p:spTree>
    <p:extLst>
      <p:ext uri="{BB962C8B-B14F-4D97-AF65-F5344CB8AC3E}">
        <p14:creationId xmlns:p14="http://schemas.microsoft.com/office/powerpoint/2010/main" val="201870691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719807"/>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一</a:t>
            </a:r>
            <a:r>
              <a:rPr lang="en-US" altLang="zh-CN"/>
              <a:t>  </a:t>
            </a:r>
            <a:r>
              <a:rPr lang="zh-CN" altLang="zh-CN"/>
              <a:t>俄国十月革命的历史背景及发展进程</a:t>
            </a:r>
            <a:endParaRPr lang="zh-CN" altLang="en-US"/>
          </a:p>
        </p:txBody>
      </p:sp>
      <p:sp>
        <p:nvSpPr>
          <p:cNvPr id="3" name="矩形 2"/>
          <p:cNvSpPr>
            <a:spLocks noChangeAspect="1"/>
          </p:cNvSpPr>
          <p:nvPr/>
        </p:nvSpPr>
        <p:spPr>
          <a:xfrm>
            <a:off x="361950" y="1417235"/>
            <a:ext cx="10807700" cy="3046988"/>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smtClean="0">
                <a:solidFill>
                  <a:srgbClr val="000000"/>
                </a:solidFill>
                <a:latin typeface="Arial" panose="020B0604020202020204" pitchFamily="34" charset="0"/>
                <a:cs typeface="Times New Roman" panose="02020603050405020304" pitchFamily="18" charset="0"/>
              </a:rPr>
              <a:t>材料一</a:t>
            </a:r>
            <a:r>
              <a:rPr lang="en-US" altLang="zh-CN" dirty="0" smtClean="0">
                <a:solidFill>
                  <a:srgbClr val="000000"/>
                </a:solidFill>
                <a:latin typeface="Arial" panose="020B0604020202020204" pitchFamily="34" charset="0"/>
                <a:cs typeface="Times New Roman" panose="02020603050405020304" pitchFamily="18" charset="0"/>
              </a:rPr>
              <a:t>  </a:t>
            </a:r>
            <a:r>
              <a:rPr lang="zh-CN" altLang="zh-CN" dirty="0" smtClean="0">
                <a:solidFill>
                  <a:srgbClr val="000000"/>
                </a:solidFill>
                <a:latin typeface="NEU-BZ-S92"/>
                <a:ea typeface="Arial" panose="020B0604020202020204" pitchFamily="34" charset="0"/>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1913</a:t>
            </a:r>
            <a:r>
              <a:rPr lang="zh-CN" altLang="zh-CN" dirty="0">
                <a:solidFill>
                  <a:srgbClr val="000000"/>
                </a:solidFill>
                <a:ea typeface="楷体" panose="02010609060101010101" pitchFamily="49" charset="-122"/>
                <a:cs typeface="Times New Roman" panose="02020603050405020304" pitchFamily="18" charset="0"/>
              </a:rPr>
              <a:t>年按人口计算</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俄国的钢产量只及美国的</a:t>
            </a:r>
            <a:r>
              <a:rPr lang="en-US" altLang="zh-CN" dirty="0">
                <a:solidFill>
                  <a:srgbClr val="000000"/>
                </a:solidFill>
                <a:ea typeface="宋体" panose="02010600030101010101" pitchFamily="2" charset="-122"/>
                <a:cs typeface="Times New Roman" panose="02020603050405020304" pitchFamily="18" charset="0"/>
              </a:rPr>
              <a:t>1/11,</a:t>
            </a:r>
            <a:r>
              <a:rPr lang="zh-CN" altLang="zh-CN" dirty="0">
                <a:solidFill>
                  <a:srgbClr val="000000"/>
                </a:solidFill>
                <a:ea typeface="楷体" panose="02010609060101010101" pitchFamily="49" charset="-122"/>
                <a:cs typeface="Times New Roman" panose="02020603050405020304" pitchFamily="18" charset="0"/>
              </a:rPr>
              <a:t>德国的</a:t>
            </a:r>
            <a:r>
              <a:rPr lang="en-US" altLang="zh-CN" dirty="0">
                <a:solidFill>
                  <a:srgbClr val="000000"/>
                </a:solidFill>
                <a:ea typeface="宋体" panose="02010600030101010101" pitchFamily="2" charset="-122"/>
                <a:cs typeface="Times New Roman" panose="02020603050405020304" pitchFamily="18" charset="0"/>
              </a:rPr>
              <a:t>1/8</a:t>
            </a:r>
            <a:r>
              <a:rPr lang="en-US" altLang="zh-CN" dirty="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石油产量只及美国的</a:t>
            </a:r>
            <a:r>
              <a:rPr lang="en-US" altLang="zh-CN" dirty="0">
                <a:solidFill>
                  <a:srgbClr val="000000"/>
                </a:solidFill>
                <a:ea typeface="宋体" panose="02010600030101010101" pitchFamily="2" charset="-122"/>
                <a:cs typeface="Times New Roman" panose="02020603050405020304" pitchFamily="18" charset="0"/>
              </a:rPr>
              <a:t>27.1%</a:t>
            </a:r>
            <a:r>
              <a:rPr lang="zh-CN" altLang="zh-CN" dirty="0">
                <a:solidFill>
                  <a:srgbClr val="000000"/>
                </a:solidFill>
                <a:ea typeface="楷体" panose="02010609060101010101" pitchFamily="49" charset="-122"/>
                <a:cs typeface="Times New Roman" panose="02020603050405020304" pitchFamily="18" charset="0"/>
              </a:rPr>
              <a:t>。俄国的国民经济人均收入只及美国的</a:t>
            </a:r>
            <a:r>
              <a:rPr lang="en-US" altLang="zh-CN" dirty="0">
                <a:solidFill>
                  <a:srgbClr val="000000"/>
                </a:solidFill>
                <a:ea typeface="宋体" panose="02010600030101010101" pitchFamily="2" charset="-122"/>
                <a:cs typeface="Times New Roman" panose="02020603050405020304" pitchFamily="18" charset="0"/>
              </a:rPr>
              <a:t>1/7,</a:t>
            </a:r>
            <a:r>
              <a:rPr lang="zh-CN" altLang="zh-CN" dirty="0">
                <a:solidFill>
                  <a:srgbClr val="000000"/>
                </a:solidFill>
                <a:ea typeface="楷体" panose="02010609060101010101" pitchFamily="49" charset="-122"/>
                <a:cs typeface="Times New Roman" panose="02020603050405020304" pitchFamily="18" charset="0"/>
              </a:rPr>
              <a:t>英国的</a:t>
            </a:r>
            <a:r>
              <a:rPr lang="en-US" altLang="zh-CN" dirty="0">
                <a:solidFill>
                  <a:srgbClr val="000000"/>
                </a:solidFill>
                <a:ea typeface="宋体" panose="02010600030101010101" pitchFamily="2" charset="-122"/>
                <a:cs typeface="Times New Roman" panose="02020603050405020304" pitchFamily="18" charset="0"/>
              </a:rPr>
              <a:t>1/5,</a:t>
            </a:r>
            <a:r>
              <a:rPr lang="zh-CN" altLang="zh-CN" dirty="0">
                <a:solidFill>
                  <a:srgbClr val="000000"/>
                </a:solidFill>
                <a:ea typeface="楷体" panose="02010609060101010101" pitchFamily="49" charset="-122"/>
                <a:cs typeface="Times New Roman" panose="02020603050405020304" pitchFamily="18" charset="0"/>
              </a:rPr>
              <a:t>法国的</a:t>
            </a:r>
            <a:r>
              <a:rPr lang="en-US" altLang="zh-CN" dirty="0">
                <a:solidFill>
                  <a:srgbClr val="000000"/>
                </a:solidFill>
                <a:ea typeface="宋体" panose="02010600030101010101" pitchFamily="2" charset="-122"/>
                <a:cs typeface="Times New Roman" panose="02020603050405020304" pitchFamily="18" charset="0"/>
              </a:rPr>
              <a:t>1/4</a:t>
            </a:r>
            <a:r>
              <a:rPr lang="zh-CN" altLang="zh-CN" dirty="0">
                <a:solidFill>
                  <a:srgbClr val="000000"/>
                </a:solidFill>
                <a:ea typeface="楷体" panose="02010609060101010101" pitchFamily="49" charset="-122"/>
                <a:cs typeface="Times New Roman" panose="02020603050405020304" pitchFamily="18" charset="0"/>
              </a:rPr>
              <a:t>。俄国在经济和政治生活中存在严重的封建农奴制残余。</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王斯</a:t>
            </a:r>
            <a:r>
              <a:rPr lang="zh-CN" altLang="zh-CN" dirty="0" smtClean="0">
                <a:solidFill>
                  <a:srgbClr val="000000"/>
                </a:solidFill>
                <a:ea typeface="楷体" panose="02010609060101010101" pitchFamily="49" charset="-122"/>
                <a:cs typeface="Times New Roman" panose="02020603050405020304" pitchFamily="18" charset="0"/>
              </a:rPr>
              <a:t>德《世界现代史》</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710495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162719"/>
            <a:ext cx="10807700" cy="53717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我们党过去宣传的政权归苏维埃的口号</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曾是革命和平发展、使政权无痛苦地从资产阶级转归工人和农民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使小资产阶级逐渐消除其幻想的口号。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现在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和平发展和使政权无痛苦地转归苏维埃已经不可能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因为政权事实上已经转到反革命资产阶级手中。</a:t>
            </a:r>
            <a:r>
              <a:rPr lang="en-US"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只有得到贫苦农民的支持的革命无产阶级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才能完成这个任务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新高潮的任务。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《俄国社会民主工党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第六次代表大会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关于政治形势的决议》</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楷体" panose="02010609060101010101" pitchFamily="49" charset="-122"/>
                <a:cs typeface="Times New Roman" panose="02020603050405020304" pitchFamily="18" charset="0"/>
              </a:rPr>
              <a:t>月</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284783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87234"/>
            <a:ext cx="10807700" cy="6001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根据材料一</a:t>
            </a:r>
            <a:r>
              <a:rPr lang="en-US" altLang="zh-CN" dirty="0" smtClean="0">
                <a:solidFill>
                  <a:srgbClr val="000000"/>
                </a:solidFill>
                <a:ea typeface="宋体" panose="02010600030101010101" pitchFamily="2" charset="-122"/>
                <a:cs typeface="Times New Roman" panose="02020603050405020304" pitchFamily="18" charset="0"/>
              </a:rPr>
              <a:t>,</a:t>
            </a:r>
            <a:r>
              <a:rPr lang="zh-CN" altLang="en-US" dirty="0" smtClean="0">
                <a:solidFill>
                  <a:srgbClr val="000000"/>
                </a:solidFill>
                <a:ea typeface="宋体" panose="02010600030101010101" pitchFamily="2" charset="-122"/>
                <a:cs typeface="Times New Roman" panose="02020603050405020304" pitchFamily="18" charset="0"/>
              </a:rPr>
              <a:t>概括</a:t>
            </a:r>
            <a:r>
              <a:rPr lang="zh-CN" altLang="zh-CN" dirty="0" smtClean="0">
                <a:solidFill>
                  <a:srgbClr val="000000"/>
                </a:solidFill>
                <a:ea typeface="宋体" panose="02010600030101010101" pitchFamily="2" charset="-122"/>
                <a:cs typeface="Times New Roman" panose="02020603050405020304" pitchFamily="18" charset="0"/>
              </a:rPr>
              <a:t>俄国</a:t>
            </a:r>
            <a:r>
              <a:rPr lang="zh-CN" altLang="zh-CN" dirty="0">
                <a:solidFill>
                  <a:srgbClr val="000000"/>
                </a:solidFill>
                <a:ea typeface="宋体" panose="02010600030101010101" pitchFamily="2" charset="-122"/>
                <a:cs typeface="Times New Roman" panose="02020603050405020304" pitchFamily="18" charset="0"/>
              </a:rPr>
              <a:t>社会发展的特点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并</a:t>
            </a:r>
            <a:r>
              <a:rPr lang="zh-CN" altLang="zh-CN" dirty="0" smtClean="0">
                <a:solidFill>
                  <a:srgbClr val="000000"/>
                </a:solidFill>
                <a:ea typeface="宋体" panose="02010600030101010101" pitchFamily="2" charset="-122"/>
                <a:cs typeface="Times New Roman" panose="02020603050405020304" pitchFamily="18" charset="0"/>
              </a:rPr>
              <a:t>分析这</a:t>
            </a:r>
            <a:r>
              <a:rPr lang="zh-CN" altLang="zh-CN" dirty="0">
                <a:solidFill>
                  <a:srgbClr val="000000"/>
                </a:solidFill>
                <a:ea typeface="宋体" panose="02010600030101010101" pitchFamily="2" charset="-122"/>
                <a:cs typeface="Times New Roman" panose="02020603050405020304" pitchFamily="18" charset="0"/>
              </a:rPr>
              <a:t>一特点形成的原因。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根据材料二判断</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8</a:t>
            </a:r>
            <a:r>
              <a:rPr lang="zh-CN" altLang="zh-CN" dirty="0">
                <a:solidFill>
                  <a:srgbClr val="000000"/>
                </a:solidFill>
                <a:ea typeface="宋体" panose="02010600030101010101" pitchFamily="2" charset="-122"/>
                <a:cs typeface="Times New Roman" panose="02020603050405020304" pitchFamily="18" charset="0"/>
              </a:rPr>
              <a:t>月前后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布尔什维克党主张的夺取政权的方式有哪两种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最终选择了哪一种</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smtClean="0">
                <a:latin typeface="Arial" panose="020B0604020202020204" pitchFamily="34" charset="0"/>
                <a:cs typeface="Times New Roman" panose="02020603050405020304" pitchFamily="18" charset="0"/>
              </a:rPr>
              <a:t>提示</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特点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俄国和其他发达的资本主义国家之间存在着巨大的差距。原因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农奴制的残余阻碍了俄国经济和政治的发展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使俄国社会出现了很多的矛盾。</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和平过渡与武装起义两种方式。最终选择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武装起义。</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3096384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spect="1"/>
          </p:cNvSpPr>
          <p:nvPr/>
        </p:nvSpPr>
        <p:spPr>
          <a:xfrm>
            <a:off x="361950" y="-124831"/>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俄国十月革命的特点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理论角度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打破了马克思主义的传统观念</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即在资本主义经济相对落后的资本主义国家不能单独取得社会主义革命的胜利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这是对马克思主义的发展。</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革命道路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由中心城市起义发展到中小城镇和农村地区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这是由俄国国情决定的。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革命性质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资产阶级民主革命和社会主义革命紧密相连</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形成急剧发展的两个性质不同的阶段的革命</a:t>
            </a:r>
            <a:r>
              <a:rPr lang="zh-CN" altLang="zh-CN" dirty="0" smtClean="0">
                <a:solidFill>
                  <a:srgbClr val="000000"/>
                </a:solidFill>
                <a:ea typeface="宋体" panose="02010600030101010101" pitchFamily="2" charset="-122"/>
                <a:cs typeface="Times New Roman" panose="02020603050405020304" pitchFamily="18" charset="0"/>
              </a:rPr>
              <a:t>。</a:t>
            </a:r>
            <a:endParaRPr lang="en-US" altLang="zh-CN" dirty="0" smtClean="0">
              <a:solidFill>
                <a:srgbClr val="000000"/>
              </a:solidFill>
              <a:ea typeface="宋体" panose="02010600030101010101" pitchFamily="2"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革命方式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由设想和平夺权到运用暴力革命形式夺取政权</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这印证了马克思主义的一般规律</a:t>
            </a:r>
            <a:r>
              <a:rPr lang="zh-CN" altLang="zh-CN" dirty="0" smtClean="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5168579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44289"/>
            <a:ext cx="10807700" cy="6592574"/>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1.1917</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月沙皇统治被推翻后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布尔什维克党的主流观点认为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社会主义者能做的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就是支持资产阶级临时政府</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等待资本主义发展成熟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再推动新一阶段的革命。列宁则认为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争取俄国工人和农民</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创造一个新的社会主义国家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这将为德国和其他地方的起义铺平道路。双方的分歧在于如何认识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世界大战与国内革命的关系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宋体" panose="02010600030101010101" pitchFamily="2" charset="-122"/>
                <a:cs typeface="Times New Roman" panose="02020603050405020304" pitchFamily="18" charset="0"/>
              </a:rPr>
              <a:t>资产阶级和无产阶级的关系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和平过渡与武装夺权的关系</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宋体" panose="02010600030101010101" pitchFamily="2" charset="-122"/>
                <a:cs typeface="Times New Roman" panose="02020603050405020304" pitchFamily="18" charset="0"/>
              </a:rPr>
              <a:t>落后国家与社会主义的</a:t>
            </a:r>
            <a:r>
              <a:rPr lang="zh-CN" altLang="zh-CN" dirty="0" smtClean="0">
                <a:solidFill>
                  <a:srgbClr val="000000"/>
                </a:solidFill>
                <a:ea typeface="宋体" panose="02010600030101010101" pitchFamily="2" charset="-122"/>
                <a:cs typeface="Times New Roman" panose="02020603050405020304" pitchFamily="18" charset="0"/>
              </a:rPr>
              <a:t>关系</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smtClean="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D</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738944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6" end="6"/>
                                            </p:txEl>
                                          </p:spTgt>
                                        </p:tgtEl>
                                        <p:attrNameLst>
                                          <p:attrName>style.visibility</p:attrName>
                                        </p:attrNameLst>
                                      </p:cBhvr>
                                      <p:to>
                                        <p:strVal val="visible"/>
                                      </p:to>
                                    </p:set>
                                    <p:animEffect transition="in" filter="randombar(horizontal)">
                                      <p:cBhvr>
                                        <p:cTn id="7" dur="500"/>
                                        <p:tgtEl>
                                          <p:spTgt spid="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15751"/>
            <a:ext cx="10807700" cy="5371792"/>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根据材料</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布尔什维克党的主流观点认为</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等待资本主义发展成熟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再推动新一阶段的革命。列宁则认为</a:t>
            </a:r>
            <a:r>
              <a:rPr lang="en-US" altLang="zh-CN" dirty="0">
                <a:solidFill>
                  <a:srgbClr val="000000"/>
                </a:solidFill>
                <a:ea typeface="楷体" panose="02010609060101010101" pitchFamily="49"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创造一个新的社会主义国家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并结合所学知识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可知主流观点认为俄国应先将资本主义发展成熟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而列宁主张在落后国家直接建立社会主义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双方分歧在于对落后国家能否直接过渡到社会主义的认识不同</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项正确</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材料未直接讨论世界大战与国内革命的关系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材料讨论的是革命策略而非阶级关系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项</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材料没有表明双方对于夺取政权方式的态度</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排除</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0230962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素养</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目标定位</a:t>
            </a:r>
          </a:p>
        </p:txBody>
      </p:sp>
    </p:spTree>
    <p:extLst>
      <p:ext uri="{BB962C8B-B14F-4D97-AF65-F5344CB8AC3E}">
        <p14:creationId xmlns:p14="http://schemas.microsoft.com/office/powerpoint/2010/main" val="72392956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515838" y="647799"/>
            <a:ext cx="8706422" cy="504056"/>
          </a:xfrm>
          <a:prstGeom prst="roundRect">
            <a:avLst/>
          </a:prstGeom>
          <a:solidFill>
            <a:srgbClr val="C6A7DD"/>
          </a:solidFill>
          <a:ln>
            <a:solidFill>
              <a:srgbClr val="7030A0"/>
            </a:solid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2"/>
          </a:lnRef>
          <a:fillRef idx="2">
            <a:schemeClr val="accent2"/>
          </a:fillRef>
          <a:effectRef idx="1">
            <a:schemeClr val="accent2"/>
          </a:effectRef>
          <a:fontRef idx="minor">
            <a:schemeClr val="dk1"/>
          </a:fontRef>
        </p:style>
        <p:txBody>
          <a:bodyPr rtlCol="0" anchor="ctr"/>
          <a:lstStyle/>
          <a:p>
            <a:pPr algn="ctr"/>
            <a:r>
              <a:rPr lang="zh-CN" altLang="zh-CN"/>
              <a:t>二</a:t>
            </a:r>
            <a:r>
              <a:rPr lang="en-US" altLang="zh-CN"/>
              <a:t>  </a:t>
            </a:r>
            <a:r>
              <a:rPr lang="zh-CN" altLang="zh-CN"/>
              <a:t>从战时共产主义政策到新经济政策</a:t>
            </a:r>
            <a:endParaRPr lang="zh-CN" altLang="en-US"/>
          </a:p>
        </p:txBody>
      </p:sp>
      <p:sp>
        <p:nvSpPr>
          <p:cNvPr id="3" name="矩形 2"/>
          <p:cNvSpPr>
            <a:spLocks noChangeAspect="1"/>
          </p:cNvSpPr>
          <p:nvPr/>
        </p:nvSpPr>
        <p:spPr>
          <a:xfrm>
            <a:off x="349250" y="1255393"/>
            <a:ext cx="10833100" cy="3224344"/>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材料一</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smtClean="0">
                <a:solidFill>
                  <a:srgbClr val="000000"/>
                </a:solidFill>
                <a:ea typeface="楷体" panose="02010609060101010101" pitchFamily="49" charset="-122"/>
                <a:cs typeface="Times New Roman" panose="02020603050405020304" pitchFamily="18" charset="0"/>
              </a:rPr>
              <a:t>列宁</a:t>
            </a:r>
            <a:r>
              <a:rPr lang="zh-CN" altLang="zh-CN" dirty="0">
                <a:solidFill>
                  <a:srgbClr val="000000"/>
                </a:solidFill>
                <a:ea typeface="楷体" panose="02010609060101010101" pitchFamily="49" charset="-122"/>
                <a:cs typeface="Times New Roman" panose="02020603050405020304" pitchFamily="18" charset="0"/>
              </a:rPr>
              <a:t>指出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在一个遭受帝国主义战争破坏的国家里</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实行余粮收集制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禁止自由贸易</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不仅是维持生活和对付战争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已经超越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一般革命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的任务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而是共产主义任务</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是推进社会主义的主要途径。</a:t>
            </a:r>
            <a:endParaRPr lang="zh-CN" altLang="zh-CN" dirty="0">
              <a:solidFill>
                <a:srgbClr val="000000"/>
              </a:solidFill>
              <a:latin typeface="NEU-BZ-S92"/>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摘编自周尚文等《苏联兴亡史》</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5051752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49250" y="579066"/>
            <a:ext cx="10833100" cy="4533229"/>
          </a:xfrm>
          <a:prstGeom prst="rect">
            <a:avLst/>
          </a:prstGeom>
        </p:spPr>
        <p:txBody>
          <a:bodyPr>
            <a:spAutoFit/>
          </a:bodyPr>
          <a:lstStyle/>
          <a:p>
            <a:pPr indent="266700">
              <a:lnSpc>
                <a:spcPct val="13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材料二</a:t>
            </a:r>
            <a:r>
              <a:rPr lang="zh-CN" altLang="zh-CN" dirty="0">
                <a:solidFill>
                  <a:srgbClr val="000000"/>
                </a:solidFill>
                <a:ea typeface="宋体" panose="02010600030101010101" pitchFamily="2" charset="-122"/>
                <a:cs typeface="Times New Roman" panose="02020603050405020304" pitchFamily="18" charset="0"/>
              </a:rPr>
              <a:t>　</a:t>
            </a:r>
            <a:r>
              <a:rPr lang="zh-CN" altLang="zh-CN" dirty="0">
                <a:solidFill>
                  <a:srgbClr val="000000"/>
                </a:solidFill>
                <a:ea typeface="楷体" panose="02010609060101010101" pitchFamily="49" charset="-122"/>
                <a:cs typeface="Times New Roman" panose="02020603050405020304" pitchFamily="18" charset="0"/>
              </a:rPr>
              <a:t>到</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楷体" panose="02010609060101010101" pitchFamily="49" charset="-122"/>
                <a:cs typeface="Times New Roman" panose="02020603050405020304" pitchFamily="18" charset="0"/>
              </a:rPr>
              <a:t>年春天已经很清楚了</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我们用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强攻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办法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即用最简单、迅速、直接的办法来实行社会主义的生产和分配原则的尝试已告失败。</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楷体" panose="02010609060101010101" pitchFamily="49" charset="-122"/>
                <a:cs typeface="Times New Roman" panose="02020603050405020304" pitchFamily="18" charset="0"/>
              </a:rPr>
              <a:t>年春天的政治形势向我们表明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在许多经济问题上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必须退到国家资本主义的阵地上去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强攻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转为</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围攻</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a:t>
            </a:r>
            <a:endParaRPr lang="zh-CN" altLang="zh-CN" dirty="0">
              <a:solidFill>
                <a:srgbClr val="000000"/>
              </a:solidFill>
              <a:latin typeface="NEU-BZ-S92" panose="02020503000000020003"/>
              <a:ea typeface="方正书宋_GBK"/>
              <a:cs typeface="Times New Roman" panose="02020603050405020304" pitchFamily="18" charset="0"/>
            </a:endParaRPr>
          </a:p>
          <a:p>
            <a:pPr indent="266700" algn="r">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列宁《在莫斯科省第七次党代表会议上</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algn="r">
              <a:lnSpc>
                <a:spcPct val="120000"/>
              </a:lnSpc>
              <a:spcAft>
                <a:spcPts val="0"/>
              </a:spcAft>
              <a:tabLst>
                <a:tab pos="1188085" algn="l"/>
                <a:tab pos="2163445" algn="l"/>
                <a:tab pos="3142615" algn="l"/>
                <a:tab pos="4190365" algn="l"/>
              </a:tabLst>
            </a:pPr>
            <a:r>
              <a:rPr lang="zh-CN" altLang="zh-CN" dirty="0">
                <a:solidFill>
                  <a:srgbClr val="000000"/>
                </a:solidFill>
                <a:ea typeface="楷体" panose="02010609060101010101" pitchFamily="49" charset="-122"/>
                <a:cs typeface="Times New Roman" panose="02020603050405020304" pitchFamily="18" charset="0"/>
              </a:rPr>
              <a:t>关于新经济政策的报告》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《列宁全集》第四十二卷</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5266795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7744"/>
            <a:ext cx="10807700" cy="6001643"/>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问题探究</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材料一是针对什么政策而言的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说明列宁实施这一政策的主要目的。</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材料二说明苏俄的经济政策发生了什么变化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为什么会出现这种变化</a:t>
            </a:r>
            <a:r>
              <a:rPr lang="en-US" altLang="zh-CN" dirty="0">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提示</a:t>
            </a:r>
            <a:r>
              <a:rPr lang="en-US" altLang="zh-CN" dirty="0">
                <a:latin typeface="Arial" panose="020B0604020202020204" pitchFamily="34" charset="0"/>
                <a:cs typeface="Times New Roman" panose="02020603050405020304" pitchFamily="18" charset="0"/>
              </a:rPr>
              <a:t>:</a:t>
            </a:r>
            <a:r>
              <a:rPr lang="en-US" altLang="zh-CN" dirty="0" smtClean="0">
                <a:solidFill>
                  <a:srgbClr val="000000"/>
                </a:solidFill>
                <a:ea typeface="宋体" panose="02010600030101010101" pitchFamily="2"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楷体" panose="02010609060101010101" pitchFamily="49" charset="-122"/>
                <a:cs typeface="Times New Roman" panose="02020603050405020304" pitchFamily="18" charset="0"/>
              </a:rPr>
              <a:t>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战时共产主义政策。目的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集中全国的物力、人力、财力</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保证战争的胜利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按共产主义原则调整国家的生产和产品分配</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直接过渡到共产主义社会。</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楷体" panose="02010609060101010101" pitchFamily="49" charset="-122"/>
                <a:cs typeface="Times New Roman" panose="02020603050405020304" pitchFamily="18" charset="0"/>
              </a:rPr>
              <a:t>变化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用新经济政策代替战时共产主义政策。原因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战时共产主义政策引发了严重的经济和政治危机。</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7353677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0"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86301"/>
            <a:ext cx="10807700" cy="4228850"/>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核心归纳</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新经济政策实施的原因及</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latin typeface="Arial" panose="020B0604020202020204" pitchFamily="34" charset="0"/>
                <a:cs typeface="Times New Roman" panose="02020603050405020304" pitchFamily="18" charset="0"/>
              </a:rPr>
              <a:t>的表现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新经济政策实施的原因</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根本原因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当时苏俄的生产力水平较低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小农经济占据优势</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工业生产落后。</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直接原因</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战时共产主义政策的弊端日益显现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出现严重的经济和政治危机</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宋体" panose="02010600030101010101" pitchFamily="2" charset="-122"/>
                <a:cs typeface="Times New Roman" panose="02020603050405020304" pitchFamily="18" charset="0"/>
              </a:rPr>
              <a:t>年喀琅施塔得发生兵变。</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8955226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503783"/>
            <a:ext cx="10807700" cy="4189930"/>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新经济政策</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的表现</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所有制</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允许私有制的存在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出现了多种所有制形式。</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分配形式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实行按劳分配。</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a:solidFill>
                  <a:srgbClr val="000000"/>
                </a:solidFill>
                <a:ea typeface="宋体" panose="02010600030101010101" pitchFamily="2" charset="-122"/>
                <a:cs typeface="Times New Roman" panose="02020603050405020304" pitchFamily="18" charset="0"/>
              </a:rPr>
              <a:t>流通领域</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允许自由贸易。</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(4)</a:t>
            </a:r>
            <a:r>
              <a:rPr lang="zh-CN" altLang="zh-CN" dirty="0">
                <a:solidFill>
                  <a:srgbClr val="000000"/>
                </a:solidFill>
                <a:ea typeface="宋体" panose="02010600030101010101" pitchFamily="2" charset="-122"/>
                <a:cs typeface="Times New Roman" panose="02020603050405020304" pitchFamily="18" charset="0"/>
              </a:rPr>
              <a:t>过渡方式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按经济规律办事</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从直接过渡转变为逐步过渡。</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(5)</a:t>
            </a:r>
            <a:r>
              <a:rPr lang="zh-CN" altLang="zh-CN" dirty="0">
                <a:solidFill>
                  <a:srgbClr val="000000"/>
                </a:solidFill>
                <a:ea typeface="宋体" panose="02010600030101010101" pitchFamily="2" charset="-122"/>
                <a:cs typeface="Times New Roman" panose="02020603050405020304" pitchFamily="18" charset="0"/>
              </a:rPr>
              <a:t>实质</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利用市场和商品货币关系来促进生产力的发展</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最终实现向社会主义的过渡。</a:t>
            </a: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13567813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98908"/>
            <a:ext cx="10807700" cy="1865126"/>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rgbClr val="000000"/>
                </a:solidFill>
                <a:latin typeface="NEU-BZ-S92"/>
                <a:ea typeface="CTZhongYuanSJ"/>
                <a:cs typeface="Times New Roman" panose="02020603050405020304" pitchFamily="18" charset="0"/>
              </a:rPr>
              <a:t>学以致用</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ea typeface="宋体" panose="02010600030101010101" pitchFamily="2" charset="-122"/>
                <a:cs typeface="Times New Roman" panose="02020603050405020304" pitchFamily="18" charset="0"/>
              </a:rPr>
              <a:t>下面是俄国</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苏俄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粮食作物耕种面积和产量表。表格中</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宋体" panose="02010600030101010101" pitchFamily="2" charset="-122"/>
                <a:cs typeface="Times New Roman" panose="02020603050405020304" pitchFamily="18" charset="0"/>
              </a:rPr>
              <a:t>年以后所发生的变化主要得益于</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　　</a:t>
            </a:r>
            <a:r>
              <a:rPr lang="en-US" altLang="zh-CN">
                <a:solidFill>
                  <a:srgbClr val="000000"/>
                </a:solidFill>
                <a:ea typeface="宋体" panose="02010600030101010101" pitchFamily="2" charset="-122"/>
                <a:cs typeface="Times New Roman" panose="02020603050405020304" pitchFamily="18" charset="0"/>
              </a:rPr>
              <a:t>)</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555777083"/>
              </p:ext>
            </p:extLst>
          </p:nvPr>
        </p:nvGraphicFramePr>
        <p:xfrm>
          <a:off x="363538" y="1926012"/>
          <a:ext cx="10718800" cy="2765425"/>
        </p:xfrm>
        <a:graphic>
          <a:graphicData uri="http://schemas.openxmlformats.org/presentationml/2006/ole">
            <mc:AlternateContent xmlns:mc="http://schemas.openxmlformats.org/markup-compatibility/2006">
              <mc:Choice xmlns:v="urn:schemas-microsoft-com:vml" Requires="v">
                <p:oleObj spid="_x0000_s7181" name="文档" r:id="rId3" imgW="3884295" imgH="1004824" progId="Word.Document.12">
                  <p:embed/>
                </p:oleObj>
              </mc:Choice>
              <mc:Fallback>
                <p:oleObj name="文档" r:id="rId3" imgW="3884295" imgH="1004824" progId="Word.Document.12">
                  <p:embed/>
                  <p:pic>
                    <p:nvPicPr>
                      <p:cNvPr id="0" name=""/>
                      <p:cNvPicPr/>
                      <p:nvPr/>
                    </p:nvPicPr>
                    <p:blipFill>
                      <a:blip r:embed="rId4"/>
                      <a:stretch>
                        <a:fillRect/>
                      </a:stretch>
                    </p:blipFill>
                    <p:spPr>
                      <a:xfrm>
                        <a:off x="363538" y="1926012"/>
                        <a:ext cx="10718800" cy="2765425"/>
                      </a:xfrm>
                      <a:prstGeom prst="rect">
                        <a:avLst/>
                      </a:prstGeom>
                    </p:spPr>
                  </p:pic>
                </p:oleObj>
              </mc:Fallback>
            </mc:AlternateContent>
          </a:graphicData>
        </a:graphic>
      </p:graphicFrame>
      <p:sp>
        <p:nvSpPr>
          <p:cNvPr id="5" name="矩形 4"/>
          <p:cNvSpPr>
            <a:spLocks noChangeAspect="1"/>
          </p:cNvSpPr>
          <p:nvPr/>
        </p:nvSpPr>
        <p:spPr>
          <a:xfrm>
            <a:off x="361950" y="4121775"/>
            <a:ext cx="10807700" cy="1865126"/>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宋体" panose="02010600030101010101" pitchFamily="2" charset="-122"/>
                <a:cs typeface="Times New Roman" panose="02020603050405020304" pitchFamily="18" charset="0"/>
              </a:rPr>
              <a:t>战时共产主义政策的</a:t>
            </a:r>
            <a:r>
              <a:rPr lang="zh-CN" altLang="zh-CN" dirty="0" smtClean="0">
                <a:solidFill>
                  <a:srgbClr val="000000"/>
                </a:solidFill>
                <a:ea typeface="宋体" panose="02010600030101010101" pitchFamily="2" charset="-122"/>
                <a:cs typeface="Times New Roman" panose="02020603050405020304" pitchFamily="18" charset="0"/>
              </a:rPr>
              <a:t>实施</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B</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十月革命的胜利</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宋体" panose="02010600030101010101" pitchFamily="2" charset="-122"/>
                <a:cs typeface="Times New Roman" panose="02020603050405020304" pitchFamily="18" charset="0"/>
              </a:rPr>
              <a:t>苏俄彻底粉碎外来</a:t>
            </a:r>
            <a:r>
              <a:rPr lang="zh-CN" altLang="zh-CN" dirty="0" smtClean="0">
                <a:solidFill>
                  <a:srgbClr val="000000"/>
                </a:solidFill>
                <a:ea typeface="宋体" panose="02010600030101010101" pitchFamily="2" charset="-122"/>
                <a:cs typeface="Times New Roman" panose="02020603050405020304" pitchFamily="18" charset="0"/>
              </a:rPr>
              <a:t>干涉</a:t>
            </a:r>
            <a:r>
              <a:rPr lang="en-US" altLang="zh-CN" dirty="0" smtClean="0">
                <a:solidFill>
                  <a:srgbClr val="000000"/>
                </a:solidFill>
                <a:latin typeface="NEU-BZ-S92"/>
                <a:ea typeface="方正书宋_GBK" panose="03000509000000000000" pitchFamily="65" charset="-122"/>
                <a:cs typeface="Times New Roman" panose="02020603050405020304" pitchFamily="18" charset="0"/>
              </a:rPr>
              <a:t>	</a:t>
            </a:r>
            <a:r>
              <a:rPr lang="en-US" altLang="zh-CN" dirty="0" smtClean="0">
                <a:solidFill>
                  <a:srgbClr val="000000"/>
                </a:solidFill>
                <a:ea typeface="宋体" panose="02010600030101010101" pitchFamily="2" charset="-122"/>
                <a:cs typeface="Times New Roman" panose="02020603050405020304" pitchFamily="18" charset="0"/>
              </a:rPr>
              <a:t>D</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新经济政策的</a:t>
            </a:r>
            <a:r>
              <a:rPr lang="zh-CN" altLang="zh-CN" dirty="0" smtClean="0">
                <a:solidFill>
                  <a:srgbClr val="000000"/>
                </a:solidFill>
                <a:ea typeface="宋体" panose="02010600030101010101" pitchFamily="2" charset="-122"/>
                <a:cs typeface="Times New Roman" panose="02020603050405020304" pitchFamily="18" charset="0"/>
              </a:rPr>
              <a:t>实施</a:t>
            </a:r>
            <a:endParaRPr lang="en-US" altLang="zh-CN" dirty="0" smtClean="0">
              <a:solidFill>
                <a:srgbClr val="000000"/>
              </a:solidFill>
              <a:ea typeface="宋体" panose="02010600030101010101" pitchFamily="2"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答案</a:t>
            </a:r>
            <a:r>
              <a:rPr lang="en-US" altLang="zh-CN" dirty="0">
                <a:latin typeface="Arial" panose="020B0604020202020204" pitchFamily="34" charset="0"/>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D </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61950" y="2130225"/>
            <a:ext cx="10807700" cy="655564"/>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endParaRPr lang="zh-CN" altLang="zh-CN" dirty="0">
              <a:solidFill>
                <a:srgbClr val="000000"/>
              </a:solidFill>
              <a:effectLst/>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395415845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802325"/>
            <a:ext cx="10807700" cy="3581365"/>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dirty="0">
                <a:latin typeface="Arial" panose="020B0604020202020204" pitchFamily="34" charset="0"/>
                <a:cs typeface="Times New Roman" panose="02020603050405020304" pitchFamily="18" charset="0"/>
              </a:rPr>
              <a:t>解析</a:t>
            </a:r>
            <a:r>
              <a:rPr lang="en-US" altLang="zh-CN" dirty="0" smtClean="0">
                <a:latin typeface="Arial" panose="020B0604020202020204" pitchFamily="34" charset="0"/>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由表格数据可以看出</a:t>
            </a:r>
            <a:r>
              <a:rPr lang="en-US" altLang="zh-CN" dirty="0">
                <a:solidFill>
                  <a:srgbClr val="000000"/>
                </a:solidFill>
                <a:ea typeface="宋体" panose="02010600030101010101" pitchFamily="2" charset="-122"/>
                <a:cs typeface="Times New Roman" panose="02020603050405020304" pitchFamily="18" charset="0"/>
              </a:rPr>
              <a:t>,1921—1925</a:t>
            </a:r>
            <a:r>
              <a:rPr lang="zh-CN" altLang="zh-CN" dirty="0">
                <a:solidFill>
                  <a:srgbClr val="000000"/>
                </a:solidFill>
                <a:ea typeface="楷体" panose="02010609060101010101" pitchFamily="49" charset="-122"/>
                <a:cs typeface="Times New Roman" panose="02020603050405020304" pitchFamily="18" charset="0"/>
              </a:rPr>
              <a:t>年苏俄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粮食作物耕种面积不断扩大</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粮食产量不断提高</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结合所学知识可知这与苏俄</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联</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在</a:t>
            </a:r>
            <a:r>
              <a:rPr lang="en-US" altLang="zh-CN" dirty="0">
                <a:solidFill>
                  <a:srgbClr val="000000"/>
                </a:solidFill>
                <a:ea typeface="宋体" panose="02010600030101010101" pitchFamily="2" charset="-122"/>
                <a:cs typeface="Times New Roman" panose="02020603050405020304" pitchFamily="18" charset="0"/>
              </a:rPr>
              <a:t>1921</a:t>
            </a:r>
            <a:r>
              <a:rPr lang="zh-CN" altLang="zh-CN" dirty="0">
                <a:solidFill>
                  <a:srgbClr val="000000"/>
                </a:solidFill>
                <a:ea typeface="楷体" panose="02010609060101010101" pitchFamily="49" charset="-122"/>
                <a:cs typeface="Times New Roman" panose="02020603050405020304" pitchFamily="18" charset="0"/>
              </a:rPr>
              <a:t>年开始实行的新经济政策有关</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项符合题意</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战时共产主义政策实施于</a:t>
            </a:r>
            <a:r>
              <a:rPr lang="en-US" altLang="zh-CN" dirty="0">
                <a:solidFill>
                  <a:srgbClr val="000000"/>
                </a:solidFill>
                <a:ea typeface="宋体" panose="02010600030101010101" pitchFamily="2" charset="-122"/>
                <a:cs typeface="Times New Roman" panose="02020603050405020304" pitchFamily="18" charset="0"/>
              </a:rPr>
              <a:t>1918—1920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十月革命于</a:t>
            </a:r>
            <a:r>
              <a:rPr lang="en-US" altLang="zh-CN" dirty="0">
                <a:solidFill>
                  <a:srgbClr val="000000"/>
                </a:solidFill>
                <a:ea typeface="宋体" panose="02010600030101010101" pitchFamily="2" charset="-122"/>
                <a:cs typeface="Times New Roman" panose="02020603050405020304" pitchFamily="18" charset="0"/>
              </a:rPr>
              <a:t>1917</a:t>
            </a:r>
            <a:r>
              <a:rPr lang="zh-CN" altLang="zh-CN" dirty="0">
                <a:solidFill>
                  <a:srgbClr val="000000"/>
                </a:solidFill>
                <a:ea typeface="楷体" panose="02010609060101010101" pitchFamily="49" charset="-122"/>
                <a:cs typeface="Times New Roman" panose="02020603050405020304" pitchFamily="18" charset="0"/>
              </a:rPr>
              <a:t>年取得胜利</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苏俄彻底粉碎外来干涉是在</a:t>
            </a:r>
            <a:r>
              <a:rPr lang="en-US" altLang="zh-CN" dirty="0">
                <a:solidFill>
                  <a:srgbClr val="000000"/>
                </a:solidFill>
                <a:ea typeface="宋体" panose="02010600030101010101" pitchFamily="2" charset="-122"/>
                <a:cs typeface="Times New Roman" panose="02020603050405020304" pitchFamily="18" charset="0"/>
              </a:rPr>
              <a:t>1920</a:t>
            </a:r>
            <a:r>
              <a:rPr lang="zh-CN" altLang="zh-CN" dirty="0">
                <a:solidFill>
                  <a:srgbClr val="000000"/>
                </a:solidFill>
                <a:ea typeface="楷体" panose="02010609060101010101" pitchFamily="49"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楷体" panose="02010609060101010101" pitchFamily="49" charset="-122"/>
                <a:cs typeface="Times New Roman" panose="02020603050405020304" pitchFamily="18" charset="0"/>
              </a:rPr>
              <a:t>故排除</a:t>
            </a:r>
            <a:r>
              <a:rPr lang="en-US" altLang="zh-CN" dirty="0">
                <a:solidFill>
                  <a:srgbClr val="000000"/>
                </a:solidFill>
                <a:ea typeface="宋体" panose="02010600030101010101" pitchFamily="2" charset="-122"/>
                <a:cs typeface="Times New Roman" panose="02020603050405020304" pitchFamily="18" charset="0"/>
              </a:rPr>
              <a:t>A</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B</a:t>
            </a:r>
            <a:r>
              <a:rPr lang="zh-CN" altLang="zh-CN" dirty="0">
                <a:solidFill>
                  <a:srgbClr val="000000"/>
                </a:solidFill>
                <a:ea typeface="楷体" panose="02010609060101010101" pitchFamily="49" charset="-122"/>
                <a:cs typeface="Times New Roman" panose="02020603050405020304" pitchFamily="18" charset="0"/>
              </a:rPr>
              <a:t>、</a:t>
            </a:r>
            <a:r>
              <a:rPr lang="en-US" altLang="zh-CN" dirty="0">
                <a:solidFill>
                  <a:srgbClr val="000000"/>
                </a:solidFill>
                <a:ea typeface="宋体" panose="02010600030101010101" pitchFamily="2" charset="-122"/>
                <a:cs typeface="Times New Roman" panose="02020603050405020304" pitchFamily="18" charset="0"/>
              </a:rPr>
              <a:t>C</a:t>
            </a:r>
            <a:r>
              <a:rPr lang="zh-CN" altLang="zh-CN" dirty="0">
                <a:solidFill>
                  <a:srgbClr val="000000"/>
                </a:solidFill>
                <a:ea typeface="楷体" panose="02010609060101010101" pitchFamily="49" charset="-122"/>
                <a:cs typeface="Times New Roman" panose="02020603050405020304" pitchFamily="18" charset="0"/>
              </a:rPr>
              <a:t>三项。故选</a:t>
            </a:r>
            <a:r>
              <a:rPr lang="en-US" altLang="zh-CN" dirty="0">
                <a:solidFill>
                  <a:srgbClr val="000000"/>
                </a:solidFill>
                <a:ea typeface="宋体" panose="02010600030101010101" pitchFamily="2" charset="-122"/>
                <a:cs typeface="Times New Roman" panose="02020603050405020304" pitchFamily="18" charset="0"/>
              </a:rPr>
              <a:t>D</a:t>
            </a:r>
            <a:r>
              <a:rPr lang="zh-CN" altLang="zh-CN" dirty="0">
                <a:solidFill>
                  <a:srgbClr val="000000"/>
                </a:solidFill>
                <a:ea typeface="楷体" panose="02010609060101010101" pitchFamily="49" charset="-122"/>
                <a:cs typeface="Times New Roman" panose="02020603050405020304" pitchFamily="18" charset="0"/>
              </a:rPr>
              <a:t>项。</a:t>
            </a:r>
            <a:endParaRPr lang="zh-CN" altLang="zh-CN" dirty="0">
              <a:solidFill>
                <a:srgbClr val="000000"/>
              </a:solidFill>
              <a:latin typeface="NEU-BZ-S92" panose="02020503000000020003" pitchFamily="18" charset="-122"/>
              <a:ea typeface="NEU-BZ-S92" panose="02020503000000020003" pitchFamily="18" charset="-122"/>
              <a:cs typeface="Times New Roman" panose="02020603050405020304" pitchFamily="18" charset="0"/>
            </a:endParaRPr>
          </a:p>
        </p:txBody>
      </p:sp>
    </p:spTree>
    <p:extLst>
      <p:ext uri="{BB962C8B-B14F-4D97-AF65-F5344CB8AC3E}">
        <p14:creationId xmlns:p14="http://schemas.microsoft.com/office/powerpoint/2010/main" val="27394909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4396856"/>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spect="1"/>
          </p:cNvSpPr>
          <p:nvPr/>
        </p:nvSpPr>
        <p:spPr>
          <a:xfrm>
            <a:off x="361950" y="1564505"/>
            <a:ext cx="10807700" cy="1963614"/>
          </a:xfrm>
          <a:prstGeom prst="rect">
            <a:avLst/>
          </a:prstGeom>
          <a:ln>
            <a:solidFill>
              <a:schemeClr val="tx1"/>
            </a:solidFill>
          </a:ln>
        </p:spPr>
        <p:txBody>
          <a:bodyPr>
            <a:spAutoFit/>
          </a:bodyPr>
          <a:lstStyle/>
          <a:p>
            <a:pPr algn="ctr">
              <a:lnSpc>
                <a:spcPct val="120000"/>
              </a:lnSpc>
              <a:spcAft>
                <a:spcPts val="0"/>
              </a:spcAft>
              <a:tabLst>
                <a:tab pos="1188085" algn="l"/>
                <a:tab pos="2163445" algn="l"/>
                <a:tab pos="3142615" algn="l"/>
                <a:tab pos="4190365" algn="l"/>
              </a:tabLst>
            </a:pPr>
            <a:r>
              <a:rPr lang="zh-CN" altLang="zh-CN" dirty="0">
                <a:solidFill>
                  <a:schemeClr val="tx1"/>
                </a:solidFill>
              </a:rPr>
              <a:t>目 标 素 养</a:t>
            </a:r>
            <a:endParaRPr lang="zh-CN" altLang="en-US" dirty="0">
              <a:solidFill>
                <a:schemeClr val="tx1"/>
              </a:solidFill>
            </a:endParaRPr>
          </a:p>
          <a:p>
            <a:pPr>
              <a:lnSpc>
                <a:spcPct val="13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ea typeface="宋体" panose="02010600030101010101" pitchFamily="2" charset="-122"/>
                <a:cs typeface="Times New Roman" panose="02020603050405020304" pitchFamily="18" charset="0"/>
              </a:rPr>
              <a:t>了解列宁领导的十月革命爆发的原因、过程</a:t>
            </a:r>
            <a:endParaRPr lang="zh-CN" altLang="zh-CN" dirty="0">
              <a:solidFill>
                <a:srgbClr val="000000"/>
              </a:solidFill>
              <a:latin typeface="NEU-BZ-S92"/>
              <a:ea typeface="方正书宋_GBK"/>
              <a:cs typeface="Times New Roman" panose="02020603050405020304" pitchFamily="18" charset="0"/>
            </a:endParaRPr>
          </a:p>
          <a:p>
            <a:pPr>
              <a:lnSpc>
                <a:spcPct val="130000"/>
              </a:lnSpc>
            </a:pPr>
            <a:r>
              <a:rPr lang="en-US" altLang="zh-CN" dirty="0">
                <a:solidFill>
                  <a:srgbClr val="000000"/>
                </a:solidFill>
                <a:ea typeface="宋体" panose="02010600030101010101" pitchFamily="2" charset="-122"/>
              </a:rPr>
              <a:t>2.</a:t>
            </a:r>
            <a:r>
              <a:rPr lang="zh-CN" altLang="zh-CN" dirty="0">
                <a:solidFill>
                  <a:srgbClr val="000000"/>
                </a:solidFill>
                <a:ea typeface="宋体" panose="02010600030101010101" pitchFamily="2" charset="-122"/>
                <a:cs typeface="Times New Roman" panose="02020603050405020304" pitchFamily="18" charset="0"/>
              </a:rPr>
              <a:t>理解十月革命的世界历史意义</a:t>
            </a:r>
            <a:endParaRPr lang="zh-CN" altLang="en-US" dirty="0"/>
          </a:p>
        </p:txBody>
      </p:sp>
    </p:spTree>
    <p:extLst>
      <p:ext uri="{BB962C8B-B14F-4D97-AF65-F5344CB8AC3E}">
        <p14:creationId xmlns:p14="http://schemas.microsoft.com/office/powerpoint/2010/main" val="3430740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spect="1"/>
          </p:cNvSpPr>
          <p:nvPr/>
        </p:nvSpPr>
        <p:spPr>
          <a:xfrm>
            <a:off x="361950" y="122887"/>
            <a:ext cx="10807700" cy="5903154"/>
          </a:xfrm>
          <a:prstGeom prst="rect">
            <a:avLst/>
          </a:prstGeom>
          <a:ln>
            <a:solidFill>
              <a:schemeClr val="tx1"/>
            </a:solidFill>
          </a:ln>
        </p:spPr>
        <p:txBody>
          <a:bodyPr>
            <a:spAutoFit/>
          </a:bodyPr>
          <a:lstStyle/>
          <a:p>
            <a:pPr algn="ctr"/>
            <a:r>
              <a:rPr lang="zh-CN" altLang="zh-CN" dirty="0">
                <a:solidFill>
                  <a:schemeClr val="tx1"/>
                </a:solidFill>
              </a:rPr>
              <a:t>知 识 概 览</a:t>
            </a:r>
            <a:endParaRPr lang="zh-CN" altLang="en-US" dirty="0">
              <a:solidFill>
                <a:schemeClr val="tx1"/>
              </a:solidFill>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a:solidFill>
                <a:schemeClr val="tx1"/>
              </a:solidFill>
              <a:ea typeface="宋体" panose="02010600030101010101" pitchFamily="2" charset="-122"/>
              <a:cs typeface="Times New Roman" panose="02020603050405020304" pitchFamily="18" charset="0"/>
            </a:endParaRPr>
          </a:p>
          <a:p>
            <a:pPr>
              <a:lnSpc>
                <a:spcPct val="120000"/>
              </a:lnSpc>
              <a:spcAft>
                <a:spcPts val="0"/>
              </a:spcAft>
              <a:tabLst>
                <a:tab pos="1188085" algn="l"/>
                <a:tab pos="2163445" algn="l"/>
                <a:tab pos="3142615" algn="l"/>
                <a:tab pos="4190365" algn="l"/>
              </a:tabLst>
            </a:pPr>
            <a:endParaRPr lang="en-US" altLang="zh-CN" dirty="0" smtClean="0">
              <a:solidFill>
                <a:schemeClr val="tx1"/>
              </a:solidFill>
              <a:ea typeface="宋体" panose="02010600030101010101" pitchFamily="2" charset="-122"/>
              <a:cs typeface="Times New Roman" panose="02020603050405020304" pitchFamily="18" charset="0"/>
            </a:endParaRPr>
          </a:p>
        </p:txBody>
      </p:sp>
      <p:pic>
        <p:nvPicPr>
          <p:cNvPr id="4" name="NLGXQCRG14X.eps"/>
          <p:cNvPicPr/>
          <p:nvPr/>
        </p:nvPicPr>
        <p:blipFill>
          <a:blip r:embed="rId2"/>
          <a:stretch>
            <a:fillRect/>
          </a:stretch>
        </p:blipFill>
        <p:spPr>
          <a:xfrm>
            <a:off x="3024733" y="637967"/>
            <a:ext cx="5688632" cy="5366634"/>
          </a:xfrm>
          <a:prstGeom prst="rect">
            <a:avLst/>
          </a:prstGeom>
        </p:spPr>
      </p:pic>
    </p:spTree>
    <p:extLst>
      <p:ext uri="{BB962C8B-B14F-4D97-AF65-F5344CB8AC3E}">
        <p14:creationId xmlns:p14="http://schemas.microsoft.com/office/powerpoint/2010/main" val="7849395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下箭头标注 1"/>
          <p:cNvSpPr/>
          <p:nvPr/>
        </p:nvSpPr>
        <p:spPr>
          <a:xfrm>
            <a:off x="913590" y="2087959"/>
            <a:ext cx="9622887" cy="1944216"/>
          </a:xfrm>
          <a:prstGeom prst="downArrowCallout">
            <a:avLst/>
          </a:prstGeom>
          <a:pattFill prst="divot">
            <a:fgClr>
              <a:srgbClr val="C6A7DD"/>
            </a:fgClr>
            <a:bgClr>
              <a:schemeClr val="bg1"/>
            </a:bgClr>
          </a:pattFill>
          <a:ln>
            <a:solidFill>
              <a:srgbClr val="9E5ECE"/>
            </a:solidFill>
          </a:ln>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6000" dirty="0">
                <a:latin typeface="微软雅黑" panose="020B0503020204020204" pitchFamily="34" charset="-122"/>
                <a:ea typeface="微软雅黑" panose="020B0503020204020204" pitchFamily="34" charset="-122"/>
              </a:rPr>
              <a:t>课前</a:t>
            </a:r>
            <a:r>
              <a:rPr lang="en-US" altLang="zh-CN" sz="6000" dirty="0">
                <a:latin typeface="微软雅黑" panose="020B0503020204020204" pitchFamily="34" charset="-122"/>
                <a:ea typeface="微软雅黑" panose="020B0503020204020204" pitchFamily="34" charset="-122"/>
              </a:rPr>
              <a:t>•</a:t>
            </a:r>
            <a:r>
              <a:rPr lang="zh-CN" altLang="en-US" sz="6000" dirty="0">
                <a:latin typeface="微软雅黑" panose="020B0503020204020204" pitchFamily="34" charset="-122"/>
                <a:ea typeface="微软雅黑" panose="020B0503020204020204" pitchFamily="34" charset="-122"/>
              </a:rPr>
              <a:t>基础认知</a:t>
            </a:r>
          </a:p>
        </p:txBody>
      </p:sp>
    </p:spTree>
    <p:extLst>
      <p:ext uri="{BB962C8B-B14F-4D97-AF65-F5344CB8AC3E}">
        <p14:creationId xmlns:p14="http://schemas.microsoft.com/office/powerpoint/2010/main" val="3821353490"/>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308779"/>
            <a:ext cx="10807700" cy="1217641"/>
          </a:xfrm>
          <a:prstGeom prst="rect">
            <a:avLst/>
          </a:prstGeom>
        </p:spPr>
        <p:txBody>
          <a:bodyPr>
            <a:spAutoFit/>
          </a:bodyPr>
          <a:lstStyle/>
          <a:p>
            <a:pPr indent="304800">
              <a:lnSpc>
                <a:spcPct val="120000"/>
              </a:lnSpc>
              <a:spcAft>
                <a:spcPts val="0"/>
              </a:spcAft>
              <a:tabLst>
                <a:tab pos="1188085" algn="l"/>
                <a:tab pos="2163445" algn="l"/>
                <a:tab pos="3142615" algn="l"/>
                <a:tab pos="4190365" algn="l"/>
              </a:tabLst>
            </a:pPr>
            <a:r>
              <a:rPr lang="zh-CN" altLang="zh-CN" dirty="0">
                <a:solidFill>
                  <a:srgbClr val="000000"/>
                </a:solidFill>
                <a:latin typeface="Arial" panose="020B0604020202020204" pitchFamily="34" charset="0"/>
                <a:cs typeface="Times New Roman" panose="02020603050405020304" pitchFamily="18" charset="0"/>
              </a:rPr>
              <a:t>一、列宁主义的形成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a:t>
            </a:r>
            <a:r>
              <a:rPr lang="zh-CN" altLang="zh-CN" dirty="0">
                <a:solidFill>
                  <a:srgbClr val="000000"/>
                </a:solidFill>
                <a:latin typeface="Arial" panose="020B0604020202020204" pitchFamily="34" charset="0"/>
                <a:cs typeface="Times New Roman" panose="02020603050405020304" pitchFamily="18" charset="0"/>
              </a:rPr>
              <a:t>背景</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1434589026"/>
              </p:ext>
            </p:extLst>
          </p:nvPr>
        </p:nvGraphicFramePr>
        <p:xfrm>
          <a:off x="361950" y="1574092"/>
          <a:ext cx="10947878" cy="4300323"/>
        </p:xfrm>
        <a:graphic>
          <a:graphicData uri="http://schemas.openxmlformats.org/presentationml/2006/ole">
            <mc:AlternateContent xmlns:mc="http://schemas.openxmlformats.org/markup-compatibility/2006">
              <mc:Choice xmlns:v="urn:schemas-microsoft-com:vml" Requires="v">
                <p:oleObj spid="_x0000_s1040" name="文档" r:id="rId3" imgW="3948415" imgH="1550936" progId="Word.Document.12">
                  <p:embed/>
                </p:oleObj>
              </mc:Choice>
              <mc:Fallback>
                <p:oleObj name="文档" r:id="rId3" imgW="3948415" imgH="1550936" progId="Word.Document.12">
                  <p:embed/>
                  <p:pic>
                    <p:nvPicPr>
                      <p:cNvPr id="0" name=""/>
                      <p:cNvPicPr/>
                      <p:nvPr/>
                    </p:nvPicPr>
                    <p:blipFill>
                      <a:blip r:embed="rId4"/>
                      <a:stretch>
                        <a:fillRect/>
                      </a:stretch>
                    </p:blipFill>
                    <p:spPr>
                      <a:xfrm>
                        <a:off x="361950" y="1574092"/>
                        <a:ext cx="10947878" cy="4300323"/>
                      </a:xfrm>
                      <a:prstGeom prst="rect">
                        <a:avLst/>
                      </a:prstGeom>
                    </p:spPr>
                  </p:pic>
                </p:oleObj>
              </mc:Fallback>
            </mc:AlternateContent>
          </a:graphicData>
        </a:graphic>
      </p:graphicFrame>
      <p:sp>
        <p:nvSpPr>
          <p:cNvPr id="4" name="矩形 3"/>
          <p:cNvSpPr/>
          <p:nvPr/>
        </p:nvSpPr>
        <p:spPr>
          <a:xfrm>
            <a:off x="5977061" y="1679237"/>
            <a:ext cx="2232248"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5717955" y="2220039"/>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6726067" y="2729334"/>
            <a:ext cx="149400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矩形 7"/>
          <p:cNvSpPr/>
          <p:nvPr/>
        </p:nvSpPr>
        <p:spPr>
          <a:xfrm>
            <a:off x="3960837" y="3241897"/>
            <a:ext cx="2160240"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p:nvSpPr>
        <p:spPr>
          <a:xfrm>
            <a:off x="6890319" y="4232425"/>
            <a:ext cx="1122465" cy="34784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385273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4" presetClass="exit" presetSubtype="10" fill="hold" grpId="0" nodeType="clickEffect">
                                  <p:stCondLst>
                                    <p:cond delay="0"/>
                                  </p:stCondLst>
                                  <p:childTnLst>
                                    <p:animEffect transition="out" filter="randombar(horizontal)">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361950" y="1367879"/>
            <a:ext cx="10807700" cy="239950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2.</a:t>
            </a:r>
            <a:r>
              <a:rPr lang="zh-CN" altLang="zh-CN" dirty="0">
                <a:solidFill>
                  <a:srgbClr val="000000"/>
                </a:solidFill>
                <a:latin typeface="Arial" panose="020B0604020202020204" pitchFamily="34" charset="0"/>
                <a:cs typeface="Times New Roman" panose="02020603050405020304" pitchFamily="18" charset="0"/>
              </a:rPr>
              <a:t>形成</a:t>
            </a:r>
            <a:endParaRPr lang="zh-CN" altLang="zh-CN"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1903 </a:t>
            </a:r>
            <a:r>
              <a:rPr lang="zh-CN" altLang="zh-CN" dirty="0">
                <a:solidFill>
                  <a:srgbClr val="000000"/>
                </a:solidFill>
                <a:ea typeface="宋体" panose="02010600030101010101" pitchFamily="2" charset="-122"/>
                <a:cs typeface="Times New Roman" panose="02020603050405020304" pitchFamily="18" charset="0"/>
              </a:rPr>
              <a:t>年</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俄国社会民主工党举行第二次代表大会</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这次代表大会标志着布尔什维克党的建立。党的指导思想是</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ea typeface="楷体" panose="02010609060101010101" pitchFamily="49" charset="-122"/>
                <a:cs typeface="Times New Roman" panose="02020603050405020304" pitchFamily="18" charset="0"/>
              </a:rPr>
              <a:t>布尔什维主义</a:t>
            </a:r>
            <a:r>
              <a:rPr lang="en-US" altLang="zh-CN" dirty="0">
                <a:solidFill>
                  <a:srgbClr val="000000"/>
                </a:solidFill>
                <a:ea typeface="宋体" panose="02010600030101010101" pitchFamily="2" charset="-122"/>
                <a:cs typeface="Times New Roman" panose="02020603050405020304" pitchFamily="18" charset="0"/>
              </a:rPr>
              <a:t>”,</a:t>
            </a:r>
            <a:r>
              <a:rPr lang="zh-CN" altLang="zh-CN" dirty="0">
                <a:solidFill>
                  <a:srgbClr val="000000"/>
                </a:solidFill>
                <a:ea typeface="宋体" panose="02010600030101010101" pitchFamily="2" charset="-122"/>
                <a:cs typeface="Times New Roman" panose="02020603050405020304" pitchFamily="18" charset="0"/>
              </a:rPr>
              <a:t>也就是列宁主义。</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p:nvPr/>
        </p:nvSpPr>
        <p:spPr>
          <a:xfrm>
            <a:off x="9638711" y="2615254"/>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9633940" y="3079352"/>
            <a:ext cx="1196942" cy="0"/>
          </a:xfrm>
          <a:prstGeom prst="line">
            <a:avLst/>
          </a:prstGeom>
        </p:spPr>
        <p:style>
          <a:lnRef idx="2">
            <a:schemeClr val="dk1"/>
          </a:lnRef>
          <a:fillRef idx="0">
            <a:schemeClr val="dk1"/>
          </a:fillRef>
          <a:effectRef idx="1">
            <a:schemeClr val="dk1"/>
          </a:effectRef>
          <a:fontRef idx="minor">
            <a:schemeClr val="tx1"/>
          </a:fontRef>
        </p:style>
      </p:cxnSp>
      <p:sp>
        <p:nvSpPr>
          <p:cNvPr id="6" name="矩形 5"/>
          <p:cNvSpPr/>
          <p:nvPr/>
        </p:nvSpPr>
        <p:spPr>
          <a:xfrm>
            <a:off x="447526" y="3169802"/>
            <a:ext cx="1198297" cy="4629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42755" y="3633900"/>
            <a:ext cx="1196942" cy="0"/>
          </a:xfrm>
          <a:prstGeom prst="line">
            <a:avLst/>
          </a:prstGeom>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441518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61950" y="256229"/>
            <a:ext cx="1700787" cy="683264"/>
          </a:xfrm>
          <a:prstGeom prst="rect">
            <a:avLst/>
          </a:prstGeom>
        </p:spPr>
        <p:txBody>
          <a:bodyPr wrap="none">
            <a:spAutoFit/>
          </a:bodyPr>
          <a:lstStyle/>
          <a:p>
            <a:pPr indent="267970">
              <a:lnSpc>
                <a:spcPct val="120000"/>
              </a:lnSpc>
              <a:spcAft>
                <a:spcPts val="0"/>
              </a:spcAft>
              <a:tabLst>
                <a:tab pos="1188085" algn="l"/>
                <a:tab pos="2163445" algn="l"/>
                <a:tab pos="3142615" algn="l"/>
                <a:tab pos="4190365" algn="l"/>
              </a:tabLst>
            </a:pPr>
            <a:r>
              <a:rPr lang="en-US" altLang="zh-CN" dirty="0">
                <a:solidFill>
                  <a:srgbClr val="000000"/>
                </a:solidFill>
                <a:ea typeface="宋体" panose="02010600030101010101" pitchFamily="2" charset="-122"/>
                <a:cs typeface="Times New Roman" panose="02020603050405020304" pitchFamily="18" charset="0"/>
              </a:rPr>
              <a:t>3.</a:t>
            </a:r>
            <a:r>
              <a:rPr lang="zh-CN" altLang="zh-CN" dirty="0" smtClean="0">
                <a:solidFill>
                  <a:srgbClr val="000000"/>
                </a:solidFill>
                <a:latin typeface="Arial" panose="020B0604020202020204" pitchFamily="34" charset="0"/>
                <a:cs typeface="Times New Roman" panose="02020603050405020304" pitchFamily="18" charset="0"/>
              </a:rPr>
              <a:t>内容</a:t>
            </a:r>
            <a:r>
              <a:rPr lang="en-US" altLang="zh-CN" dirty="0" smtClean="0">
                <a:solidFill>
                  <a:srgbClr val="000000"/>
                </a:solidFill>
                <a:latin typeface="Arial" panose="020B0604020202020204" pitchFamily="34" charset="0"/>
                <a:cs typeface="Times New Roman" panose="02020603050405020304" pitchFamily="18" charset="0"/>
              </a:rPr>
              <a:t> </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4" name="QLGXQRX26j.eps" descr="id:2147501938;FounderCES"/>
          <p:cNvPicPr/>
          <p:nvPr/>
        </p:nvPicPr>
        <p:blipFill>
          <a:blip r:embed="rId2"/>
          <a:stretch>
            <a:fillRect/>
          </a:stretch>
        </p:blipFill>
        <p:spPr>
          <a:xfrm>
            <a:off x="933196" y="1067978"/>
            <a:ext cx="9364345" cy="4372827"/>
          </a:xfrm>
          <a:prstGeom prst="rect">
            <a:avLst/>
          </a:prstGeom>
        </p:spPr>
      </p:pic>
      <p:sp>
        <p:nvSpPr>
          <p:cNvPr id="5" name="矩形 4"/>
          <p:cNvSpPr/>
          <p:nvPr/>
        </p:nvSpPr>
        <p:spPr>
          <a:xfrm>
            <a:off x="5184973" y="1131038"/>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409109" y="2250892"/>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p:nvSpPr>
        <p:spPr>
          <a:xfrm>
            <a:off x="3323523" y="4893672"/>
            <a:ext cx="1494000" cy="3826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89091957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theme/theme1.xml><?xml version="1.0" encoding="utf-8"?>
<a:theme xmlns:a="http://schemas.openxmlformats.org/drawingml/2006/main" name="1_专业教辅课件Q:251490010">
  <a:themeElements>
    <a:clrScheme name="穿越">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演示文稿2" id="{73BAEC52-59F7-4328-AB73-0F916ADBF193}" vid="{58DBEABC-D800-4B69-8CEC-6F66A7DFD1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790</TotalTime>
  <Words>1707</Words>
  <Application>Microsoft Office PowerPoint</Application>
  <PresentationFormat>自定义</PresentationFormat>
  <Paragraphs>117</Paragraphs>
  <Slides>37</Slides>
  <Notes>1</Notes>
  <HiddenSlides>0</HiddenSlides>
  <MMClips>0</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1</vt:i4>
      </vt:variant>
      <vt:variant>
        <vt:lpstr>幻灯片标题</vt:lpstr>
      </vt:variant>
      <vt:variant>
        <vt:i4>37</vt:i4>
      </vt:variant>
    </vt:vector>
  </HeadingPairs>
  <TitlesOfParts>
    <vt:vector size="51" baseType="lpstr">
      <vt:lpstr>CTZhongYuanSJ</vt:lpstr>
      <vt:lpstr>NEU-BZ-S92</vt:lpstr>
      <vt:lpstr>方正书宋_GBK</vt:lpstr>
      <vt:lpstr>黑体</vt:lpstr>
      <vt:lpstr>楷体</vt:lpstr>
      <vt:lpstr>隶书</vt:lpstr>
      <vt:lpstr>宋体</vt:lpstr>
      <vt:lpstr>苏新诗柳楷简</vt:lpstr>
      <vt:lpstr>微软雅黑</vt:lpstr>
      <vt:lpstr>Arial</vt:lpstr>
      <vt:lpstr>Calibri</vt:lpstr>
      <vt:lpstr>Times New Roman</vt:lpstr>
      <vt:lpstr>1_专业教辅课件Q:251490010</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Microsoft</cp:lastModifiedBy>
  <cp:revision>94</cp:revision>
  <dcterms:created xsi:type="dcterms:W3CDTF">2020-07-20T09:37:23Z</dcterms:created>
  <dcterms:modified xsi:type="dcterms:W3CDTF">2026-03-13T02:46:31Z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TAG2">
    <vt:lpwstr>0008007650000000000001024140</vt:lpwstr>
  </property>
  <property fmtid="{D5CDD505-2E9C-101B-9397-08002B2CF9AE}" pid="3" name="KSOProductBuildVer">
    <vt:lpwstr>2052-10.1.0.7698</vt:lpwstr>
  </property>
</Properties>
</file>