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41"/>
  </p:notesMasterIdLst>
  <p:sldIdLst>
    <p:sldId id="790" r:id="rId2"/>
    <p:sldId id="737" r:id="rId3"/>
    <p:sldId id="781" r:id="rId4"/>
    <p:sldId id="736" r:id="rId5"/>
    <p:sldId id="782" r:id="rId6"/>
    <p:sldId id="783" r:id="rId7"/>
    <p:sldId id="738" r:id="rId8"/>
    <p:sldId id="752" r:id="rId9"/>
    <p:sldId id="754" r:id="rId10"/>
    <p:sldId id="755" r:id="rId11"/>
    <p:sldId id="757" r:id="rId12"/>
    <p:sldId id="758" r:id="rId13"/>
    <p:sldId id="759" r:id="rId14"/>
    <p:sldId id="760" r:id="rId15"/>
    <p:sldId id="761" r:id="rId16"/>
    <p:sldId id="763" r:id="rId17"/>
    <p:sldId id="764" r:id="rId18"/>
    <p:sldId id="766" r:id="rId19"/>
    <p:sldId id="787" r:id="rId20"/>
    <p:sldId id="788" r:id="rId21"/>
    <p:sldId id="784" r:id="rId22"/>
    <p:sldId id="740" r:id="rId23"/>
    <p:sldId id="767" r:id="rId24"/>
    <p:sldId id="768" r:id="rId25"/>
    <p:sldId id="769" r:id="rId26"/>
    <p:sldId id="770" r:id="rId27"/>
    <p:sldId id="789" r:id="rId28"/>
    <p:sldId id="772" r:id="rId29"/>
    <p:sldId id="773" r:id="rId30"/>
    <p:sldId id="751" r:id="rId31"/>
    <p:sldId id="774" r:id="rId32"/>
    <p:sldId id="775" r:id="rId33"/>
    <p:sldId id="776" r:id="rId34"/>
    <p:sldId id="785" r:id="rId35"/>
    <p:sldId id="777" r:id="rId36"/>
    <p:sldId id="778" r:id="rId37"/>
    <p:sldId id="779" r:id="rId38"/>
    <p:sldId id="780" r:id="rId39"/>
    <p:sldId id="786" r:id="rId40"/>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16140356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390841326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3566678951"/>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41100197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63792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5810354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89924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180919966"/>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package" Target="../embeddings/Microsoft_Word___3.docx"/></Relationships>
</file>

<file path=ppt/slides/_rels/slide17.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oleObject" Target="../embeddings/oleObject4.bin"/><Relationship Id="rId7" Type="http://schemas.openxmlformats.org/officeDocument/2006/relationships/package" Target="../embeddings/Microsoft_Word___5.docx"/><Relationship Id="rId2" Type="http://schemas.openxmlformats.org/officeDocument/2006/relationships/slideLayout" Target="../slideLayouts/slideLayout3.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9.emf"/><Relationship Id="rId4" Type="http://schemas.openxmlformats.org/officeDocument/2006/relationships/package" Target="../embeddings/Microsoft_Word___4.docx"/></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617869" y="4104183"/>
            <a:ext cx="8295862"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3</a:t>
            </a:r>
            <a:r>
              <a:rPr lang="zh-CN" altLang="zh-CN" sz="6000" dirty="0">
                <a:solidFill>
                  <a:srgbClr val="000000"/>
                </a:solidFill>
                <a:ea typeface="宋体" panose="02010600030101010101" pitchFamily="2" charset="-122"/>
                <a:cs typeface="Times New Roman" panose="02020603050405020304" pitchFamily="18" charset="0"/>
              </a:rPr>
              <a:t>课　中古时期的欧洲</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519176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287759"/>
            <a:ext cx="10833100" cy="641714"/>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微点拨</a:t>
            </a:r>
            <a:r>
              <a:rPr lang="zh-CN" altLang="zh-CN" dirty="0">
                <a:solidFill>
                  <a:srgbClr val="000000"/>
                </a:solidFill>
                <a:latin typeface="Arial" panose="020B0604020202020204" pitchFamily="34" charset="0"/>
                <a:cs typeface="Times New Roman" panose="02020603050405020304" pitchFamily="18" charset="0"/>
              </a:rPr>
              <a:t>比较西欧的封君封臣制度与中国西周的分封制</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6" name="表格 5"/>
          <p:cNvGraphicFramePr>
            <a:graphicFrameLocks noGrp="1" noChangeAspect="1"/>
          </p:cNvGraphicFramePr>
          <p:nvPr>
            <p:extLst>
              <p:ext uri="{D42A27DB-BD31-4B8C-83A1-F6EECF244321}">
                <p14:modId xmlns:p14="http://schemas.microsoft.com/office/powerpoint/2010/main" val="1648788098"/>
              </p:ext>
            </p:extLst>
          </p:nvPr>
        </p:nvGraphicFramePr>
        <p:xfrm>
          <a:off x="349250" y="1079847"/>
          <a:ext cx="10833099" cy="4876800"/>
        </p:xfrm>
        <a:graphic>
          <a:graphicData uri="http://schemas.openxmlformats.org/drawingml/2006/table">
            <a:tbl>
              <a:tblPr firstRow="1" firstCol="1" bandRow="1"/>
              <a:tblGrid>
                <a:gridCol w="1451347"/>
                <a:gridCol w="5770719"/>
                <a:gridCol w="3611033"/>
              </a:tblGrid>
              <a:tr h="0">
                <a:tc>
                  <a:txBody>
                    <a:bodyPr/>
                    <a:lstStyle/>
                    <a:p>
                      <a:pPr>
                        <a:spcAft>
                          <a:spcPts val="0"/>
                        </a:spcAft>
                        <a:tabLst>
                          <a:tab pos="1188085" algn="l"/>
                          <a:tab pos="2163445" algn="l"/>
                          <a:tab pos="3142615" algn="l"/>
                          <a:tab pos="4190365" algn="l"/>
                        </a:tabLst>
                      </a:pPr>
                      <a:r>
                        <a:rPr 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比较项</a:t>
                      </a:r>
                      <a:endParaRPr lang="zh-CN" sz="3200" b="1" dirty="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西欧封君封臣制</a:t>
                      </a:r>
                      <a:endParaRPr lang="zh-CN" sz="3200" b="1">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中国西周分封制</a:t>
                      </a:r>
                      <a:endParaRPr lang="zh-CN" sz="3200" b="1">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相同点</a:t>
                      </a:r>
                      <a:endParaRPr lang="zh-CN" sz="3200" b="1">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spcAft>
                          <a:spcPts val="0"/>
                        </a:spcAft>
                        <a:tabLst>
                          <a:tab pos="1188085" algn="l"/>
                          <a:tab pos="2163445" algn="l"/>
                          <a:tab pos="3142615" algn="l"/>
                          <a:tab pos="4190365" algn="l"/>
                        </a:tabLst>
                      </a:pPr>
                      <a:r>
                        <a:rPr lang="zh-CN" sz="3200" b="1">
                          <a:solidFill>
                            <a:srgbClr val="000000"/>
                          </a:solidFill>
                          <a:effectLst/>
                          <a:latin typeface="NEU-BZ-S92"/>
                          <a:ea typeface="宋体" panose="02010600030101010101" pitchFamily="2" charset="-122"/>
                          <a:cs typeface="宋体" panose="02010600030101010101" pitchFamily="2" charset="-122"/>
                        </a:rPr>
                        <a:t>①</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目的相同</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维护统治</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NEU-BZ-S92"/>
                          <a:ea typeface="宋体" panose="02010600030101010101" pitchFamily="2" charset="-122"/>
                          <a:cs typeface="宋体" panose="02010600030101010101" pitchFamily="2" charset="-122"/>
                        </a:rPr>
                        <a:t>②</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都有相应的权利和义务</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NEU-BZ-S92"/>
                          <a:ea typeface="宋体" panose="02010600030101010101" pitchFamily="2" charset="-122"/>
                          <a:cs typeface="宋体" panose="02010600030101010101" pitchFamily="2" charset="-122"/>
                        </a:rPr>
                        <a:t>③</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给予土地</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NEU-BZ-S92"/>
                          <a:ea typeface="宋体" panose="02010600030101010101" pitchFamily="2" charset="-122"/>
                          <a:cs typeface="宋体" panose="02010600030101010101" pitchFamily="2" charset="-122"/>
                        </a:rPr>
                        <a:t>④</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层层分封</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NEU-BZ-S92"/>
                          <a:ea typeface="宋体" panose="02010600030101010101" pitchFamily="2" charset="-122"/>
                          <a:cs typeface="宋体" panose="02010600030101010101" pitchFamily="2" charset="-122"/>
                        </a:rPr>
                        <a:t>⑤</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等级森严</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NEU-BZ-S92"/>
                          <a:ea typeface="宋体" panose="02010600030101010101" pitchFamily="2" charset="-122"/>
                          <a:cs typeface="宋体" panose="02010600030101010101" pitchFamily="2" charset="-122"/>
                        </a:rPr>
                        <a:t>⑥</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地方独立性大</a:t>
                      </a:r>
                      <a:endParaRPr lang="zh-CN" sz="3200" b="1">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0">
                <a:tc rowSpan="4">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不同点</a:t>
                      </a:r>
                      <a:endParaRPr lang="zh-CN" sz="3200" b="1">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封建社会</a:t>
                      </a:r>
                      <a:endParaRPr lang="zh-CN" sz="3200" b="1">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奴隶社会</a:t>
                      </a:r>
                      <a:endParaRPr lang="zh-CN" sz="3200" b="1">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以土地为纽带</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靠效忠维系</a:t>
                      </a:r>
                      <a:endParaRPr lang="zh-CN" sz="3200" b="1">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以</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血缘</a:t>
                      </a:r>
                      <a:r>
                        <a:rPr lang="zh-CN" altLang="en-US"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关系</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为</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纽带</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靠宗法制维系</a:t>
                      </a:r>
                      <a:endParaRPr lang="zh-CN" sz="3200" b="1" dirty="0">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侧重军事和经济关系</a:t>
                      </a:r>
                      <a:endParaRPr lang="zh-CN" sz="3200" b="1">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侧重政治关系</a:t>
                      </a:r>
                      <a:endParaRPr lang="zh-CN" sz="3200" b="1">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国王是名义上最高统治者</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封臣只效忠直接上级的封君</a:t>
                      </a:r>
                      <a:endParaRPr lang="zh-CN" sz="3200" b="1">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天子是最高统治者</a:t>
                      </a:r>
                      <a:r>
                        <a:rPr lang="en-US" sz="3200" b="1"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b="1" kern="1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受封者</a:t>
                      </a:r>
                      <a:r>
                        <a:rPr lang="zh-CN" sz="3200" b="1"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都</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从属于天子</a:t>
                      </a:r>
                      <a:endParaRPr lang="zh-CN" sz="3200" b="1" dirty="0">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55905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88903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二、中古西欧的王权、城市与教会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中古西欧王权的加强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封建制初期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权力分散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王权软弱。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国王作为国家</a:t>
            </a:r>
            <a:r>
              <a:rPr lang="zh-CN" altLang="zh-CN" dirty="0">
                <a:ea typeface="楷体" panose="02010609060101010101" pitchFamily="49" charset="-122"/>
                <a:cs typeface="Times New Roman" panose="02020603050405020304" pitchFamily="18" charset="0"/>
              </a:rPr>
              <a:t>名义</a:t>
            </a:r>
            <a:r>
              <a:rPr lang="zh-CN" altLang="zh-CN" dirty="0">
                <a:solidFill>
                  <a:srgbClr val="000000"/>
                </a:solidFill>
                <a:ea typeface="宋体" panose="02010600030101010101" pitchFamily="2" charset="-122"/>
                <a:cs typeface="Times New Roman" panose="02020603050405020304" pitchFamily="18" charset="0"/>
              </a:rPr>
              <a:t>上的最高统治者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被视为最高的领主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拥有高于一般封臣的权力。</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中古中后期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随着社会环境逐渐稳定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经济增长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西欧各国王权有不同程度的加强。</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600797" y="2746293"/>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596207" y="3210391"/>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974616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03783"/>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王权的加强。</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英格兰国王在与贵族的斗争中强化权力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到</a:t>
            </a:r>
            <a:r>
              <a:rPr lang="en-US" altLang="zh-CN" dirty="0">
                <a:solidFill>
                  <a:srgbClr val="000000"/>
                </a:solidFill>
                <a:ea typeface="宋体" panose="02010600030101010101" pitchFamily="2" charset="-122"/>
                <a:cs typeface="Times New Roman" panose="02020603050405020304" pitchFamily="18" charset="0"/>
              </a:rPr>
              <a:t>15</a:t>
            </a:r>
            <a:r>
              <a:rPr lang="zh-CN" altLang="zh-CN" dirty="0">
                <a:solidFill>
                  <a:srgbClr val="000000"/>
                </a:solidFill>
                <a:ea typeface="宋体" panose="02010600030101010101" pitchFamily="2" charset="-122"/>
                <a:cs typeface="Times New Roman" panose="02020603050405020304" pitchFamily="18" charset="0"/>
              </a:rPr>
              <a:t>世纪</a:t>
            </a:r>
            <a:r>
              <a:rPr lang="zh-CN" altLang="zh-CN" dirty="0" smtClean="0">
                <a:solidFill>
                  <a:srgbClr val="000000"/>
                </a:solidFill>
                <a:ea typeface="宋体" panose="02010600030101010101" pitchFamily="2" charset="-122"/>
                <a:cs typeface="Times New Roman" panose="02020603050405020304" pitchFamily="18" charset="0"/>
              </a:rPr>
              <a:t>晚期</a:t>
            </a:r>
            <a:r>
              <a:rPr lang="en-US" altLang="zh-CN" dirty="0" smtClean="0">
                <a:solidFill>
                  <a:srgbClr val="000000"/>
                </a:solidFill>
                <a:ea typeface="宋体" panose="02010600030101010101" pitchFamily="2" charset="-122"/>
                <a:cs typeface="Times New Roman" panose="02020603050405020304" pitchFamily="18" charset="0"/>
              </a:rPr>
              <a:t> </a:t>
            </a:r>
            <a:r>
              <a:rPr lang="zh-CN" altLang="zh-CN" dirty="0" smtClean="0">
                <a:ea typeface="楷体" panose="02010609060101010101" pitchFamily="49" charset="-122"/>
                <a:cs typeface="Times New Roman" panose="02020603050405020304" pitchFamily="18" charset="0"/>
              </a:rPr>
              <a:t>都</a:t>
            </a:r>
            <a:r>
              <a:rPr lang="zh-CN" altLang="zh-CN" dirty="0">
                <a:ea typeface="楷体" panose="02010609060101010101" pitchFamily="49" charset="-122"/>
                <a:cs typeface="Times New Roman" panose="02020603050405020304" pitchFamily="18" charset="0"/>
              </a:rPr>
              <a:t>铎</a:t>
            </a:r>
            <a:r>
              <a:rPr lang="zh-CN" altLang="zh-CN" dirty="0">
                <a:solidFill>
                  <a:srgbClr val="000000"/>
                </a:solidFill>
                <a:ea typeface="宋体" panose="02010600030101010101" pitchFamily="2" charset="-122"/>
                <a:cs typeface="Times New Roman" panose="02020603050405020304" pitchFamily="18" charset="0"/>
              </a:rPr>
              <a:t>王朝建立后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英格兰逐渐形成了较为强大的王权。</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法兰西国王借助</a:t>
            </a:r>
            <a:r>
              <a:rPr lang="zh-CN" altLang="zh-CN" dirty="0">
                <a:ea typeface="楷体" panose="02010609060101010101" pitchFamily="49" charset="-122"/>
                <a:cs typeface="Times New Roman" panose="02020603050405020304" pitchFamily="18" charset="0"/>
              </a:rPr>
              <a:t>通婚</a:t>
            </a:r>
            <a:r>
              <a:rPr lang="zh-CN" altLang="zh-CN" dirty="0">
                <a:solidFill>
                  <a:srgbClr val="000000"/>
                </a:solidFill>
                <a:ea typeface="宋体" panose="02010600030101010101" pitchFamily="2" charset="-122"/>
                <a:cs typeface="Times New Roman" panose="02020603050405020304" pitchFamily="18" charset="0"/>
              </a:rPr>
              <a:t>和征服等手段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击败各地封建主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逐步扩大王室领地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到</a:t>
            </a:r>
            <a:r>
              <a:rPr lang="en-US" altLang="zh-CN" dirty="0">
                <a:solidFill>
                  <a:srgbClr val="000000"/>
                </a:solidFill>
                <a:ea typeface="宋体" panose="02010600030101010101" pitchFamily="2" charset="-122"/>
                <a:cs typeface="Times New Roman" panose="02020603050405020304" pitchFamily="18" charset="0"/>
              </a:rPr>
              <a:t>15</a:t>
            </a:r>
            <a:r>
              <a:rPr lang="zh-CN" altLang="zh-CN" dirty="0">
                <a:solidFill>
                  <a:srgbClr val="000000"/>
                </a:solidFill>
                <a:ea typeface="宋体" panose="02010600030101010101" pitchFamily="2" charset="-122"/>
                <a:cs typeface="Times New Roman" panose="02020603050405020304" pitchFamily="18" charset="0"/>
              </a:rPr>
              <a:t>世纪晚期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基本完成了法兰西的统一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王权得到强化。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③</a:t>
            </a:r>
            <a:r>
              <a:rPr lang="en-US" altLang="zh-CN" dirty="0">
                <a:solidFill>
                  <a:srgbClr val="000000"/>
                </a:solidFill>
                <a:ea typeface="宋体" panose="02010600030101010101" pitchFamily="2" charset="-122"/>
                <a:cs typeface="Times New Roman" panose="02020603050405020304" pitchFamily="18" charset="0"/>
              </a:rPr>
              <a:t>15</a:t>
            </a:r>
            <a:r>
              <a:rPr lang="zh-CN" altLang="zh-CN" dirty="0">
                <a:solidFill>
                  <a:srgbClr val="000000"/>
                </a:solidFill>
                <a:ea typeface="宋体" panose="02010600030101010101" pitchFamily="2" charset="-122"/>
                <a:cs typeface="Times New Roman" panose="02020603050405020304" pitchFamily="18" charset="0"/>
              </a:rPr>
              <a:t>世纪末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a:t>
            </a:r>
            <a:r>
              <a:rPr lang="zh-CN" altLang="zh-CN" dirty="0">
                <a:ea typeface="楷体" panose="02010609060101010101" pitchFamily="49" charset="-122"/>
                <a:cs typeface="Times New Roman" panose="02020603050405020304" pitchFamily="18" charset="0"/>
              </a:rPr>
              <a:t>伊比利亚半岛</a:t>
            </a:r>
            <a:r>
              <a:rPr lang="zh-CN" altLang="zh-CN" dirty="0">
                <a:solidFill>
                  <a:srgbClr val="000000"/>
                </a:solidFill>
                <a:ea typeface="宋体" panose="02010600030101010101" pitchFamily="2" charset="-122"/>
                <a:cs typeface="Times New Roman" panose="02020603050405020304" pitchFamily="18" charset="0"/>
              </a:rPr>
              <a:t>形成的国家有西班牙和葡萄牙。</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76365" y="1723751"/>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71775" y="2187849"/>
            <a:ext cx="776265"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4011329" y="2299815"/>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006739" y="2763913"/>
            <a:ext cx="776265"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3280491" y="4070153"/>
            <a:ext cx="242675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3275945" y="4534251"/>
            <a:ext cx="2424011"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702795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3323"/>
            <a:ext cx="3646832" cy="64434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封建城市的发展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pic>
        <p:nvPicPr>
          <p:cNvPr id="10" name="HLGXQCRG14Xj.eps" descr="id:2147499380;FounderCES"/>
          <p:cNvPicPr/>
          <p:nvPr/>
        </p:nvPicPr>
        <p:blipFill>
          <a:blip r:embed="rId2"/>
          <a:stretch>
            <a:fillRect/>
          </a:stretch>
        </p:blipFill>
        <p:spPr>
          <a:xfrm>
            <a:off x="2952725" y="560235"/>
            <a:ext cx="5296318" cy="5590490"/>
          </a:xfrm>
          <a:prstGeom prst="rect">
            <a:avLst/>
          </a:prstGeom>
        </p:spPr>
      </p:pic>
      <p:sp>
        <p:nvSpPr>
          <p:cNvPr id="11" name="矩形 10"/>
          <p:cNvSpPr/>
          <p:nvPr/>
        </p:nvSpPr>
        <p:spPr>
          <a:xfrm>
            <a:off x="5544438" y="1684728"/>
            <a:ext cx="766659"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4608909" y="2479529"/>
            <a:ext cx="766659"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5157288" y="4681187"/>
            <a:ext cx="696963"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7173326" y="4974061"/>
            <a:ext cx="696963"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154381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7"/>
                                        </p:tgtEl>
                                      </p:cBhvr>
                                    </p:animEffect>
                                    <p:set>
                                      <p:cBhvr>
                                        <p:cTn id="17" dur="1" fill="hold">
                                          <p:stCondLst>
                                            <p:cond delay="499"/>
                                          </p:stCondLst>
                                        </p:cTn>
                                        <p:tgtEl>
                                          <p:spTgt spid="1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9767"/>
            <a:ext cx="10807700" cy="476322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基督教会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在中古西欧占有举足轻重的地位。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表现。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基督教会拥有大量庄园和广袤土地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并向信徒征收</a:t>
            </a:r>
            <a:r>
              <a:rPr lang="zh-CN" altLang="zh-CN" dirty="0">
                <a:ea typeface="楷体" panose="02010609060101010101" pitchFamily="49" charset="-122"/>
                <a:cs typeface="Times New Roman" panose="02020603050405020304" pitchFamily="18" charset="0"/>
              </a:rPr>
              <a:t>什一税</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基督教会是最大的有组织的力量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形成了从教皇到各级神职人员的</a:t>
            </a:r>
            <a:r>
              <a:rPr lang="zh-CN" altLang="zh-CN" dirty="0">
                <a:ea typeface="楷体" panose="02010609060101010101" pitchFamily="49" charset="-122"/>
                <a:cs typeface="Times New Roman" panose="02020603050405020304" pitchFamily="18" charset="0"/>
              </a:rPr>
              <a:t>等级制度</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整个西欧社会的居民几乎都是基督教徒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教会控制着他们的精神生活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宗教戒律严重束缚了人性的发展。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9804243" y="2181483"/>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799472" y="2645581"/>
            <a:ext cx="1196942"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2110145" y="3355127"/>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105599" y="3819225"/>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128383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49250" y="-42785"/>
            <a:ext cx="10833100" cy="6494085"/>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a:t>
            </a:r>
            <a:r>
              <a:rPr lang="zh-CN" altLang="zh-CN" dirty="0" smtClean="0">
                <a:solidFill>
                  <a:srgbClr val="000000"/>
                </a:solidFill>
                <a:ea typeface="楷体" panose="02010609060101010101" pitchFamily="49" charset="-122"/>
                <a:cs typeface="Times New Roman" panose="02020603050405020304" pitchFamily="18" charset="0"/>
              </a:rPr>
              <a:t>中古</a:t>
            </a:r>
            <a:r>
              <a:rPr lang="zh-CN" altLang="zh-CN" dirty="0">
                <a:solidFill>
                  <a:srgbClr val="000000"/>
                </a:solidFill>
                <a:ea typeface="楷体" panose="02010609060101010101" pitchFamily="49" charset="-122"/>
                <a:cs typeface="Times New Roman" panose="02020603050405020304" pitchFamily="18" charset="0"/>
              </a:rPr>
              <a:t>西欧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以教皇为代表的教权体系与以国王为代表的王权体系同时存在于一个社会内部并发挥作用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它们之间既有对抗与制约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也存在合作与利用</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形成了政教分离的二元体制。</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latin typeface="NEU-BZ-S92"/>
                <a:ea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gn="r">
              <a:lnSpc>
                <a:spcPct val="130000"/>
              </a:lnSpc>
              <a:spcAft>
                <a:spcPts val="0"/>
              </a:spcAft>
              <a:tabLst>
                <a:tab pos="1188085" algn="l"/>
                <a:tab pos="2163445" algn="l"/>
                <a:tab pos="3142615" algn="l"/>
                <a:tab pos="4190365" algn="l"/>
              </a:tabLst>
            </a:pPr>
            <a:r>
              <a:rPr lang="en-US" altLang="zh-CN" dirty="0">
                <a:solidFill>
                  <a:srgbClr val="000000"/>
                </a:solidFill>
                <a:ea typeface="楷体" panose="02010609060101010101" pitchFamily="49"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摘编自张巨斌《中古西欧多元社会</a:t>
            </a:r>
            <a:endParaRPr lang="zh-CN" altLang="zh-CN" dirty="0">
              <a:solidFill>
                <a:srgbClr val="000000"/>
              </a:solidFill>
              <a:latin typeface="NEU-BZ-S92"/>
              <a:ea typeface="方正书宋_GBK" panose="03000509000000000000"/>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结构的核心特征》</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思考西欧封建社会的政治特征是什么。</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en-US" dirty="0">
                <a:solidFill>
                  <a:srgbClr val="000000"/>
                </a:solidFill>
                <a:ea typeface="楷体" panose="02010609060101010101" pitchFamily="49" charset="-122"/>
                <a:cs typeface="Times New Roman" panose="02020603050405020304" pitchFamily="18" charset="0"/>
              </a:rPr>
              <a:t>政治</a:t>
            </a:r>
            <a:r>
              <a:rPr lang="zh-CN" altLang="zh-CN" dirty="0" smtClean="0">
                <a:solidFill>
                  <a:srgbClr val="000000"/>
                </a:solidFill>
                <a:ea typeface="楷体" panose="02010609060101010101" pitchFamily="49" charset="-122"/>
                <a:cs typeface="Times New Roman" panose="02020603050405020304" pitchFamily="18" charset="0"/>
              </a:rPr>
              <a:t>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世俗王权和教权长期并立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形成二元体制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教权体系与王权体系互相利用、竞争共存。</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88681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randombar(horizontal)">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12176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三、拜占庭与俄罗斯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拜占庭帝国</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84634427"/>
              </p:ext>
            </p:extLst>
          </p:nvPr>
        </p:nvGraphicFramePr>
        <p:xfrm>
          <a:off x="361950" y="1722030"/>
          <a:ext cx="10842062" cy="3750305"/>
        </p:xfrm>
        <a:graphic>
          <a:graphicData uri="http://schemas.openxmlformats.org/presentationml/2006/ole">
            <mc:AlternateContent xmlns:mc="http://schemas.openxmlformats.org/markup-compatibility/2006">
              <mc:Choice xmlns:v="urn:schemas-microsoft-com:vml" Requires="v">
                <p:oleObj spid="_x0000_s3090" name="文档" r:id="rId4" imgW="3910252" imgH="1352569" progId="Word.Document.12">
                  <p:embed/>
                </p:oleObj>
              </mc:Choice>
              <mc:Fallback>
                <p:oleObj name="文档" r:id="rId4" imgW="3910252" imgH="1352569" progId="Word.Document.12">
                  <p:embed/>
                  <p:pic>
                    <p:nvPicPr>
                      <p:cNvPr id="0" name=""/>
                      <p:cNvPicPr/>
                      <p:nvPr/>
                    </p:nvPicPr>
                    <p:blipFill>
                      <a:blip r:embed="rId5"/>
                      <a:stretch>
                        <a:fillRect/>
                      </a:stretch>
                    </p:blipFill>
                    <p:spPr>
                      <a:xfrm>
                        <a:off x="361950" y="1722030"/>
                        <a:ext cx="10842062" cy="3750305"/>
                      </a:xfrm>
                      <a:prstGeom prst="rect">
                        <a:avLst/>
                      </a:prstGeom>
                    </p:spPr>
                  </p:pic>
                </p:oleObj>
              </mc:Fallback>
            </mc:AlternateContent>
          </a:graphicData>
        </a:graphic>
      </p:graphicFrame>
      <p:sp>
        <p:nvSpPr>
          <p:cNvPr id="5" name="矩形 4"/>
          <p:cNvSpPr/>
          <p:nvPr/>
        </p:nvSpPr>
        <p:spPr>
          <a:xfrm>
            <a:off x="9742464" y="1860929"/>
            <a:ext cx="1122465"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4526143" y="2840065"/>
            <a:ext cx="1122465"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841157" y="3334796"/>
            <a:ext cx="1122465"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2992459" y="3805145"/>
            <a:ext cx="141123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84254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2954856047"/>
              </p:ext>
            </p:extLst>
          </p:nvPr>
        </p:nvGraphicFramePr>
        <p:xfrm>
          <a:off x="360437" y="24119"/>
          <a:ext cx="10842062" cy="4229449"/>
        </p:xfrm>
        <a:graphic>
          <a:graphicData uri="http://schemas.openxmlformats.org/presentationml/2006/ole">
            <mc:AlternateContent xmlns:mc="http://schemas.openxmlformats.org/markup-compatibility/2006">
              <mc:Choice xmlns:v="urn:schemas-microsoft-com:vml" Requires="v">
                <p:oleObj spid="_x0000_s4123" name="文档" r:id="rId4" imgW="3910252" imgH="1525375" progId="Word.Document.12">
                  <p:embed/>
                </p:oleObj>
              </mc:Choice>
              <mc:Fallback>
                <p:oleObj name="文档" r:id="rId4" imgW="3910252" imgH="1525375" progId="Word.Document.12">
                  <p:embed/>
                  <p:pic>
                    <p:nvPicPr>
                      <p:cNvPr id="0" name=""/>
                      <p:cNvPicPr/>
                      <p:nvPr/>
                    </p:nvPicPr>
                    <p:blipFill>
                      <a:blip r:embed="rId5"/>
                      <a:stretch>
                        <a:fillRect/>
                      </a:stretch>
                    </p:blipFill>
                    <p:spPr>
                      <a:xfrm>
                        <a:off x="360437" y="24119"/>
                        <a:ext cx="10842062" cy="4229449"/>
                      </a:xfrm>
                      <a:prstGeom prst="rect">
                        <a:avLst/>
                      </a:prstGeom>
                    </p:spPr>
                  </p:pic>
                </p:oleObj>
              </mc:Fallback>
            </mc:AlternateContent>
          </a:graphicData>
        </a:graphic>
      </p:graphicFrame>
      <p:sp>
        <p:nvSpPr>
          <p:cNvPr id="3" name="矩形 2"/>
          <p:cNvSpPr/>
          <p:nvPr/>
        </p:nvSpPr>
        <p:spPr>
          <a:xfrm>
            <a:off x="6049069" y="155747"/>
            <a:ext cx="216024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4320877" y="2098341"/>
            <a:ext cx="216024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6" name="对象 5"/>
          <p:cNvGraphicFramePr>
            <a:graphicFrameLocks noChangeAspect="1"/>
          </p:cNvGraphicFramePr>
          <p:nvPr>
            <p:extLst>
              <p:ext uri="{D42A27DB-BD31-4B8C-83A1-F6EECF244321}">
                <p14:modId xmlns:p14="http://schemas.microsoft.com/office/powerpoint/2010/main" val="3262456436"/>
              </p:ext>
            </p:extLst>
          </p:nvPr>
        </p:nvGraphicFramePr>
        <p:xfrm>
          <a:off x="370563" y="3507831"/>
          <a:ext cx="10842062" cy="3271158"/>
        </p:xfrm>
        <a:graphic>
          <a:graphicData uri="http://schemas.openxmlformats.org/presentationml/2006/ole">
            <mc:AlternateContent xmlns:mc="http://schemas.openxmlformats.org/markup-compatibility/2006">
              <mc:Choice xmlns:v="urn:schemas-microsoft-com:vml" Requires="v">
                <p:oleObj spid="_x0000_s4124" name="文档" r:id="rId7" imgW="3910252" imgH="1179762" progId="Word.Document.12">
                  <p:embed/>
                </p:oleObj>
              </mc:Choice>
              <mc:Fallback>
                <p:oleObj name="文档" r:id="rId7" imgW="3910252" imgH="1179762" progId="Word.Document.12">
                  <p:embed/>
                  <p:pic>
                    <p:nvPicPr>
                      <p:cNvPr id="0" name=""/>
                      <p:cNvPicPr/>
                      <p:nvPr/>
                    </p:nvPicPr>
                    <p:blipFill>
                      <a:blip r:embed="rId8"/>
                      <a:stretch>
                        <a:fillRect/>
                      </a:stretch>
                    </p:blipFill>
                    <p:spPr>
                      <a:xfrm>
                        <a:off x="370563" y="3507831"/>
                        <a:ext cx="10842062" cy="3271158"/>
                      </a:xfrm>
                      <a:prstGeom prst="rect">
                        <a:avLst/>
                      </a:prstGeom>
                    </p:spPr>
                  </p:pic>
                </p:oleObj>
              </mc:Fallback>
            </mc:AlternateContent>
          </a:graphicData>
        </a:graphic>
      </p:graphicFrame>
      <p:sp>
        <p:nvSpPr>
          <p:cNvPr id="7" name="矩形 6"/>
          <p:cNvSpPr/>
          <p:nvPr/>
        </p:nvSpPr>
        <p:spPr>
          <a:xfrm>
            <a:off x="5275645" y="3646646"/>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1995601" y="5596063"/>
            <a:ext cx="79208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730149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0"/>
            <a:ext cx="3078087"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俄罗斯的</a:t>
            </a:r>
            <a:r>
              <a:rPr lang="zh-CN" altLang="zh-CN" dirty="0" smtClean="0">
                <a:solidFill>
                  <a:srgbClr val="000000"/>
                </a:solidFill>
                <a:latin typeface="Arial" panose="020B0604020202020204" pitchFamily="34" charset="0"/>
                <a:cs typeface="Times New Roman" panose="02020603050405020304" pitchFamily="18" charset="0"/>
              </a:rPr>
              <a:t>兴起</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22mqc08j.eps" descr="id:2147499409;FounderCES"/>
          <p:cNvPicPr/>
          <p:nvPr/>
        </p:nvPicPr>
        <p:blipFill>
          <a:blip r:embed="rId2"/>
          <a:stretch>
            <a:fillRect/>
          </a:stretch>
        </p:blipFill>
        <p:spPr>
          <a:xfrm>
            <a:off x="3240757" y="515808"/>
            <a:ext cx="5112568" cy="5635303"/>
          </a:xfrm>
          <a:prstGeom prst="rect">
            <a:avLst/>
          </a:prstGeom>
        </p:spPr>
      </p:pic>
      <p:sp>
        <p:nvSpPr>
          <p:cNvPr id="13" name="矩形 12"/>
          <p:cNvSpPr/>
          <p:nvPr/>
        </p:nvSpPr>
        <p:spPr>
          <a:xfrm>
            <a:off x="6014071" y="935831"/>
            <a:ext cx="766659" cy="215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p:cNvSpPr/>
          <p:nvPr/>
        </p:nvSpPr>
        <p:spPr>
          <a:xfrm>
            <a:off x="7515879" y="2210704"/>
            <a:ext cx="766659" cy="2375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611691" y="2479819"/>
            <a:ext cx="476035" cy="2375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5665586" y="4032175"/>
            <a:ext cx="1020424" cy="2375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4929104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17"/>
                                        </p:tgtEl>
                                      </p:cBhvr>
                                    </p:animEffect>
                                    <p:set>
                                      <p:cBhvr>
                                        <p:cTn id="15" dur="1" fill="hold">
                                          <p:stCondLst>
                                            <p:cond delay="499"/>
                                          </p:stCondLst>
                                        </p:cTn>
                                        <p:tgtEl>
                                          <p:spTgt spid="17"/>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8"/>
                                        </p:tgtEl>
                                      </p:cBhvr>
                                    </p:animEffect>
                                    <p:set>
                                      <p:cBhvr>
                                        <p:cTn id="20"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102817"/>
            <a:ext cx="10833100" cy="5853910"/>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2  </a:t>
            </a:r>
            <a:r>
              <a:rPr lang="zh-CN" altLang="zh-CN" dirty="0" smtClean="0">
                <a:solidFill>
                  <a:srgbClr val="000000"/>
                </a:solidFill>
                <a:ea typeface="楷体" panose="02010609060101010101" pitchFamily="49" charset="-122"/>
                <a:cs typeface="Times New Roman" panose="02020603050405020304" pitchFamily="18" charset="0"/>
              </a:rPr>
              <a:t>拜占庭</a:t>
            </a:r>
            <a:r>
              <a:rPr lang="zh-CN" altLang="zh-CN" dirty="0">
                <a:solidFill>
                  <a:srgbClr val="000000"/>
                </a:solidFill>
                <a:ea typeface="楷体" panose="02010609060101010101" pitchFamily="49" charset="-122"/>
                <a:cs typeface="Times New Roman" panose="02020603050405020304" pitchFamily="18" charset="0"/>
              </a:rPr>
              <a:t>文明是亚欧中世纪文明中</a:t>
            </a:r>
            <a:r>
              <a:rPr lang="zh-CN" altLang="zh-CN" dirty="0" smtClean="0">
                <a:solidFill>
                  <a:srgbClr val="000000"/>
                </a:solidFill>
                <a:ea typeface="楷体" panose="02010609060101010101" pitchFamily="49" charset="-122"/>
                <a:cs typeface="Times New Roman" panose="02020603050405020304" pitchFamily="18" charset="0"/>
              </a:rPr>
              <a:t>一</a:t>
            </a:r>
            <a:r>
              <a:rPr lang="zh-CN" altLang="en-US" dirty="0" smtClean="0">
                <a:solidFill>
                  <a:srgbClr val="000000"/>
                </a:solidFill>
                <a:ea typeface="楷体" panose="02010609060101010101" pitchFamily="49" charset="-122"/>
                <a:cs typeface="Times New Roman" panose="02020603050405020304" pitchFamily="18" charset="0"/>
              </a:rPr>
              <a:t>朵</a:t>
            </a:r>
            <a:r>
              <a:rPr lang="zh-CN" altLang="zh-CN" dirty="0" smtClean="0">
                <a:solidFill>
                  <a:srgbClr val="000000"/>
                </a:solidFill>
                <a:ea typeface="楷体" panose="02010609060101010101" pitchFamily="49" charset="-122"/>
                <a:cs typeface="Times New Roman" panose="02020603050405020304" pitchFamily="18" charset="0"/>
              </a:rPr>
              <a:t>独具特色</a:t>
            </a:r>
            <a:r>
              <a:rPr lang="zh-CN" altLang="zh-CN" dirty="0">
                <a:solidFill>
                  <a:srgbClr val="000000"/>
                </a:solidFill>
                <a:ea typeface="楷体" panose="02010609060101010101" pitchFamily="49" charset="-122"/>
                <a:cs typeface="Times New Roman" panose="02020603050405020304" pitchFamily="18" charset="0"/>
              </a:rPr>
              <a:t>的奇葩。首先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它立足于东方希腊化地区文化的肥田沃土之上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从其产生的那</a:t>
            </a:r>
            <a:r>
              <a:rPr lang="zh-CN" altLang="zh-CN" dirty="0" smtClean="0">
                <a:solidFill>
                  <a:srgbClr val="000000"/>
                </a:solidFill>
                <a:ea typeface="楷体" panose="02010609060101010101" pitchFamily="49" charset="-122"/>
                <a:cs typeface="Times New Roman" panose="02020603050405020304" pitchFamily="18" charset="0"/>
              </a:rPr>
              <a:t>一刻</a:t>
            </a:r>
            <a:r>
              <a:rPr lang="zh-CN" altLang="zh-CN" dirty="0">
                <a:solidFill>
                  <a:srgbClr val="000000"/>
                </a:solidFill>
                <a:ea typeface="楷体" panose="02010609060101010101" pitchFamily="49" charset="-122"/>
                <a:cs typeface="Times New Roman" panose="02020603050405020304" pitchFamily="18" charset="0"/>
              </a:rPr>
              <a:t>起就带有明显的东方色彩。其次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它又是典型的基督教文明</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最后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拜占庭文明还具有明显的罗马因素。在许多方面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特别是在政治法律体系及官僚统治体系方面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拜占庭几乎全面继承了罗马帝国的传统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使之成为中世纪拜占庭政治制度的骨架。</a:t>
            </a:r>
            <a:endParaRPr lang="zh-CN" altLang="zh-CN" dirty="0">
              <a:solidFill>
                <a:srgbClr val="000000"/>
              </a:solidFill>
              <a:latin typeface="NEU-BZ-S92"/>
              <a:ea typeface="方正书宋_GBK"/>
              <a:cs typeface="Times New Roman" panose="02020603050405020304" pitchFamily="18" charset="0"/>
            </a:endParaRPr>
          </a:p>
          <a:p>
            <a:pPr indent="266700" algn="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摘编自徐家玲《文化精髓</a:t>
            </a:r>
            <a:r>
              <a:rPr lang="zh-CN" altLang="zh-CN" dirty="0" smtClean="0">
                <a:solidFill>
                  <a:srgbClr val="000000"/>
                </a:solidFill>
                <a:ea typeface="楷体" panose="02010609060101010101" pitchFamily="49" charset="-122"/>
                <a:cs typeface="Times New Roman" panose="02020603050405020304" pitchFamily="18" charset="0"/>
              </a:rPr>
              <a:t>的钥匙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拜占庭》</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归纳拜占庭文明出现的原因</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6567732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a:t>•</a:t>
            </a:r>
            <a:r>
              <a:rPr lang="zh-CN" altLang="en-US" sz="400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1678062"/>
            <a:ext cx="10833100" cy="1922065"/>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立足于东方希腊化地区文化的基础上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受基督教文化的影响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政治上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继承了罗马帝国的政治法律体系和官僚统治体系。</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07217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183553999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133233"/>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西欧城市自治运动</a:t>
            </a:r>
            <a:endParaRPr lang="zh-CN" altLang="en-US"/>
          </a:p>
        </p:txBody>
      </p:sp>
      <p:sp>
        <p:nvSpPr>
          <p:cNvPr id="4" name="矩形 3"/>
          <p:cNvSpPr>
            <a:spLocks noChangeAspect="1"/>
          </p:cNvSpPr>
          <p:nvPr/>
        </p:nvSpPr>
        <p:spPr>
          <a:xfrm>
            <a:off x="361950" y="709297"/>
            <a:ext cx="10807700" cy="53717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12</a:t>
            </a:r>
            <a:r>
              <a:rPr lang="zh-CN" altLang="zh-CN" dirty="0">
                <a:solidFill>
                  <a:srgbClr val="000000"/>
                </a:solidFill>
                <a:ea typeface="楷体" panose="02010609060101010101" pitchFamily="49" charset="-122"/>
                <a:cs typeface="Times New Roman" panose="02020603050405020304" pitchFamily="18" charset="0"/>
              </a:rPr>
              <a:t>世纪西欧具备了自治城市形成的必要条件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更多的行业集中到城市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这刺激了商业和贸易的繁荣。工商业的发展造就了一个新的市民阶层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他们摆脱了对土地的依赖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固定于土地上的人身依附关系也随之消失。争取人身自由开始成为城市斗争的主要内容。许多已形成的城市通过举行起义、成立公社、谈判妥协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开始实行城市自治。正如亚当</a:t>
            </a:r>
            <a:r>
              <a:rPr lang="en-US" altLang="zh-CN" dirty="0">
                <a:solidFill>
                  <a:srgbClr val="000000"/>
                </a:solidFill>
                <a:latin typeface="Cambria Math" panose="02040503050406030204" pitchFamily="18" charset="0"/>
                <a:ea typeface="NEU-BZ-S92" panose="02020503000000020003" pitchFamily="18"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斯密在《国富论》中所说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当西欧封建社会的乡村耕作者仍然受到贵族的种种迫害时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在城市中已经建立了秩序和良好政府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确保了人民的自由与安全</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每个人以他的城市为骄傲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并且</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62325"/>
            <a:ext cx="10807700" cy="418993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自觉地献身于城市的繁荣。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西欧的商人打破了封建等级依附关系的纽带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建立起在城市中全新的个人法律地位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逐步形成了与封建社会有很大反差的市民文化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它崇尚民主参与和自由平等、强调私有和尊重法律、注重契约和权利、关注世俗利益</a:t>
            </a:r>
            <a:r>
              <a:rPr lang="zh-CN" altLang="zh-CN" dirty="0" smtClean="0">
                <a:solidFill>
                  <a:srgbClr val="000000"/>
                </a:solidFill>
                <a:ea typeface="楷体" panose="02010609060101010101" pitchFamily="49" charset="-122"/>
                <a:cs typeface="Times New Roman" panose="02020603050405020304" pitchFamily="18" charset="0"/>
              </a:rPr>
              <a:t>。在此</a:t>
            </a:r>
            <a:r>
              <a:rPr lang="zh-CN" altLang="zh-CN" dirty="0">
                <a:solidFill>
                  <a:srgbClr val="000000"/>
                </a:solidFill>
                <a:ea typeface="楷体" panose="02010609060101010101" pitchFamily="49" charset="-122"/>
                <a:cs typeface="Times New Roman" panose="02020603050405020304" pitchFamily="18" charset="0"/>
              </a:rPr>
              <a:t>基础上不断发展升华而形成近代市民阶层精神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即现代法治精神。</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摘编自鲁蒙娜</a:t>
            </a:r>
            <a:r>
              <a:rPr lang="zh-CN" altLang="zh-CN" dirty="0" smtClean="0">
                <a:solidFill>
                  <a:srgbClr val="000000"/>
                </a:solidFill>
                <a:ea typeface="楷体" panose="02010609060101010101" pitchFamily="49" charset="-122"/>
                <a:cs typeface="Times New Roman" panose="02020603050405020304" pitchFamily="18" charset="0"/>
              </a:rPr>
              <a:t>《中国与西欧城市发展影响因素浅析》</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7277282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问题探究</a:t>
            </a:r>
            <a:r>
              <a:rPr lang="en-US" altLang="zh-CN" dirty="0" smtClean="0">
                <a:solidFill>
                  <a:srgbClr val="000000"/>
                </a:solidFill>
                <a:ea typeface="宋体" panose="02010600030101010101" pitchFamily="2" charset="-122"/>
                <a:cs typeface="Times New Roman" panose="02020603050405020304" pitchFamily="18" charset="0"/>
              </a:rPr>
              <a:t>:</a:t>
            </a:r>
            <a:endParaRPr lang="zh-CN" altLang="zh-CN"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根据材料并结合所学知识</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概括</a:t>
            </a:r>
            <a:r>
              <a:rPr lang="zh-CN" altLang="zh-CN" dirty="0" smtClean="0">
                <a:solidFill>
                  <a:srgbClr val="000000"/>
                </a:solidFill>
                <a:ea typeface="宋体" panose="02010600030101010101" pitchFamily="2" charset="-122"/>
                <a:cs typeface="Times New Roman" panose="02020603050405020304" pitchFamily="18" charset="0"/>
              </a:rPr>
              <a:t>西欧城市自治运动的特点及</a:t>
            </a:r>
            <a:r>
              <a:rPr lang="zh-CN" altLang="en-US" dirty="0" smtClean="0">
                <a:solidFill>
                  <a:srgbClr val="000000"/>
                </a:solidFill>
                <a:ea typeface="宋体" panose="02010600030101010101" pitchFamily="2" charset="-122"/>
                <a:cs typeface="Times New Roman" panose="02020603050405020304" pitchFamily="18" charset="0"/>
              </a:rPr>
              <a:t>其</a:t>
            </a:r>
            <a:r>
              <a:rPr lang="zh-CN" altLang="zh-CN" dirty="0" smtClean="0">
                <a:solidFill>
                  <a:srgbClr val="000000"/>
                </a:solidFill>
                <a:ea typeface="宋体" panose="02010600030101010101" pitchFamily="2" charset="-122"/>
                <a:cs typeface="Times New Roman" panose="02020603050405020304" pitchFamily="18" charset="0"/>
              </a:rPr>
              <a:t>历史影响。</a:t>
            </a:r>
            <a:endParaRPr lang="zh-CN" altLang="zh-CN"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以新兴市民阶层为主体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斗争形式多样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争取自由和法治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在斗争中逐步形成了新的市民文化。历史影响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有利于商品经济的发展和资本主义萌芽的产生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促进了封建制度的瓦解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形成近代市民阶层精神即现代法治精神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推动了人类社会的转型。</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42724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33779"/>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西欧城市自治运动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特征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人身自由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人身自由是从事工商业活动的前提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如果没有人身自由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便很难从事工商业活动。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司法独立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城市摆脱领主司法权和传统法律的束缚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成立了自己的法庭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制定了符合商业关系的法律程序。城市居民只能由自己的司法机关审判。</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行政自治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城市通过选举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产生议会和公职人员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组织行政自治机构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建立独立的税收财政系统来实现自己对城市的管理。</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29343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799927"/>
            <a:ext cx="10807700" cy="186512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代表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意大利的威尼斯、热那亚、佛罗伦萨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法国的巴黎、马赛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英国的伦敦等。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通过金钱赎买或武装暴动的方式争取自治权</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089706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4233"/>
            <a:ext cx="1689565" cy="732508"/>
          </a:xfrm>
          <a:prstGeom prst="rect">
            <a:avLst/>
          </a:prstGeom>
        </p:spPr>
        <p:txBody>
          <a:bodyPr wrap="none">
            <a:spAutoFit/>
          </a:bodyPr>
          <a:lstStyle/>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smtClean="0">
                <a:solidFill>
                  <a:srgbClr val="000000"/>
                </a:solidFill>
                <a:ea typeface="宋体" panose="02010600030101010101" pitchFamily="2" charset="-122"/>
                <a:cs typeface="Times New Roman" panose="02020603050405020304" pitchFamily="18" charset="0"/>
              </a:rPr>
              <a:t>影响</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val="2539456486"/>
              </p:ext>
            </p:extLst>
          </p:nvPr>
        </p:nvGraphicFramePr>
        <p:xfrm>
          <a:off x="349250" y="643839"/>
          <a:ext cx="10833100" cy="5486400"/>
        </p:xfrm>
        <a:graphic>
          <a:graphicData uri="http://schemas.openxmlformats.org/drawingml/2006/table">
            <a:tbl>
              <a:tblPr firstRow="1" firstCol="1" bandRow="1"/>
              <a:tblGrid>
                <a:gridCol w="947291"/>
                <a:gridCol w="9885809"/>
              </a:tblGrid>
              <a:tr h="0">
                <a:tc>
                  <a:txBody>
                    <a:bodyPr/>
                    <a:lstStyle/>
                    <a:p>
                      <a:pPr>
                        <a:spcAft>
                          <a:spcPts val="0"/>
                        </a:spcAft>
                        <a:tabLst>
                          <a:tab pos="1188085" algn="l"/>
                          <a:tab pos="2163445" algn="l"/>
                          <a:tab pos="3142615" algn="l"/>
                          <a:tab pos="4190365" algn="l"/>
                        </a:tabLst>
                      </a:pPr>
                      <a:r>
                        <a:rPr lang="zh-CN" sz="30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角度</a:t>
                      </a:r>
                      <a:endParaRPr lang="zh-CN" sz="3000" b="1" dirty="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0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内容</a:t>
                      </a:r>
                      <a:endParaRPr lang="zh-CN" sz="3000" b="1">
                        <a:solidFill>
                          <a:srgbClr val="000000"/>
                        </a:solidFill>
                        <a:effectLst/>
                        <a:latin typeface="NEU-BZ-S92" panose="02020503000000020003"/>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a:t>
                      </a:r>
                      <a:endParaRPr lang="zh-CN" sz="3000" b="1">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推动了商品经济的发展</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孕育了资本主义的萌芽</a:t>
                      </a:r>
                      <a:endParaRPr lang="zh-CN" sz="3000" b="1" dirty="0">
                        <a:solidFill>
                          <a:srgbClr val="000000"/>
                        </a:solidFill>
                        <a:effectLst/>
                        <a:latin typeface="NEU-BZ-S92" panose="02020503000000020003"/>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阶级</a:t>
                      </a:r>
                      <a:endParaRPr lang="zh-CN" sz="30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关系</a:t>
                      </a:r>
                      <a:endParaRPr lang="zh-CN" sz="30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市民阶级的形成与发展</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其中的富裕商人、银行家等发展成早期资产阶级</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为资本主义的兴起准备了条件</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市民阶级积极参与政治</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促进了议会制度的出现</a:t>
                      </a:r>
                      <a:endParaRPr lang="zh-CN" sz="30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a:t>
                      </a:r>
                      <a:endParaRPr lang="zh-CN" sz="3000" b="1">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城市与王权结盟</a:t>
                      </a:r>
                      <a:r>
                        <a:rPr lang="en-US"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促使王权加强</a:t>
                      </a:r>
                      <a:r>
                        <a:rPr lang="en-US"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一定程度上促进了国王的统一事业</a:t>
                      </a:r>
                      <a:endParaRPr lang="zh-CN" sz="3000" b="1">
                        <a:solidFill>
                          <a:srgbClr val="000000"/>
                        </a:solidFill>
                        <a:effectLst/>
                        <a:latin typeface="NEU-BZ-S92" panose="02020503000000020003"/>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思想</a:t>
                      </a:r>
                      <a:endParaRPr lang="zh-CN" sz="3000" b="1">
                        <a:solidFill>
                          <a:srgbClr val="000000"/>
                        </a:solidFill>
                        <a:effectLst/>
                        <a:latin typeface="NEU-BZ-S92" panose="02020503000000020003"/>
                        <a:ea typeface="方正书宋_GBK"/>
                        <a:cs typeface="Times New Roman" panose="02020603050405020304" pitchFamily="18" charset="0"/>
                      </a:endParaRPr>
                    </a:p>
                    <a:p>
                      <a:pPr>
                        <a:spcAft>
                          <a:spcPts val="0"/>
                        </a:spcAft>
                        <a:tabLst>
                          <a:tab pos="1188085" algn="l"/>
                          <a:tab pos="2163445" algn="l"/>
                          <a:tab pos="3142615" algn="l"/>
                          <a:tab pos="4190365" algn="l"/>
                        </a:tabLst>
                      </a:pPr>
                      <a:r>
                        <a:rPr lang="zh-CN" sz="30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文化</a:t>
                      </a:r>
                      <a:endParaRPr lang="zh-CN" sz="3000" b="1">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000" b="1" dirty="0">
                          <a:solidFill>
                            <a:srgbClr val="000000"/>
                          </a:solidFill>
                          <a:effectLst/>
                          <a:latin typeface="NEU-BZ-S92" panose="02020503000000020003"/>
                          <a:ea typeface="宋体" panose="02010600030101010101" pitchFamily="2" charset="-122"/>
                          <a:cs typeface="宋体" panose="02010600030101010101" pitchFamily="2" charset="-122"/>
                        </a:rPr>
                        <a:t>①</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产生市民日常需要的世俗文化和世俗教育</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大学建立</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促进文化教育发展</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为文艺复兴和宗教改革作了准备</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NEU-BZ-S92" panose="02020503000000020003"/>
                          <a:ea typeface="宋体" panose="02010600030101010101" pitchFamily="2" charset="-122"/>
                          <a:cs typeface="宋体" panose="02010600030101010101" pitchFamily="2" charset="-122"/>
                        </a:rPr>
                        <a:t>②</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在争取自治的过程中</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自由、平等、民主、权利的意识逐步觉醒</a:t>
                      </a:r>
                      <a:r>
                        <a:rPr lang="en-US"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0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追求自我价值、实现人性解放、谋求人生幸福等思想观念得以张扬</a:t>
                      </a:r>
                      <a:endParaRPr lang="zh-CN" sz="3000" b="1" dirty="0">
                        <a:solidFill>
                          <a:srgbClr val="000000"/>
                        </a:solidFill>
                        <a:effectLst/>
                        <a:latin typeface="NEU-BZ-S92" panose="02020503000000020003"/>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849561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537179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1.12</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30</a:t>
            </a:r>
            <a:r>
              <a:rPr lang="zh-CN" altLang="zh-CN" dirty="0">
                <a:solidFill>
                  <a:srgbClr val="000000"/>
                </a:solidFill>
                <a:ea typeface="宋体" panose="02010600030101010101" pitchFamily="2" charset="-122"/>
                <a:cs typeface="Times New Roman" panose="02020603050405020304" pitchFamily="18" charset="0"/>
              </a:rPr>
              <a:t>年代以后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在欧洲的一些地区开始出现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市政官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1200</a:t>
            </a:r>
            <a:r>
              <a:rPr lang="zh-CN" altLang="zh-CN" dirty="0">
                <a:solidFill>
                  <a:srgbClr val="000000"/>
                </a:solidFill>
                <a:ea typeface="宋体" panose="02010600030101010101" pitchFamily="2" charset="-122"/>
                <a:cs typeface="Times New Roman" panose="02020603050405020304" pitchFamily="18" charset="0"/>
              </a:rPr>
              <a:t>年前后的几年中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马赛等地一度建立起意大利式的小型城市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共和国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。这些新事物动摇了旧的封建结构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奠定了新的制度形式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市政体制。上述材料反映了西欧城市的哪一现象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城市自治　</a:t>
            </a:r>
            <a:r>
              <a:rPr lang="en-US" altLang="zh-CN" dirty="0">
                <a:solidFill>
                  <a:srgbClr val="000000"/>
                </a:solidFill>
                <a:ea typeface="宋体" panose="02010600030101010101" pitchFamily="2" charset="-122"/>
                <a:cs typeface="Times New Roman" panose="02020603050405020304" pitchFamily="18" charset="0"/>
              </a:rPr>
              <a:t>	B.</a:t>
            </a:r>
            <a:r>
              <a:rPr lang="zh-CN" altLang="zh-CN" dirty="0">
                <a:solidFill>
                  <a:srgbClr val="000000"/>
                </a:solidFill>
                <a:ea typeface="宋体" panose="02010600030101010101" pitchFamily="2" charset="-122"/>
                <a:cs typeface="Times New Roman" panose="02020603050405020304" pitchFamily="18" charset="0"/>
              </a:rPr>
              <a:t>殖民</a:t>
            </a:r>
            <a:r>
              <a:rPr lang="zh-CN" altLang="zh-CN" dirty="0" smtClean="0">
                <a:solidFill>
                  <a:srgbClr val="000000"/>
                </a:solidFill>
                <a:ea typeface="宋体" panose="02010600030101010101" pitchFamily="2" charset="-122"/>
                <a:cs typeface="Times New Roman" panose="02020603050405020304" pitchFamily="18" charset="0"/>
              </a:rPr>
              <a:t>扩张</a:t>
            </a:r>
            <a:endParaRPr lang="zh-CN" altLang="zh-CN"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C.</a:t>
            </a:r>
            <a:r>
              <a:rPr lang="zh-CN" altLang="zh-CN" dirty="0" smtClean="0">
                <a:solidFill>
                  <a:srgbClr val="000000"/>
                </a:solidFill>
                <a:ea typeface="宋体" panose="02010600030101010101" pitchFamily="2" charset="-122"/>
                <a:cs typeface="Times New Roman" panose="02020603050405020304" pitchFamily="18" charset="0"/>
              </a:rPr>
              <a:t>君权神授</a:t>
            </a:r>
            <a:r>
              <a:rPr lang="en-US" altLang="zh-CN" dirty="0" smtClean="0">
                <a:solidFill>
                  <a:srgbClr val="000000"/>
                </a:solidFill>
                <a:ea typeface="宋体" panose="02010600030101010101" pitchFamily="2" charset="-122"/>
                <a:cs typeface="Times New Roman" panose="02020603050405020304" pitchFamily="18" charset="0"/>
              </a:rPr>
              <a:t>	D.</a:t>
            </a:r>
            <a:r>
              <a:rPr lang="zh-CN" altLang="zh-CN" dirty="0" smtClean="0">
                <a:solidFill>
                  <a:srgbClr val="000000"/>
                </a:solidFill>
                <a:ea typeface="宋体" panose="02010600030101010101" pitchFamily="2" charset="-122"/>
                <a:cs typeface="Times New Roman" panose="02020603050405020304" pitchFamily="18" charset="0"/>
              </a:rPr>
              <a:t>民主共和</a:t>
            </a:r>
            <a:endParaRPr lang="zh-CN" altLang="zh-CN"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03098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727919"/>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市政官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小型城市</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共和国</a:t>
            </a:r>
            <a:r>
              <a:rPr lang="en-US"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市政体制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可知材料反映</a:t>
            </a:r>
            <a:r>
              <a:rPr lang="zh-CN" altLang="zh-CN" dirty="0">
                <a:solidFill>
                  <a:srgbClr val="000000"/>
                </a:solidFill>
                <a:ea typeface="楷体" panose="02010609060101010101" pitchFamily="49" charset="-122"/>
                <a:cs typeface="Times New Roman" panose="02020603050405020304" pitchFamily="18" charset="0"/>
              </a:rPr>
              <a:t>的现象与城市自治有密切关系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且摇</a:t>
            </a:r>
            <a:r>
              <a:rPr lang="zh-CN" altLang="zh-CN" dirty="0">
                <a:solidFill>
                  <a:srgbClr val="000000"/>
                </a:solidFill>
                <a:ea typeface="楷体" panose="02010609060101010101" pitchFamily="49" charset="-122"/>
                <a:cs typeface="Times New Roman" panose="02020603050405020304" pitchFamily="18" charset="0"/>
              </a:rPr>
              <a:t>了旧的封建结构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三项均与材料无关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68620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522704009"/>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143743"/>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 罗马法</a:t>
            </a:r>
            <a:endParaRPr lang="zh-CN" altLang="en-US"/>
          </a:p>
        </p:txBody>
      </p:sp>
      <p:sp>
        <p:nvSpPr>
          <p:cNvPr id="4" name="矩形 3"/>
          <p:cNvSpPr>
            <a:spLocks noChangeAspect="1"/>
          </p:cNvSpPr>
          <p:nvPr/>
        </p:nvSpPr>
        <p:spPr>
          <a:xfrm>
            <a:off x="361950" y="791815"/>
            <a:ext cx="10807700" cy="478086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古罗马于公元前</a:t>
            </a: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楷体" panose="02010609060101010101" pitchFamily="49" charset="-122"/>
                <a:cs typeface="Times New Roman" panose="02020603050405020304" pitchFamily="18" charset="0"/>
              </a:rPr>
              <a:t>世纪制定了《十二铜表法》。罗马帝国时期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统一的法典不断推出。东罗马帝国皇帝查士丁尼编订了《查士丁尼法典》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使罗马法成为系统、完整的法律体系。古罗马的法律制度对后世的影响是巨大的。在古罗马社会经常使用的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债权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继承权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契约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借贷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租赁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等法律术语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注重协调经济和社会关系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在今天仍被广泛使用。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摘编自王加卫</a:t>
            </a:r>
            <a:r>
              <a:rPr lang="zh-CN" altLang="zh-CN" dirty="0" smtClean="0">
                <a:solidFill>
                  <a:srgbClr val="000000"/>
                </a:solidFill>
                <a:ea typeface="楷体" panose="02010609060101010101" pitchFamily="49" charset="-122"/>
                <a:cs typeface="Times New Roman" panose="02020603050405020304" pitchFamily="18" charset="0"/>
              </a:rPr>
              <a:t>《古希腊与古罗马法律</a:t>
            </a:r>
            <a:endParaRPr lang="zh-CN" altLang="zh-CN"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smtClean="0">
                <a:solidFill>
                  <a:srgbClr val="000000"/>
                </a:solidFill>
                <a:ea typeface="楷体" panose="02010609060101010101" pitchFamily="49" charset="-122"/>
                <a:cs typeface="Times New Roman" panose="02020603050405020304" pitchFamily="18" charset="0"/>
              </a:rPr>
              <a:t>制度的差异及其成因》等</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359767"/>
            <a:ext cx="10807700" cy="474129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概括古罗马法律发展的特点。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时间长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体系完善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影响深远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关注经济和社会关系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或私法发达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通过阅读材料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可得出罗马法具有时间长、体系完善、影响深远和关注经济与社会关系等特点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考查学生史料实证和历史解释的素养。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7375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barn(inVertical)">
                                      <p:cBhvr>
                                        <p:cTn id="1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959"/>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材料二</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latin typeface="NEU-BZ-S92"/>
                <a:ea typeface="Arial" panose="020B0604020202020204" pitchFamily="34"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皇帝的威严光荣不但依靠兵器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而且须用法律来巩固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无论在战时或平时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总是可以将国家治理得很好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皇帝不但能在战场上取得胜利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而且能采取法律手段排除违法分子的非法行径。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古罗马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查士丁尼著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张企泰</a:t>
            </a:r>
            <a:r>
              <a:rPr lang="zh-CN" altLang="zh-CN" dirty="0" smtClean="0">
                <a:solidFill>
                  <a:srgbClr val="000000"/>
                </a:solidFill>
                <a:ea typeface="楷体" panose="02010609060101010101" pitchFamily="49" charset="-122"/>
                <a:cs typeface="Times New Roman" panose="02020603050405020304" pitchFamily="18" charset="0"/>
              </a:rPr>
              <a:t>译《</a:t>
            </a:r>
            <a:r>
              <a:rPr lang="zh-CN" altLang="zh-CN" dirty="0">
                <a:solidFill>
                  <a:srgbClr val="000000"/>
                </a:solidFill>
                <a:ea typeface="楷体" panose="02010609060101010101" pitchFamily="49" charset="-122"/>
                <a:cs typeface="Times New Roman" panose="02020603050405020304" pitchFamily="18" charset="0"/>
              </a:rPr>
              <a:t>法学总论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法学阶梯》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07407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指出查士丁尼</a:t>
            </a:r>
            <a:r>
              <a:rPr lang="zh-CN" altLang="en-US" dirty="0">
                <a:solidFill>
                  <a:srgbClr val="000000"/>
                </a:solidFill>
                <a:ea typeface="宋体" panose="02010600030101010101" pitchFamily="2" charset="-122"/>
                <a:cs typeface="Times New Roman" panose="02020603050405020304" pitchFamily="18" charset="0"/>
              </a:rPr>
              <a:t>一世</a:t>
            </a:r>
            <a:r>
              <a:rPr lang="zh-CN" altLang="zh-CN" dirty="0">
                <a:solidFill>
                  <a:srgbClr val="000000"/>
                </a:solidFill>
                <a:ea typeface="宋体" panose="02010600030101010101" pitchFamily="2" charset="-122"/>
                <a:cs typeface="Times New Roman" panose="02020603050405020304" pitchFamily="18" charset="0"/>
              </a:rPr>
              <a:t>对于编纂法典的认识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并进行评价。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认识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他认为法律是治理国家、巩固自身统治的重要手段。评价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查士丁尼的这种治国理念在一定程度上维护了帝国的统治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促进了罗马法的发展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对近代西方资本主义法律的制定产生了深远的影响</a:t>
            </a:r>
            <a:r>
              <a:rPr lang="zh-CN" altLang="zh-CN" dirty="0" smtClean="0">
                <a:solidFill>
                  <a:srgbClr val="000000"/>
                </a:solidFill>
                <a:ea typeface="楷体" panose="02010609060101010101" pitchFamily="49" charset="-122"/>
                <a:cs typeface="Times New Roman" panose="02020603050405020304" pitchFamily="18" charset="0"/>
              </a:rPr>
              <a:t>。</a:t>
            </a:r>
          </a:p>
        </p:txBody>
      </p:sp>
    </p:spTree>
    <p:extLst>
      <p:ext uri="{BB962C8B-B14F-4D97-AF65-F5344CB8AC3E}">
        <p14:creationId xmlns:p14="http://schemas.microsoft.com/office/powerpoint/2010/main" val="3898552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71022"/>
            <a:ext cx="10807700" cy="241713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关于对</a:t>
            </a:r>
            <a:r>
              <a:rPr lang="zh-CN" altLang="zh-CN" dirty="0" smtClean="0">
                <a:solidFill>
                  <a:srgbClr val="000000"/>
                </a:solidFill>
                <a:ea typeface="宋体" panose="02010600030101010101" pitchFamily="2" charset="-122"/>
                <a:cs typeface="Times New Roman" panose="02020603050405020304" pitchFamily="18" charset="0"/>
              </a:rPr>
              <a:t>查士丁尼</a:t>
            </a:r>
            <a:r>
              <a:rPr lang="zh-CN" altLang="en-US" dirty="0" smtClean="0">
                <a:solidFill>
                  <a:srgbClr val="000000"/>
                </a:solidFill>
                <a:ea typeface="宋体" panose="02010600030101010101" pitchFamily="2" charset="-122"/>
                <a:cs typeface="Times New Roman" panose="02020603050405020304" pitchFamily="18" charset="0"/>
              </a:rPr>
              <a:t>一世</a:t>
            </a:r>
            <a:r>
              <a:rPr lang="zh-CN" altLang="zh-CN" dirty="0" smtClean="0">
                <a:solidFill>
                  <a:srgbClr val="000000"/>
                </a:solidFill>
                <a:ea typeface="宋体" panose="02010600030101010101" pitchFamily="2" charset="-122"/>
                <a:cs typeface="Times New Roman" panose="02020603050405020304" pitchFamily="18" charset="0"/>
              </a:rPr>
              <a:t>编纂</a:t>
            </a:r>
            <a:r>
              <a:rPr lang="zh-CN" altLang="zh-CN" dirty="0">
                <a:solidFill>
                  <a:srgbClr val="000000"/>
                </a:solidFill>
                <a:ea typeface="宋体" panose="02010600030101010101" pitchFamily="2" charset="-122"/>
                <a:cs typeface="Times New Roman" panose="02020603050405020304" pitchFamily="18" charset="0"/>
              </a:rPr>
              <a:t>法典的认识和评价可以从维护东罗马帝国的统治、促进罗马法的发展及对后世的影响等角度进行</a:t>
            </a:r>
            <a:r>
              <a:rPr lang="zh-CN" altLang="zh-CN" dirty="0" smtClean="0">
                <a:solidFill>
                  <a:srgbClr val="000000"/>
                </a:solidFill>
                <a:ea typeface="宋体" panose="02010600030101010101" pitchFamily="2" charset="-122"/>
                <a:cs typeface="Times New Roman" panose="02020603050405020304" pitchFamily="18" charset="0"/>
              </a:rPr>
              <a:t>分析</a:t>
            </a:r>
            <a:r>
              <a:rPr lang="zh-CN" altLang="en-US"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考查</a:t>
            </a:r>
            <a:r>
              <a:rPr lang="zh-CN" altLang="zh-CN" dirty="0">
                <a:solidFill>
                  <a:srgbClr val="000000"/>
                </a:solidFill>
                <a:ea typeface="宋体" panose="02010600030101010101" pitchFamily="2" charset="-122"/>
                <a:cs typeface="Times New Roman" panose="02020603050405020304" pitchFamily="18" charset="0"/>
              </a:rPr>
              <a:t>学生历史解释的素养。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49363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84619"/>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罗马法的影响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对罗马的影响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一定程度上稳固了罗马帝国的统治。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对近代社会的影响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西方法律大都继承了罗马法中的陪审制度、律师制度及诉讼原则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甚至政治制度的某些方面也来源于罗马法。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对近代欧美国家的立法和司法产生了重要影响。如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英国的《权利法案》、美国的《独立宣言》和</a:t>
            </a:r>
            <a:r>
              <a:rPr lang="en-US" altLang="zh-CN" dirty="0">
                <a:solidFill>
                  <a:srgbClr val="000000"/>
                </a:solidFill>
                <a:ea typeface="宋体" panose="02010600030101010101" pitchFamily="2" charset="-122"/>
                <a:cs typeface="Times New Roman" panose="02020603050405020304" pitchFamily="18" charset="0"/>
              </a:rPr>
              <a:t>1787</a:t>
            </a:r>
            <a:r>
              <a:rPr lang="zh-CN" altLang="zh-CN" dirty="0">
                <a:solidFill>
                  <a:srgbClr val="000000"/>
                </a:solidFill>
                <a:ea typeface="宋体" panose="02010600030101010101" pitchFamily="2" charset="-122"/>
                <a:cs typeface="Times New Roman" panose="02020603050405020304" pitchFamily="18" charset="0"/>
              </a:rPr>
              <a:t>年宪法、法国的《人权宣言》等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都以罗马法的理论为基础。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674299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18262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罗马法的影响还波及亚洲。</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世纪末</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中国和日本的民法都受到了罗马法的影响。</a:t>
            </a:r>
            <a:r>
              <a:rPr lang="en-US" altLang="zh-CN" dirty="0">
                <a:solidFill>
                  <a:srgbClr val="000000"/>
                </a:solidFill>
                <a:ea typeface="宋体" panose="02010600030101010101" pitchFamily="2" charset="-122"/>
                <a:cs typeface="Times New Roman" panose="02020603050405020304" pitchFamily="18" charset="0"/>
              </a:rPr>
              <a:t>2021</a:t>
            </a:r>
            <a:r>
              <a:rPr lang="zh-CN" altLang="zh-CN" dirty="0">
                <a:solidFill>
                  <a:srgbClr val="000000"/>
                </a:solidFill>
                <a:ea typeface="宋体" panose="02010600030101010101" pitchFamily="2" charset="-122"/>
                <a:cs typeface="Times New Roman" panose="02020603050405020304" pitchFamily="18" charset="0"/>
              </a:rPr>
              <a:t>年施行的《中华人民共和国民法典》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也在一定程度上借鉴了罗马法的原则。</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313524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5354158"/>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《查士丁尼法典》规定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一切债务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以应给付的物清偿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或经债权人同意以他物代为清偿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债务是由债务人清偿或由第三人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担保人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代为清偿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材料表明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罗马法只维护贵族的财产权益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罗马法保护私有财产不受侵犯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《查士丁尼法典》协调了奴隶与平民间的关系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《查士丁尼法典》加强了奴隶主对平民的剥削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271619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655911"/>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材料说明罗马法重视保护私有财产不受侵犯</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罗马法</a:t>
            </a:r>
            <a:r>
              <a:rPr lang="zh-CN" altLang="zh-CN">
                <a:solidFill>
                  <a:srgbClr val="000000"/>
                </a:solidFill>
                <a:ea typeface="楷体" panose="02010609060101010101" pitchFamily="49" charset="-122"/>
                <a:cs typeface="Times New Roman" panose="02020603050405020304" pitchFamily="18" charset="0"/>
              </a:rPr>
              <a:t>并</a:t>
            </a:r>
            <a:r>
              <a:rPr lang="zh-CN" altLang="zh-CN" smtClean="0">
                <a:solidFill>
                  <a:srgbClr val="000000"/>
                </a:solidFill>
                <a:ea typeface="楷体" panose="02010609060101010101" pitchFamily="49" charset="-122"/>
                <a:cs typeface="Times New Roman" panose="02020603050405020304" pitchFamily="18" charset="0"/>
              </a:rPr>
              <a:t>不只</a:t>
            </a:r>
            <a:r>
              <a:rPr lang="zh-CN" altLang="zh-CN" dirty="0">
                <a:solidFill>
                  <a:srgbClr val="000000"/>
                </a:solidFill>
                <a:ea typeface="楷体" panose="02010609060101010101" pitchFamily="49" charset="-122"/>
                <a:cs typeface="Times New Roman" panose="02020603050405020304" pitchFamily="18" charset="0"/>
              </a:rPr>
              <a:t>单纯维护贵族的财产权益</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项错误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古罗马的奴隶没有法律权利</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项错误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材料没有体现出《查士丁尼法典》加强了奴隶主对平民的剥削</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项错误。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220407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215263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a:spLocks noChangeAspect="1"/>
          </p:cNvSpPr>
          <p:nvPr/>
        </p:nvSpPr>
        <p:spPr>
          <a:xfrm>
            <a:off x="361950" y="1356377"/>
            <a:ext cx="10807700" cy="2603790"/>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了解中古时期欧洲地区的不同国家、民族、宗教和社会变化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以及世界其他地区的社会状况</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认识中古时期世界各区域文明的多元</a:t>
            </a:r>
            <a:r>
              <a:rPr lang="zh-CN" altLang="zh-CN" dirty="0" smtClean="0">
                <a:solidFill>
                  <a:srgbClr val="000000"/>
                </a:solidFill>
                <a:ea typeface="宋体" panose="02010600030101010101" pitchFamily="2" charset="-122"/>
                <a:cs typeface="Times New Roman" panose="02020603050405020304" pitchFamily="18" charset="0"/>
              </a:rPr>
              <a:t>面貌</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8" name="HLGXQCRG12X.eps"/>
          <p:cNvPicPr/>
          <p:nvPr/>
        </p:nvPicPr>
        <p:blipFill>
          <a:blip r:embed="rId2"/>
          <a:stretch>
            <a:fillRect/>
          </a:stretch>
        </p:blipFill>
        <p:spPr>
          <a:xfrm>
            <a:off x="1872605" y="794076"/>
            <a:ext cx="7848872" cy="4985565"/>
          </a:xfrm>
          <a:prstGeom prst="rect">
            <a:avLst/>
          </a:prstGeom>
        </p:spPr>
      </p:pic>
    </p:spTree>
    <p:extLst>
      <p:ext uri="{BB962C8B-B14F-4D97-AF65-F5344CB8AC3E}">
        <p14:creationId xmlns:p14="http://schemas.microsoft.com/office/powerpoint/2010/main" val="1929345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227986399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35594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一、西欧封建社会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西欧封建社会的基本特征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建立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在罗马帝国的废墟和日耳曼人迁徙后建立的一系列王国的基础上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西欧封建社会产生了。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基本特征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西欧封建社会的基本特征是</a:t>
            </a:r>
            <a:r>
              <a:rPr lang="zh-CN" altLang="zh-CN" dirty="0">
                <a:ea typeface="楷体" panose="02010609060101010101" pitchFamily="49" charset="-122"/>
                <a:cs typeface="Times New Roman" panose="02020603050405020304" pitchFamily="18" charset="0"/>
              </a:rPr>
              <a:t>封君封臣制度</a:t>
            </a:r>
            <a:r>
              <a:rPr lang="zh-CN" altLang="zh-CN" dirty="0">
                <a:solidFill>
                  <a:srgbClr val="000000"/>
                </a:solidFill>
                <a:ea typeface="宋体" panose="02010600030101010101" pitchFamily="2" charset="-122"/>
                <a:cs typeface="Times New Roman" panose="02020603050405020304" pitchFamily="18" charset="0"/>
              </a:rPr>
              <a:t>、庄园与</a:t>
            </a:r>
            <a:r>
              <a:rPr lang="zh-CN" altLang="zh-CN" dirty="0">
                <a:ea typeface="楷体" panose="02010609060101010101" pitchFamily="49" charset="-122"/>
                <a:cs typeface="Times New Roman" panose="02020603050405020304" pitchFamily="18" charset="0"/>
              </a:rPr>
              <a:t>农奴制度</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860027" y="3322853"/>
            <a:ext cx="242675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7855481" y="3786951"/>
            <a:ext cx="2424011"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1696315" y="3920433"/>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691769" y="4384531"/>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0"/>
            <a:ext cx="3348674"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封君封臣</a:t>
            </a:r>
            <a:r>
              <a:rPr lang="zh-CN" altLang="zh-CN" dirty="0" smtClean="0">
                <a:solidFill>
                  <a:srgbClr val="000000"/>
                </a:solidFill>
                <a:latin typeface="Arial" panose="020B0604020202020204" pitchFamily="34" charset="0"/>
                <a:cs typeface="Times New Roman" panose="02020603050405020304" pitchFamily="18" charset="0"/>
              </a:rPr>
              <a:t>制度</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172495671"/>
              </p:ext>
            </p:extLst>
          </p:nvPr>
        </p:nvGraphicFramePr>
        <p:xfrm>
          <a:off x="361950" y="637289"/>
          <a:ext cx="10842062" cy="4229449"/>
        </p:xfrm>
        <a:graphic>
          <a:graphicData uri="http://schemas.openxmlformats.org/presentationml/2006/ole">
            <mc:AlternateContent xmlns:mc="http://schemas.openxmlformats.org/markup-compatibility/2006">
              <mc:Choice xmlns:v="urn:schemas-microsoft-com:vml" Requires="v">
                <p:oleObj spid="_x0000_s1053" name="文档" r:id="rId4" imgW="3910252" imgH="1525375" progId="Word.Document.12">
                  <p:embed/>
                </p:oleObj>
              </mc:Choice>
              <mc:Fallback>
                <p:oleObj name="文档" r:id="rId4" imgW="3910252" imgH="1525375" progId="Word.Document.12">
                  <p:embed/>
                  <p:pic>
                    <p:nvPicPr>
                      <p:cNvPr id="0" name=""/>
                      <p:cNvPicPr/>
                      <p:nvPr/>
                    </p:nvPicPr>
                    <p:blipFill>
                      <a:blip r:embed="rId5"/>
                      <a:stretch>
                        <a:fillRect/>
                      </a:stretch>
                    </p:blipFill>
                    <p:spPr>
                      <a:xfrm>
                        <a:off x="361950" y="637289"/>
                        <a:ext cx="10842062" cy="4229449"/>
                      </a:xfrm>
                      <a:prstGeom prst="rect">
                        <a:avLst/>
                      </a:prstGeom>
                    </p:spPr>
                  </p:pic>
                </p:oleObj>
              </mc:Fallback>
            </mc:AlternateContent>
          </a:graphicData>
        </a:graphic>
      </p:graphicFrame>
      <p:sp>
        <p:nvSpPr>
          <p:cNvPr id="5" name="矩形 4"/>
          <p:cNvSpPr/>
          <p:nvPr/>
        </p:nvSpPr>
        <p:spPr>
          <a:xfrm>
            <a:off x="5606263" y="768917"/>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05628" y="1755889"/>
            <a:ext cx="69696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7561237" y="2223958"/>
            <a:ext cx="69696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2276665" y="3232070"/>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2675183" y="3712313"/>
            <a:ext cx="696963"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10" name="对象 9"/>
          <p:cNvGraphicFramePr>
            <a:graphicFrameLocks noChangeAspect="1"/>
          </p:cNvGraphicFramePr>
          <p:nvPr>
            <p:extLst>
              <p:ext uri="{D42A27DB-BD31-4B8C-83A1-F6EECF244321}">
                <p14:modId xmlns:p14="http://schemas.microsoft.com/office/powerpoint/2010/main" val="3662643236"/>
              </p:ext>
            </p:extLst>
          </p:nvPr>
        </p:nvGraphicFramePr>
        <p:xfrm>
          <a:off x="301103" y="4131325"/>
          <a:ext cx="11004550" cy="2754313"/>
        </p:xfrm>
        <a:graphic>
          <a:graphicData uri="http://schemas.openxmlformats.org/presentationml/2006/ole">
            <mc:AlternateContent xmlns:mc="http://schemas.openxmlformats.org/markup-compatibility/2006">
              <mc:Choice xmlns:v="urn:schemas-microsoft-com:vml" Requires="v">
                <p:oleObj spid="_x0000_s1054" name="文档" r:id="rId7" imgW="3976857" imgH="993996" progId="Word.Document.12">
                  <p:embed/>
                </p:oleObj>
              </mc:Choice>
              <mc:Fallback>
                <p:oleObj name="文档" r:id="rId7" imgW="3976857" imgH="993996" progId="Word.Document.12">
                  <p:embed/>
                  <p:pic>
                    <p:nvPicPr>
                      <p:cNvPr id="0" name=""/>
                      <p:cNvPicPr/>
                      <p:nvPr/>
                    </p:nvPicPr>
                    <p:blipFill>
                      <a:blip r:embed="rId8"/>
                      <a:stretch>
                        <a:fillRect/>
                      </a:stretch>
                    </p:blipFill>
                    <p:spPr>
                      <a:xfrm>
                        <a:off x="301103" y="4131325"/>
                        <a:ext cx="11004550" cy="2754313"/>
                      </a:xfrm>
                      <a:prstGeom prst="rect">
                        <a:avLst/>
                      </a:prstGeom>
                    </p:spPr>
                  </p:pic>
                </p:oleObj>
              </mc:Fallback>
            </mc:AlternateContent>
          </a:graphicData>
        </a:graphic>
      </p:graphicFrame>
      <p:sp>
        <p:nvSpPr>
          <p:cNvPr id="11" name="矩形 10"/>
          <p:cNvSpPr/>
          <p:nvPr/>
        </p:nvSpPr>
        <p:spPr>
          <a:xfrm>
            <a:off x="8724123" y="4274808"/>
            <a:ext cx="2221490"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2716402" y="5238281"/>
            <a:ext cx="110042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464893" y="5703428"/>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2733275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5434949"/>
          </a:xfrm>
          <a:prstGeom prst="rect">
            <a:avLst/>
          </a:prstGeom>
        </p:spPr>
        <p:txBody>
          <a:bodyPr>
            <a:spAutoFit/>
          </a:bodyPr>
          <a:lstStyle/>
          <a:p>
            <a:pPr indent="26797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smtClean="0">
                <a:solidFill>
                  <a:srgbClr val="000000"/>
                </a:solidFill>
                <a:latin typeface="Arial" panose="020B0604020202020204" pitchFamily="34" charset="0"/>
                <a:cs typeface="Times New Roman" panose="02020603050405020304" pitchFamily="18" charset="0"/>
              </a:rPr>
              <a:t>庄园</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含义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庄园</a:t>
            </a:r>
            <a:r>
              <a:rPr lang="zh-CN" altLang="zh-CN" dirty="0">
                <a:solidFill>
                  <a:srgbClr val="000000"/>
                </a:solidFill>
                <a:ea typeface="宋体" panose="02010600030101010101" pitchFamily="2" charset="-122"/>
                <a:cs typeface="Times New Roman" panose="02020603050405020304" pitchFamily="18" charset="0"/>
              </a:rPr>
              <a:t>是中古西欧基本的农业经济组织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大小不一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耕地由领主自营地和农民份地组成。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经营方式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领主自营地</a:t>
            </a:r>
            <a:r>
              <a:rPr lang="zh-CN" altLang="zh-CN" dirty="0">
                <a:solidFill>
                  <a:srgbClr val="000000"/>
                </a:solidFill>
                <a:ea typeface="宋体" panose="02010600030101010101" pitchFamily="2" charset="-122"/>
                <a:cs typeface="Times New Roman" panose="02020603050405020304" pitchFamily="18" charset="0"/>
              </a:rPr>
              <a:t>由领主直接经营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由农奴耕种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收入归领主所有。农民份地是农民从领主处领有的土地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分为</a:t>
            </a:r>
            <a:endParaRPr lang="en-US" altLang="zh-CN" dirty="0" smtClean="0">
              <a:solidFill>
                <a:srgbClr val="000000"/>
              </a:solidFill>
              <a:ea typeface="宋体" panose="02010600030101010101" pitchFamily="2" charset="-122"/>
              <a:cs typeface="Times New Roman" panose="02020603050405020304" pitchFamily="18" charset="0"/>
            </a:endParaRPr>
          </a:p>
          <a:p>
            <a:pPr>
              <a:lnSpc>
                <a:spcPts val="4200"/>
              </a:lnSpc>
              <a:spcAft>
                <a:spcPts val="0"/>
              </a:spcAft>
              <a:tabLst>
                <a:tab pos="1188085" algn="l"/>
                <a:tab pos="2163445" algn="l"/>
                <a:tab pos="3142615" algn="l"/>
                <a:tab pos="4190365" algn="l"/>
              </a:tabLst>
            </a:pPr>
            <a:r>
              <a:rPr lang="zh-CN" altLang="zh-CN" dirty="0" smtClean="0">
                <a:ea typeface="楷体" panose="02010609060101010101" pitchFamily="49" charset="-122"/>
                <a:cs typeface="Times New Roman" panose="02020603050405020304" pitchFamily="18" charset="0"/>
              </a:rPr>
              <a:t>农奴</a:t>
            </a:r>
            <a:r>
              <a:rPr lang="zh-CN" altLang="zh-CN" dirty="0">
                <a:ea typeface="楷体" panose="02010609060101010101" pitchFamily="49" charset="-122"/>
                <a:cs typeface="Times New Roman" panose="02020603050405020304" pitchFamily="18" charset="0"/>
              </a:rPr>
              <a:t>份地</a:t>
            </a:r>
            <a:r>
              <a:rPr lang="zh-CN" altLang="zh-CN" dirty="0">
                <a:solidFill>
                  <a:srgbClr val="000000"/>
                </a:solidFill>
                <a:ea typeface="宋体" panose="02010600030101010101" pitchFamily="2" charset="-122"/>
                <a:cs typeface="Times New Roman" panose="02020603050405020304" pitchFamily="18" charset="0"/>
              </a:rPr>
              <a:t>和自由农份地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自耕自收。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smtClean="0">
                <a:solidFill>
                  <a:srgbClr val="000000"/>
                </a:solidFill>
                <a:ea typeface="宋体" panose="02010600030101010101" pitchFamily="2" charset="-122"/>
                <a:cs typeface="Times New Roman" panose="02020603050405020304" pitchFamily="18" charset="0"/>
              </a:rPr>
              <a:t>农奴制</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农奴</a:t>
            </a:r>
            <a:r>
              <a:rPr lang="zh-CN" altLang="zh-CN" dirty="0">
                <a:solidFill>
                  <a:srgbClr val="000000"/>
                </a:solidFill>
                <a:ea typeface="宋体" panose="02010600030101010101" pitchFamily="2" charset="-122"/>
                <a:cs typeface="Times New Roman" panose="02020603050405020304" pitchFamily="18" charset="0"/>
              </a:rPr>
              <a:t>在法律上是非自由人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被固着于土地上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需要自备工具为领主服一定时间的劳役。农奴和自由农民还要向领主缴纳租税。领主或其管家主持的</a:t>
            </a:r>
            <a:r>
              <a:rPr lang="zh-CN" altLang="zh-CN" dirty="0">
                <a:ea typeface="楷体" panose="02010609060101010101" pitchFamily="49" charset="-122"/>
                <a:cs typeface="Times New Roman" panose="02020603050405020304" pitchFamily="18" charset="0"/>
              </a:rPr>
              <a:t>庄园法庭</a:t>
            </a:r>
            <a:r>
              <a:rPr lang="zh-CN" altLang="zh-CN" dirty="0">
                <a:solidFill>
                  <a:srgbClr val="000000"/>
                </a:solidFill>
                <a:ea typeface="宋体" panose="02010600030101010101" pitchFamily="2" charset="-122"/>
                <a:cs typeface="Times New Roman" panose="02020603050405020304" pitchFamily="18" charset="0"/>
              </a:rPr>
              <a:t>审理庄园内的各种案件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维护庄园的秩序。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149879" y="754652"/>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145289" y="1218750"/>
            <a:ext cx="776265"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2963483" y="1813256"/>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958937" y="2277354"/>
            <a:ext cx="2024689"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486235" y="2882618"/>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481689" y="3346716"/>
            <a:ext cx="1593130"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2576255" y="3421519"/>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571665" y="3885617"/>
            <a:ext cx="776265"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6980749" y="4488310"/>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6976203" y="4952408"/>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414820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784</TotalTime>
  <Words>1993</Words>
  <Application>Microsoft Office PowerPoint</Application>
  <PresentationFormat>自定义</PresentationFormat>
  <Paragraphs>138</Paragraphs>
  <Slides>39</Slides>
  <Notes>1</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54"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Cambria Math</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93</cp:revision>
  <dcterms:created xsi:type="dcterms:W3CDTF">2020-07-20T09:37:23Z</dcterms:created>
  <dcterms:modified xsi:type="dcterms:W3CDTF">2026-03-13T00:27:40Z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