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9" r:id="rId1"/>
  </p:sldMasterIdLst>
  <p:notesMasterIdLst>
    <p:notesMasterId r:id="rId37"/>
  </p:notesMasterIdLst>
  <p:sldIdLst>
    <p:sldId id="782" r:id="rId2"/>
    <p:sldId id="737" r:id="rId3"/>
    <p:sldId id="778" r:id="rId4"/>
    <p:sldId id="736" r:id="rId5"/>
    <p:sldId id="750" r:id="rId6"/>
    <p:sldId id="779" r:id="rId7"/>
    <p:sldId id="738" r:id="rId8"/>
    <p:sldId id="752" r:id="rId9"/>
    <p:sldId id="753" r:id="rId10"/>
    <p:sldId id="754" r:id="rId11"/>
    <p:sldId id="755" r:id="rId12"/>
    <p:sldId id="756" r:id="rId13"/>
    <p:sldId id="757" r:id="rId14"/>
    <p:sldId id="758" r:id="rId15"/>
    <p:sldId id="759" r:id="rId16"/>
    <p:sldId id="760" r:id="rId17"/>
    <p:sldId id="761" r:id="rId18"/>
    <p:sldId id="762" r:id="rId19"/>
    <p:sldId id="763" r:id="rId20"/>
    <p:sldId id="780" r:id="rId21"/>
    <p:sldId id="740" r:id="rId22"/>
    <p:sldId id="765" r:id="rId23"/>
    <p:sldId id="766" r:id="rId24"/>
    <p:sldId id="767" r:id="rId25"/>
    <p:sldId id="768" r:id="rId26"/>
    <p:sldId id="769" r:id="rId27"/>
    <p:sldId id="751" r:id="rId28"/>
    <p:sldId id="770" r:id="rId29"/>
    <p:sldId id="771" r:id="rId30"/>
    <p:sldId id="772" r:id="rId31"/>
    <p:sldId id="773" r:id="rId32"/>
    <p:sldId id="774" r:id="rId33"/>
    <p:sldId id="775" r:id="rId34"/>
    <p:sldId id="776" r:id="rId35"/>
    <p:sldId id="781" r:id="rId36"/>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2059">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A7DD"/>
    <a:srgbClr val="FF6600"/>
    <a:srgbClr val="D85C00"/>
    <a:srgbClr val="34AC8B"/>
    <a:srgbClr val="009A46"/>
    <a:srgbClr val="FF9933"/>
    <a:srgbClr val="FF3399"/>
    <a:srgbClr val="FF7C80"/>
    <a:srgbClr val="FFFFFF"/>
    <a:srgbClr val="9E5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68" autoAdjust="0"/>
    <p:restoredTop sz="95488" autoAdjust="0"/>
  </p:normalViewPr>
  <p:slideViewPr>
    <p:cSldViewPr>
      <p:cViewPr varScale="1">
        <p:scale>
          <a:sx n="97" d="100"/>
          <a:sy n="97" d="100"/>
        </p:scale>
        <p:origin x="510" y="78"/>
      </p:cViewPr>
      <p:guideLst>
        <p:guide orient="horz" pos="2059"/>
        <p:guide pos="3629"/>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3</a:t>
            </a:fld>
            <a:endParaRPr lang="zh-CN" altLang="en-US">
              <a:ea typeface="黑体" panose="02010609060101010101" pitchFamily="49" charset="-122"/>
            </a:endParaRPr>
          </a:p>
        </p:txBody>
      </p:sp>
    </p:spTree>
    <p:extLst>
      <p:ext uri="{BB962C8B-B14F-4D97-AF65-F5344CB8AC3E}">
        <p14:creationId xmlns:p14="http://schemas.microsoft.com/office/powerpoint/2010/main" val="40024385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054401"/>
            <a:ext cx="11522075" cy="4426046"/>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66326" y="254245"/>
            <a:ext cx="7927159" cy="1833714"/>
          </a:xfrm>
          <a:prstGeom prst="rect">
            <a:avLst/>
          </a:prstGeom>
        </p:spPr>
      </p:pic>
    </p:spTree>
    <p:extLst>
      <p:ext uri="{BB962C8B-B14F-4D97-AF65-F5344CB8AC3E}">
        <p14:creationId xmlns:p14="http://schemas.microsoft.com/office/powerpoint/2010/main" val="3676593352"/>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pattFill prst="divot">
          <a:fgClr>
            <a:srgbClr val="C6A7DD"/>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706848"/>
            <a:ext cx="1394768" cy="2762713"/>
          </a:xfrm>
          <a:prstGeom prst="rect">
            <a:avLst/>
          </a:prstGeom>
        </p:spPr>
      </p:pic>
    </p:spTree>
    <p:extLst>
      <p:ext uri="{BB962C8B-B14F-4D97-AF65-F5344CB8AC3E}">
        <p14:creationId xmlns:p14="http://schemas.microsoft.com/office/powerpoint/2010/main" val="1110754843"/>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478712"/>
            <a:ext cx="1394768" cy="2762713"/>
          </a:xfrm>
          <a:prstGeom prst="rect">
            <a:avLst/>
          </a:prstGeom>
        </p:spPr>
      </p:pic>
    </p:spTree>
    <p:extLst>
      <p:ext uri="{BB962C8B-B14F-4D97-AF65-F5344CB8AC3E}">
        <p14:creationId xmlns:p14="http://schemas.microsoft.com/office/powerpoint/2010/main" val="104421923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018387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013708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61000">
              <a:srgbClr val="B283D6"/>
            </a:gs>
            <a:gs pos="100000">
              <a:srgbClr val="9E5ECE"/>
            </a:gs>
            <a:gs pos="0">
              <a:srgbClr val="9E5ECE"/>
            </a:gs>
            <a:gs pos="40000">
              <a:srgbClr val="C6A7DD"/>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781170" y="1129203"/>
            <a:ext cx="6364243" cy="3046988"/>
          </a:xfrm>
          <a:prstGeom prst="rect">
            <a:avLst/>
          </a:prstGeom>
          <a:noFill/>
        </p:spPr>
        <p:txBody>
          <a:bodyPr wrap="none" lIns="91440" tIns="45720" rIns="91440" bIns="45720">
            <a:spAutoFit/>
          </a:bodyPr>
          <a:lstStyle/>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以梦为马，</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不负韶华！</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28258356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0" y="6240412"/>
            <a:ext cx="11522075" cy="239763"/>
          </a:xfrm>
          <a:prstGeom prst="rect">
            <a:avLst/>
          </a:prstGeom>
          <a:solidFill>
            <a:srgbClr val="7030A0"/>
          </a:solidFill>
          <a:ln>
            <a:solidFill>
              <a:srgbClr val="7030A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sp>
        <p:nvSpPr>
          <p:cNvPr id="14" name="云形 13">
            <a:hlinkClick r:id="rId8" action="ppaction://hlinksldjump">
              <a:snd r:embed="rId9" name="camera.wav"/>
            </a:hlinkClick>
          </p:cNvPr>
          <p:cNvSpPr/>
          <p:nvPr userDrawn="1"/>
        </p:nvSpPr>
        <p:spPr>
          <a:xfrm>
            <a:off x="10657979" y="0"/>
            <a:ext cx="864096" cy="624061"/>
          </a:xfrm>
          <a:prstGeom prst="cloud">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导航</a:t>
            </a:r>
            <a:endParaRPr lang="zh-CN" altLang="en-US" sz="1400" dirty="0"/>
          </a:p>
        </p:txBody>
      </p:sp>
    </p:spTree>
    <p:extLst>
      <p:ext uri="{BB962C8B-B14F-4D97-AF65-F5344CB8AC3E}">
        <p14:creationId xmlns:p14="http://schemas.microsoft.com/office/powerpoint/2010/main" val="3617775924"/>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20.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51259" y="3383174"/>
            <a:ext cx="10229082" cy="2161169"/>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sz="6000" dirty="0">
                <a:solidFill>
                  <a:srgbClr val="000000"/>
                </a:solidFill>
                <a:ea typeface="宋体" panose="02010600030101010101" pitchFamily="2" charset="-122"/>
                <a:cs typeface="Times New Roman" panose="02020603050405020304" pitchFamily="18" charset="0"/>
              </a:rPr>
              <a:t>第</a:t>
            </a:r>
            <a:r>
              <a:rPr lang="en-US" altLang="zh-CN" sz="6000" dirty="0">
                <a:solidFill>
                  <a:srgbClr val="000000"/>
                </a:solidFill>
                <a:ea typeface="宋体" panose="02010600030101010101" pitchFamily="2" charset="-122"/>
                <a:cs typeface="Times New Roman" panose="02020603050405020304" pitchFamily="18" charset="0"/>
              </a:rPr>
              <a:t>23</a:t>
            </a:r>
            <a:r>
              <a:rPr lang="zh-CN" altLang="zh-CN" sz="6000" dirty="0" smtClean="0">
                <a:solidFill>
                  <a:srgbClr val="000000"/>
                </a:solidFill>
                <a:ea typeface="宋体" panose="02010600030101010101" pitchFamily="2" charset="-122"/>
                <a:cs typeface="Times New Roman" panose="02020603050405020304" pitchFamily="18" charset="0"/>
              </a:rPr>
              <a:t>课</a:t>
            </a:r>
            <a:endParaRPr lang="en-US" altLang="zh-CN" sz="6000" dirty="0" smtClean="0">
              <a:solidFill>
                <a:srgbClr val="000000"/>
              </a:solidFill>
              <a:ea typeface="宋体" panose="02010600030101010101" pitchFamily="2"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zh-CN" altLang="zh-CN" sz="6000" dirty="0" smtClean="0">
                <a:solidFill>
                  <a:srgbClr val="000000"/>
                </a:solidFill>
                <a:ea typeface="宋体" panose="02010600030101010101" pitchFamily="2" charset="-122"/>
                <a:cs typeface="Times New Roman" panose="02020603050405020304" pitchFamily="18" charset="0"/>
              </a:rPr>
              <a:t>和平</a:t>
            </a:r>
            <a:r>
              <a:rPr lang="zh-CN" altLang="zh-CN" sz="6000" dirty="0">
                <a:solidFill>
                  <a:srgbClr val="000000"/>
                </a:solidFill>
                <a:ea typeface="宋体" panose="02010600030101010101" pitchFamily="2" charset="-122"/>
                <a:cs typeface="Times New Roman" panose="02020603050405020304" pitchFamily="18" charset="0"/>
              </a:rPr>
              <a:t>发展合作共赢的时代潮流</a:t>
            </a:r>
            <a:endParaRPr lang="zh-CN" altLang="zh-CN" sz="60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81549358"/>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637453"/>
            <a:ext cx="10807700" cy="4228850"/>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en-US" altLang="zh-CN" dirty="0" smtClean="0">
                <a:solidFill>
                  <a:srgbClr val="000000"/>
                </a:solidFill>
                <a:ea typeface="宋体" panose="02010600030101010101" pitchFamily="2" charset="-122"/>
                <a:cs typeface="Times New Roman" panose="02020603050405020304" pitchFamily="18" charset="0"/>
              </a:rPr>
              <a:t>.</a:t>
            </a:r>
            <a:r>
              <a:rPr lang="zh-CN" altLang="en-US" dirty="0">
                <a:solidFill>
                  <a:srgbClr val="000000"/>
                </a:solidFill>
                <a:latin typeface="Arial" panose="020B0604020202020204" pitchFamily="34" charset="0"/>
                <a:cs typeface="Times New Roman" panose="02020603050405020304" pitchFamily="18" charset="0"/>
              </a:rPr>
              <a:t>在</a:t>
            </a:r>
            <a:r>
              <a:rPr lang="zh-CN" altLang="zh-CN" dirty="0" smtClean="0">
                <a:solidFill>
                  <a:srgbClr val="000000"/>
                </a:solidFill>
                <a:latin typeface="Arial" panose="020B0604020202020204" pitchFamily="34" charset="0"/>
                <a:cs typeface="Times New Roman" panose="02020603050405020304" pitchFamily="18" charset="0"/>
              </a:rPr>
              <a:t>和平</a:t>
            </a:r>
            <a:r>
              <a:rPr lang="zh-CN" altLang="zh-CN" dirty="0">
                <a:solidFill>
                  <a:srgbClr val="000000"/>
                </a:solidFill>
                <a:latin typeface="Arial" panose="020B0604020202020204" pitchFamily="34" charset="0"/>
                <a:cs typeface="Times New Roman" panose="02020603050405020304" pitchFamily="18" charset="0"/>
              </a:rPr>
              <a:t>与安全方面</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地区热点问题此起彼伏。</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大规模杀伤性武器扩散、恐怖主义、网络安全、重大传染性疾病、跨国刑事犯罪、生态环境恶化、气候变化等非传统安全威胁持续蔓延。</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海洋权益和极地资源争夺等日趋激烈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人类面临许多共同的难题。</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0597823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44289"/>
            <a:ext cx="10807700" cy="6592574"/>
          </a:xfrm>
          <a:prstGeom prst="rect">
            <a:avLst/>
          </a:prstGeom>
        </p:spPr>
        <p:txBody>
          <a:bodyPr>
            <a:spAutoFit/>
          </a:bodyPr>
          <a:lstStyle/>
          <a:p>
            <a:pPr indent="3556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苏新诗柳楷简"/>
                <a:cs typeface="Times New Roman" panose="02020603050405020304" pitchFamily="18" charset="0"/>
              </a:rPr>
              <a:t>微思考</a:t>
            </a:r>
            <a:r>
              <a:rPr lang="en-US" altLang="zh-CN" dirty="0" smtClean="0">
                <a:solidFill>
                  <a:srgbClr val="000000"/>
                </a:solidFill>
                <a:ea typeface="宋体" panose="02010600030101010101" pitchFamily="2" charset="-122"/>
                <a:cs typeface="Times New Roman" panose="02020603050405020304" pitchFamily="18" charset="0"/>
              </a:rPr>
              <a:t>1  1992</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在巴西里约热内卢召开的由世界各国政府首脑参加的联合国环境与发展会议上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开放签署了《联合国气候变化框架公约》。这是第一个旨在稳定大气中二氧化碳等温室气体浓度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以应对全球气候变化给人类带来不利影响的国际公约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确立了发达国家与发展中国家之间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共同但有区别的责任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原则。</a:t>
            </a:r>
            <a:r>
              <a:rPr lang="en-US" altLang="zh-CN" dirty="0">
                <a:solidFill>
                  <a:srgbClr val="000000"/>
                </a:solidFill>
                <a:ea typeface="宋体" panose="02010600030101010101" pitchFamily="2" charset="-122"/>
                <a:cs typeface="Times New Roman" panose="02020603050405020304" pitchFamily="18" charset="0"/>
              </a:rPr>
              <a:t>1997</a:t>
            </a:r>
            <a:r>
              <a:rPr lang="zh-CN" altLang="zh-CN" dirty="0">
                <a:solidFill>
                  <a:srgbClr val="000000"/>
                </a:solidFill>
                <a:ea typeface="楷体" panose="02010609060101010101" pitchFamily="49" charset="-122"/>
                <a:cs typeface="Times New Roman" panose="02020603050405020304" pitchFamily="18" charset="0"/>
              </a:rPr>
              <a:t>年达成的《京都议定书》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使温室气体减排成为发达国家的法律义务。</a:t>
            </a:r>
            <a:r>
              <a:rPr lang="en-US" altLang="zh-CN" dirty="0">
                <a:solidFill>
                  <a:srgbClr val="000000"/>
                </a:solidFill>
                <a:ea typeface="宋体" panose="02010600030101010101" pitchFamily="2" charset="-122"/>
                <a:cs typeface="Times New Roman" panose="02020603050405020304" pitchFamily="18" charset="0"/>
              </a:rPr>
              <a:t>2015</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12</a:t>
            </a:r>
            <a:r>
              <a:rPr lang="zh-CN" altLang="zh-CN" dirty="0">
                <a:solidFill>
                  <a:srgbClr val="000000"/>
                </a:solidFill>
                <a:ea typeface="楷体" panose="02010609060101010101" pitchFamily="49"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联合国气候变化巴黎大会通过《巴黎协定》。这份有法律约束力的协定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为</a:t>
            </a:r>
            <a:r>
              <a:rPr lang="en-US" altLang="zh-CN" dirty="0">
                <a:solidFill>
                  <a:srgbClr val="000000"/>
                </a:solidFill>
                <a:ea typeface="宋体" panose="02010600030101010101" pitchFamily="2" charset="-122"/>
                <a:cs typeface="Times New Roman" panose="02020603050405020304" pitchFamily="18" charset="0"/>
              </a:rPr>
              <a:t>2020</a:t>
            </a:r>
            <a:r>
              <a:rPr lang="zh-CN" altLang="zh-CN" dirty="0">
                <a:solidFill>
                  <a:srgbClr val="000000"/>
                </a:solidFill>
                <a:ea typeface="楷体" panose="02010609060101010101" pitchFamily="49" charset="-122"/>
                <a:cs typeface="Times New Roman" panose="02020603050405020304" pitchFamily="18" charset="0"/>
              </a:rPr>
              <a:t>年后全球应对气候变化作出了安排。协定重申了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共同但有区别的责任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原则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建立了尊重主权和国情、国家自主决定贡献力度的全球行动模式。</a:t>
            </a:r>
            <a:r>
              <a:rPr lang="en-US" altLang="zh-CN" dirty="0">
                <a:solidFill>
                  <a:srgbClr val="000000"/>
                </a:solidFill>
                <a:ea typeface="宋体" panose="02010600030101010101" pitchFamily="2" charset="-122"/>
                <a:cs typeface="Times New Roman" panose="02020603050405020304" pitchFamily="18" charset="0"/>
              </a:rPr>
              <a:t>2016</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9</a:t>
            </a:r>
            <a:r>
              <a:rPr lang="zh-CN" altLang="zh-CN" dirty="0">
                <a:solidFill>
                  <a:srgbClr val="000000"/>
                </a:solidFill>
                <a:ea typeface="楷体" panose="02010609060101010101" pitchFamily="49"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中国第十二届全</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118079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12073"/>
            <a:ext cx="10807700" cy="4763227"/>
          </a:xfrm>
          <a:prstGeom prst="rect">
            <a:avLst/>
          </a:prstGeom>
        </p:spPr>
        <p:txBody>
          <a:bodyPr>
            <a:spAutoFit/>
          </a:bodyPr>
          <a:lstStyle/>
          <a:p>
            <a:pPr>
              <a:lnSpc>
                <a:spcPct val="120000"/>
              </a:lnSpc>
            </a:pPr>
            <a:r>
              <a:rPr lang="zh-CN" altLang="zh-CN" dirty="0" smtClean="0">
                <a:solidFill>
                  <a:srgbClr val="000000"/>
                </a:solidFill>
                <a:ea typeface="楷体" panose="02010609060101010101" pitchFamily="49" charset="-122"/>
                <a:cs typeface="Times New Roman" panose="02020603050405020304" pitchFamily="18" charset="0"/>
              </a:rPr>
              <a:t>国</a:t>
            </a:r>
            <a:r>
              <a:rPr lang="zh-CN" altLang="zh-CN" dirty="0">
                <a:solidFill>
                  <a:srgbClr val="000000"/>
                </a:solidFill>
                <a:ea typeface="楷体" panose="02010609060101010101" pitchFamily="49" charset="-122"/>
                <a:cs typeface="Times New Roman" panose="02020603050405020304" pitchFamily="18" charset="0"/>
              </a:rPr>
              <a:t>人民代表大会常务委员会第二十二次会议批准中国加入该协定。</a:t>
            </a:r>
            <a:r>
              <a:rPr lang="en-US" altLang="zh-CN" dirty="0">
                <a:solidFill>
                  <a:srgbClr val="000000"/>
                </a:solidFill>
                <a:ea typeface="宋体" panose="02010600030101010101" pitchFamily="2" charset="-122"/>
                <a:cs typeface="Times New Roman" panose="02020603050405020304" pitchFamily="18" charset="0"/>
              </a:rPr>
              <a:t>2018</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12</a:t>
            </a:r>
            <a:r>
              <a:rPr lang="zh-CN" altLang="zh-CN" dirty="0">
                <a:solidFill>
                  <a:srgbClr val="000000"/>
                </a:solidFill>
                <a:ea typeface="楷体" panose="02010609060101010101" pitchFamily="49"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联合国气候变化卡托维兹大会通过《巴黎协定》实施细则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建立了一系列指导和帮助各方落实协定的机制和规则。</a:t>
            </a:r>
            <a:r>
              <a:rPr lang="en-US" altLang="zh-CN" dirty="0">
                <a:solidFill>
                  <a:srgbClr val="000000"/>
                </a:solidFill>
                <a:ea typeface="宋体" panose="02010600030101010101" pitchFamily="2" charset="-122"/>
                <a:cs typeface="Times New Roman" panose="02020603050405020304" pitchFamily="18" charset="0"/>
              </a:rPr>
              <a:t>2019</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美国正式启动退出《巴黎协定》程序。</a:t>
            </a:r>
            <a:r>
              <a:rPr lang="en-US" altLang="zh-CN" dirty="0">
                <a:solidFill>
                  <a:srgbClr val="000000"/>
                </a:solidFill>
                <a:ea typeface="宋体" panose="02010600030101010101" pitchFamily="2" charset="-122"/>
                <a:cs typeface="Times New Roman" panose="02020603050405020304" pitchFamily="18" charset="0"/>
              </a:rPr>
              <a:t>2020</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9</a:t>
            </a:r>
            <a:r>
              <a:rPr lang="zh-CN" altLang="zh-CN" dirty="0">
                <a:solidFill>
                  <a:srgbClr val="000000"/>
                </a:solidFill>
                <a:ea typeface="楷体" panose="02010609060101010101" pitchFamily="49"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22</a:t>
            </a:r>
            <a:r>
              <a:rPr lang="zh-CN" altLang="zh-CN" dirty="0">
                <a:solidFill>
                  <a:srgbClr val="000000"/>
                </a:solidFill>
                <a:ea typeface="楷体" panose="02010609060101010101" pitchFamily="49" charset="-122"/>
                <a:cs typeface="Times New Roman" panose="02020603050405020304" pitchFamily="18" charset="0"/>
              </a:rPr>
              <a:t>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习近平在联合国大会上宣布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中国将提高国家自主贡献力度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采取更加有力的政策和措施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二氧化碳排放力争于</a:t>
            </a:r>
            <a:r>
              <a:rPr lang="en-US" altLang="zh-CN" dirty="0">
                <a:solidFill>
                  <a:srgbClr val="000000"/>
                </a:solidFill>
                <a:ea typeface="宋体" panose="02010600030101010101" pitchFamily="2" charset="-122"/>
                <a:cs typeface="Times New Roman" panose="02020603050405020304" pitchFamily="18" charset="0"/>
              </a:rPr>
              <a:t>2030</a:t>
            </a:r>
            <a:r>
              <a:rPr lang="zh-CN" altLang="zh-CN" dirty="0">
                <a:solidFill>
                  <a:srgbClr val="000000"/>
                </a:solidFill>
                <a:ea typeface="楷体" panose="02010609060101010101" pitchFamily="49" charset="-122"/>
                <a:cs typeface="Times New Roman" panose="02020603050405020304" pitchFamily="18" charset="0"/>
              </a:rPr>
              <a:t>年前达到峰值</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努力争取</a:t>
            </a:r>
            <a:r>
              <a:rPr lang="en-US" altLang="zh-CN" dirty="0">
                <a:solidFill>
                  <a:srgbClr val="000000"/>
                </a:solidFill>
                <a:ea typeface="宋体" panose="02010600030101010101" pitchFamily="2" charset="-122"/>
                <a:cs typeface="Times New Roman" panose="02020603050405020304" pitchFamily="18" charset="0"/>
              </a:rPr>
              <a:t>2060</a:t>
            </a:r>
            <a:r>
              <a:rPr lang="zh-CN" altLang="zh-CN" dirty="0">
                <a:solidFill>
                  <a:srgbClr val="000000"/>
                </a:solidFill>
                <a:ea typeface="楷体" panose="02010609060101010101" pitchFamily="49" charset="-122"/>
                <a:cs typeface="Times New Roman" panose="02020603050405020304" pitchFamily="18" charset="0"/>
              </a:rPr>
              <a:t>年前实现碳中和。</a:t>
            </a:r>
            <a:r>
              <a:rPr lang="en-US" altLang="zh-CN" dirty="0" smtClean="0">
                <a:solidFill>
                  <a:srgbClr val="000000"/>
                </a:solidFill>
                <a:ea typeface="宋体" panose="02010600030101010101" pitchFamily="2" charset="-122"/>
                <a:cs typeface="Times New Roman" panose="02020603050405020304" pitchFamily="18" charset="0"/>
              </a:rPr>
              <a:t>”</a:t>
            </a:r>
          </a:p>
        </p:txBody>
      </p:sp>
      <p:sp>
        <p:nvSpPr>
          <p:cNvPr id="4" name="矩形 3"/>
          <p:cNvSpPr>
            <a:spLocks noChangeAspect="1"/>
          </p:cNvSpPr>
          <p:nvPr/>
        </p:nvSpPr>
        <p:spPr>
          <a:xfrm>
            <a:off x="361950" y="4875300"/>
            <a:ext cx="10807700" cy="1235275"/>
          </a:xfrm>
          <a:prstGeom prst="rect">
            <a:avLst/>
          </a:prstGeom>
        </p:spPr>
        <p:txBody>
          <a:bodyPr>
            <a:spAutoFit/>
          </a:bodyPr>
          <a:lstStyle/>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摘编自李威《从</a:t>
            </a:r>
            <a:r>
              <a:rPr lang="en-US" altLang="zh-CN" dirty="0">
                <a:solidFill>
                  <a:srgbClr val="000000"/>
                </a:solidFill>
                <a:ea typeface="宋体" panose="02010600030101010101" pitchFamily="2" charset="-122"/>
                <a:cs typeface="Times New Roman" panose="02020603050405020304" pitchFamily="18" charset="0"/>
              </a:rPr>
              <a:t>&lt;</a:t>
            </a:r>
            <a:r>
              <a:rPr lang="zh-CN" altLang="zh-CN" dirty="0">
                <a:solidFill>
                  <a:srgbClr val="000000"/>
                </a:solidFill>
                <a:ea typeface="楷体" panose="02010609060101010101" pitchFamily="49" charset="-122"/>
                <a:cs typeface="Times New Roman" panose="02020603050405020304" pitchFamily="18" charset="0"/>
              </a:rPr>
              <a:t>京都议定书</a:t>
            </a:r>
            <a:r>
              <a:rPr lang="en-US" altLang="zh-CN" dirty="0">
                <a:solidFill>
                  <a:srgbClr val="000000"/>
                </a:solidFill>
                <a:ea typeface="宋体" panose="02010600030101010101" pitchFamily="2" charset="-122"/>
                <a:cs typeface="Times New Roman" panose="02020603050405020304" pitchFamily="18" charset="0"/>
              </a:rPr>
              <a:t>&gt;</a:t>
            </a:r>
            <a:r>
              <a:rPr lang="zh-CN" altLang="zh-CN" dirty="0">
                <a:solidFill>
                  <a:srgbClr val="000000"/>
                </a:solidFill>
                <a:ea typeface="楷体" panose="02010609060101010101" pitchFamily="49" charset="-122"/>
                <a:cs typeface="Times New Roman" panose="02020603050405020304" pitchFamily="18" charset="0"/>
              </a:rPr>
              <a:t>到</a:t>
            </a:r>
            <a:r>
              <a:rPr lang="en-US" altLang="zh-CN" dirty="0">
                <a:solidFill>
                  <a:srgbClr val="000000"/>
                </a:solidFill>
                <a:ea typeface="宋体" panose="02010600030101010101" pitchFamily="2" charset="-122"/>
                <a:cs typeface="Times New Roman" panose="02020603050405020304" pitchFamily="18" charset="0"/>
              </a:rPr>
              <a:t>&lt;</a:t>
            </a:r>
            <a:r>
              <a:rPr lang="zh-CN" altLang="zh-CN" dirty="0">
                <a:solidFill>
                  <a:srgbClr val="000000"/>
                </a:solidFill>
                <a:ea typeface="楷体" panose="02010609060101010101" pitchFamily="49" charset="-122"/>
                <a:cs typeface="Times New Roman" panose="02020603050405020304" pitchFamily="18" charset="0"/>
              </a:rPr>
              <a:t>巴黎协定</a:t>
            </a:r>
            <a:r>
              <a:rPr lang="en-US" altLang="zh-CN" dirty="0">
                <a:solidFill>
                  <a:srgbClr val="000000"/>
                </a:solidFill>
                <a:ea typeface="宋体" panose="02010600030101010101" pitchFamily="2" charset="-122"/>
                <a:cs typeface="Times New Roman" panose="02020603050405020304" pitchFamily="18" charset="0"/>
              </a:rPr>
              <a:t>&gt;: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气候国际法的改革与发展》</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3723810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523034"/>
            <a:ext cx="10807700" cy="359899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看法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公约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协定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的历程表明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解决气候变化问题任重道远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艰难曲折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既要关注未来又要兼顾历史</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要充分体现发达国家和发展中国家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共同但有区别的责任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才能尽显公平和公正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我国倡导的人类命运共同体的理念是符合时代潮流和历史趋势的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必须在联合国框架下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才能有效地抵制大国强权和霸权政治。</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a:spLocks noChangeAspect="1"/>
          </p:cNvSpPr>
          <p:nvPr/>
        </p:nvSpPr>
        <p:spPr>
          <a:xfrm>
            <a:off x="361950" y="287759"/>
            <a:ext cx="10807700" cy="1235275"/>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根据材料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回顾《巴黎协定》的形成过程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就</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公约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协定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的历程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谈谈你的看法。</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5147021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07839"/>
            <a:ext cx="10807700" cy="3598999"/>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三、推动构建人类命运共同体</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面对各种全球性问题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第二次世界大战后建立的主要国际组织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仍然发挥着全球治理的作用。</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改革原有的全球治理机制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加强国际协调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已经成为国际社会共同关心和正在解决的问题。在此形势下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已经出现了一些不同层次的</a:t>
            </a:r>
            <a:r>
              <a:rPr lang="zh-CN" altLang="zh-CN" dirty="0">
                <a:uFill>
                  <a:solidFill>
                    <a:srgbClr val="000000"/>
                  </a:solidFill>
                </a:uFill>
                <a:ea typeface="楷体" panose="02010609060101010101" pitchFamily="49" charset="-122"/>
                <a:cs typeface="Times New Roman" panose="02020603050405020304" pitchFamily="18" charset="0"/>
              </a:rPr>
              <a:t>国际治理</a:t>
            </a:r>
            <a:r>
              <a:rPr lang="zh-CN" altLang="zh-CN" dirty="0">
                <a:solidFill>
                  <a:srgbClr val="000000"/>
                </a:solidFill>
                <a:ea typeface="宋体" panose="02010600030101010101" pitchFamily="2" charset="-122"/>
                <a:cs typeface="Times New Roman" panose="02020603050405020304" pitchFamily="18" charset="0"/>
              </a:rPr>
              <a:t>组织和相应的治理机制。</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p:nvPr/>
        </p:nvSpPr>
        <p:spPr>
          <a:xfrm>
            <a:off x="2910685" y="3991697"/>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2906139" y="4455795"/>
            <a:ext cx="159313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9886118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802325"/>
            <a:ext cx="10807700" cy="4189930"/>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中国作为世界和平的建设者、全球发展的贡献者和国际秩序的维护者</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为解决人类面临的共同问题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提供了自己的方案。一方面</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中国坚持弘扬和平、发展、公平、正义、民主、自由的全人类共同价值</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坚持在</a:t>
            </a:r>
            <a:r>
              <a:rPr lang="zh-CN" altLang="zh-CN" dirty="0">
                <a:uFill>
                  <a:solidFill>
                    <a:srgbClr val="000000"/>
                  </a:solidFill>
                </a:uFill>
                <a:ea typeface="楷体" panose="02010609060101010101" pitchFamily="49" charset="-122"/>
                <a:cs typeface="Times New Roman" panose="02020603050405020304" pitchFamily="18" charset="0"/>
              </a:rPr>
              <a:t>和平共处五项</a:t>
            </a:r>
            <a:r>
              <a:rPr lang="zh-CN" altLang="zh-CN" dirty="0">
                <a:solidFill>
                  <a:srgbClr val="000000"/>
                </a:solidFill>
                <a:ea typeface="宋体" panose="02010600030101010101" pitchFamily="2" charset="-122"/>
                <a:cs typeface="Times New Roman" panose="02020603050405020304" pitchFamily="18" charset="0"/>
              </a:rPr>
              <a:t>原则基础上同各国发展友好合作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坚持推动建设相互尊重、公平正义、合作共赢的新型国际关系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另一方面</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中国倡导构建</a:t>
            </a:r>
            <a:r>
              <a:rPr lang="zh-CN" altLang="zh-CN" dirty="0">
                <a:uFill>
                  <a:solidFill>
                    <a:srgbClr val="000000"/>
                  </a:solidFill>
                </a:uFill>
                <a:ea typeface="楷体" panose="02010609060101010101" pitchFamily="49" charset="-122"/>
                <a:cs typeface="Times New Roman" panose="02020603050405020304" pitchFamily="18" charset="0"/>
              </a:rPr>
              <a:t>人类命运共同体</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进一步促进全球治理体系变革。</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p:nvPr/>
        </p:nvSpPr>
        <p:spPr>
          <a:xfrm>
            <a:off x="5873523" y="2619875"/>
            <a:ext cx="2426756"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5868977" y="3083973"/>
            <a:ext cx="2424011" cy="0"/>
          </a:xfrm>
          <a:prstGeom prst="line">
            <a:avLst/>
          </a:prstGeom>
        </p:spPr>
        <p:style>
          <a:lnRef idx="2">
            <a:schemeClr val="dk1"/>
          </a:lnRef>
          <a:fillRef idx="0">
            <a:schemeClr val="dk1"/>
          </a:fillRef>
          <a:effectRef idx="1">
            <a:schemeClr val="dk1"/>
          </a:effectRef>
          <a:fontRef idx="minor">
            <a:schemeClr val="tx1"/>
          </a:fontRef>
        </p:style>
      </p:cxnSp>
      <p:sp>
        <p:nvSpPr>
          <p:cNvPr id="6" name="矩形 5"/>
          <p:cNvSpPr/>
          <p:nvPr/>
        </p:nvSpPr>
        <p:spPr>
          <a:xfrm>
            <a:off x="8888911" y="3775673"/>
            <a:ext cx="2056702"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8884365" y="4239771"/>
            <a:ext cx="2054375" cy="0"/>
          </a:xfrm>
          <a:prstGeom prst="line">
            <a:avLst/>
          </a:prstGeom>
        </p:spPr>
        <p:style>
          <a:lnRef idx="2">
            <a:schemeClr val="dk1"/>
          </a:lnRef>
          <a:fillRef idx="0">
            <a:schemeClr val="dk1"/>
          </a:fillRef>
          <a:effectRef idx="1">
            <a:schemeClr val="dk1"/>
          </a:effectRef>
          <a:fontRef idx="minor">
            <a:schemeClr val="tx1"/>
          </a:fontRef>
        </p:style>
      </p:cxnSp>
      <p:sp>
        <p:nvSpPr>
          <p:cNvPr id="9" name="矩形 8"/>
          <p:cNvSpPr/>
          <p:nvPr/>
        </p:nvSpPr>
        <p:spPr>
          <a:xfrm>
            <a:off x="423979" y="4372757"/>
            <a:ext cx="83208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419433" y="4836855"/>
            <a:ext cx="831143"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1856485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par>
                                <p:cTn id="13" presetID="14" presetClass="exit" presetSubtype="10" fill="hold" grpId="0" nodeType="withEffect">
                                  <p:stCondLst>
                                    <p:cond delay="0"/>
                                  </p:stCondLst>
                                  <p:childTnLst>
                                    <p:animEffect transition="out" filter="randombar(horizontal)">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82245"/>
            <a:ext cx="10807700" cy="1235275"/>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latin typeface="Arial" panose="020B0604020202020204" pitchFamily="34" charset="0"/>
                <a:cs typeface="Times New Roman" panose="02020603050405020304" pitchFamily="18" charset="0"/>
              </a:rPr>
              <a:t>构建人类命运共同体</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依据</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6" name="22mqc07j.eps" descr="id:2147503657;FounderCES"/>
          <p:cNvPicPr/>
          <p:nvPr/>
        </p:nvPicPr>
        <p:blipFill>
          <a:blip r:embed="rId2">
            <a:clrChange>
              <a:clrFrom>
                <a:srgbClr val="FFFFFF"/>
              </a:clrFrom>
              <a:clrTo>
                <a:srgbClr val="FFFFFF">
                  <a:alpha val="0"/>
                </a:srgbClr>
              </a:clrTo>
            </a:clrChange>
          </a:blip>
          <a:stretch>
            <a:fillRect/>
          </a:stretch>
        </p:blipFill>
        <p:spPr>
          <a:xfrm>
            <a:off x="1080517" y="1317520"/>
            <a:ext cx="8712968" cy="4714615"/>
          </a:xfrm>
          <a:prstGeom prst="rect">
            <a:avLst/>
          </a:prstGeom>
        </p:spPr>
      </p:pic>
      <p:sp>
        <p:nvSpPr>
          <p:cNvPr id="7" name="矩形 6"/>
          <p:cNvSpPr/>
          <p:nvPr/>
        </p:nvSpPr>
        <p:spPr>
          <a:xfrm>
            <a:off x="5247189" y="3039705"/>
            <a:ext cx="2187365" cy="4208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41944535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007839"/>
            <a:ext cx="10807700" cy="359899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行动</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en-US" altLang="zh-CN" dirty="0">
                <a:solidFill>
                  <a:srgbClr val="000000"/>
                </a:solidFill>
                <a:ea typeface="宋体" panose="02010600030101010101" pitchFamily="2" charset="-122"/>
                <a:cs typeface="Times New Roman" panose="02020603050405020304" pitchFamily="18" charset="0"/>
              </a:rPr>
              <a:t>2013</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中国提出建设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uFill>
                  <a:solidFill>
                    <a:srgbClr val="000000"/>
                  </a:solidFill>
                </a:uFill>
                <a:ea typeface="楷体" panose="02010609060101010101" pitchFamily="49" charset="-122"/>
                <a:cs typeface="Times New Roman" panose="02020603050405020304" pitchFamily="18" charset="0"/>
              </a:rPr>
              <a:t>一带一路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的合作倡议。</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en-US" altLang="zh-CN" dirty="0">
                <a:solidFill>
                  <a:srgbClr val="000000"/>
                </a:solidFill>
                <a:ea typeface="宋体" panose="02010600030101010101" pitchFamily="2" charset="-122"/>
                <a:cs typeface="Times New Roman" panose="02020603050405020304" pitchFamily="18" charset="0"/>
              </a:rPr>
              <a:t>2014</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11</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中国设立丝路基金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一带一路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建设给以资金支持。</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en-US" altLang="zh-CN" dirty="0">
                <a:solidFill>
                  <a:srgbClr val="000000"/>
                </a:solidFill>
                <a:ea typeface="宋体" panose="02010600030101010101" pitchFamily="2" charset="-122"/>
                <a:cs typeface="Times New Roman" panose="02020603050405020304" pitchFamily="18" charset="0"/>
              </a:rPr>
              <a:t>2015</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12</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中国倡议设立的亚洲基础设施投资银行正式成立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简称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亚投行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p:nvPr/>
        </p:nvSpPr>
        <p:spPr>
          <a:xfrm>
            <a:off x="5133737" y="1655911"/>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5129191" y="2120009"/>
            <a:ext cx="159313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6073308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49250" y="-45315"/>
            <a:ext cx="10833100" cy="6453754"/>
          </a:xfrm>
          <a:prstGeom prst="rect">
            <a:avLst/>
          </a:prstGeom>
        </p:spPr>
        <p:txBody>
          <a:bodyPr>
            <a:spAutoFit/>
          </a:bodyPr>
          <a:lstStyle/>
          <a:p>
            <a:pPr indent="355600">
              <a:lnSpc>
                <a:spcPct val="130000"/>
              </a:lnSpc>
              <a:spcAft>
                <a:spcPts val="0"/>
              </a:spcAft>
              <a:tabLst>
                <a:tab pos="1188085" algn="l"/>
                <a:tab pos="2163445" algn="l"/>
                <a:tab pos="3142615" algn="l"/>
                <a:tab pos="4190365" algn="l"/>
              </a:tabLst>
            </a:pPr>
            <a:r>
              <a:rPr lang="zh-CN" altLang="zh-CN" dirty="0">
                <a:solidFill>
                  <a:srgbClr val="000000"/>
                </a:solidFill>
                <a:latin typeface="NEU-BZ-S92" panose="02020503000000020003"/>
                <a:ea typeface="苏新诗柳楷简"/>
                <a:cs typeface="Times New Roman" panose="02020603050405020304" pitchFamily="18" charset="0"/>
              </a:rPr>
              <a:t>微思考</a:t>
            </a: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构建人类命运共同体是世界各国人民前途所在。万物并育而不相害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道并行而不相悖。只有各国行天下之大道</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和睦相处、合作共赢</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繁荣才能持久</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安全才有保障。中国提出了全球发展倡议、全球安全倡议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愿同国际社会一道努力落实。中国坚持对话协商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推动建设一个持久和平的世界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坚持共建共享</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推动建设一个普遍安全的世界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坚持合作共赢</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推动建设一个共同繁荣的世界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坚持交流互鉴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推动建设一个开放包容的世界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坚持绿色低碳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推动建设一个清洁美丽的世界。</a:t>
            </a:r>
            <a:endParaRPr lang="zh-CN" altLang="zh-CN" dirty="0">
              <a:solidFill>
                <a:srgbClr val="000000"/>
              </a:solidFill>
              <a:latin typeface="NEU-BZ-S92" panose="02020503000000020003"/>
              <a:ea typeface="方正书宋_GBK"/>
              <a:cs typeface="Times New Roman" panose="02020603050405020304" pitchFamily="18" charset="0"/>
            </a:endParaRPr>
          </a:p>
          <a:p>
            <a:pPr algn="r">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中共二十大</a:t>
            </a:r>
            <a:r>
              <a:rPr lang="zh-CN" altLang="zh-CN" dirty="0" smtClean="0">
                <a:solidFill>
                  <a:srgbClr val="000000"/>
                </a:solidFill>
                <a:ea typeface="楷体" panose="02010609060101010101" pitchFamily="49" charset="-122"/>
                <a:cs typeface="Times New Roman" panose="02020603050405020304" pitchFamily="18" charset="0"/>
              </a:rPr>
              <a:t>报告</a:t>
            </a:r>
            <a:endParaRPr lang="zh-CN" altLang="zh-CN" dirty="0">
              <a:solidFill>
                <a:srgbClr val="000000"/>
              </a:solidFill>
              <a:latin typeface="NEU-BZ-S92" panose="02020503000000020003"/>
              <a:ea typeface="方正书宋_GBK"/>
              <a:cs typeface="Times New Roman" panose="02020603050405020304" pitchFamily="18" charset="0"/>
            </a:endParaRPr>
          </a:p>
        </p:txBody>
      </p:sp>
    </p:spTree>
    <p:extLst>
      <p:ext uri="{BB962C8B-B14F-4D97-AF65-F5344CB8AC3E}">
        <p14:creationId xmlns:p14="http://schemas.microsoft.com/office/powerpoint/2010/main" val="16054695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49250" y="484119"/>
            <a:ext cx="10833100" cy="447507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根据材料并结合所学知识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分析构建人类命运共同体理念的现实意义。</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现实意义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为国内经济发展创造良好的国际环境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推动中国外交理念创新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在改善中国国家形象方面具有重要的现实意义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体现了当前国际社会在发展问题上的重要共识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符合当今世界的发展趋势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有利于构建新型国际关系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维护地区及世界和平与稳定。</a:t>
            </a:r>
            <a:endParaRPr lang="zh-CN" altLang="zh-CN" dirty="0">
              <a:solidFill>
                <a:srgbClr val="000000"/>
              </a:solidFill>
              <a:effectLst/>
              <a:latin typeface="NEU-BZ-S92" panose="02020503000000020003"/>
              <a:ea typeface="方正书宋_GBK"/>
              <a:cs typeface="Times New Roman" panose="02020603050405020304" pitchFamily="18" charset="0"/>
            </a:endParaRPr>
          </a:p>
        </p:txBody>
      </p:sp>
    </p:spTree>
    <p:extLst>
      <p:ext uri="{BB962C8B-B14F-4D97-AF65-F5344CB8AC3E}">
        <p14:creationId xmlns:p14="http://schemas.microsoft.com/office/powerpoint/2010/main" val="2949566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randombar(horizontal)">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横卷形 2">
            <a:hlinkClick r:id="rId2" action="ppaction://hlinksldjump" highlightClick="1">
              <a:snd r:embed="rId3" name="chimes.wav"/>
            </a:hlinkClick>
          </p:cNvPr>
          <p:cNvSpPr/>
          <p:nvPr/>
        </p:nvSpPr>
        <p:spPr>
          <a:xfrm>
            <a:off x="2592685" y="791815"/>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t>素养</a:t>
            </a:r>
            <a:r>
              <a:rPr lang="en-US" altLang="zh-CN" sz="4000" dirty="0"/>
              <a:t>•</a:t>
            </a:r>
            <a:r>
              <a:rPr lang="zh-CN" altLang="en-US" sz="4000" dirty="0" smtClean="0"/>
              <a:t>目标</a:t>
            </a:r>
            <a:r>
              <a:rPr lang="zh-CN" altLang="en-US" sz="4000" dirty="0"/>
              <a:t>定位</a:t>
            </a:r>
          </a:p>
        </p:txBody>
      </p:sp>
      <p:sp>
        <p:nvSpPr>
          <p:cNvPr id="4" name="横卷形 3">
            <a:hlinkClick r:id="rId4" action="ppaction://hlinksldjump" highlightClick="1">
              <a:snd r:embed="rId3" name="chimes.wav"/>
            </a:hlinkClick>
          </p:cNvPr>
          <p:cNvSpPr/>
          <p:nvPr/>
        </p:nvSpPr>
        <p:spPr>
          <a:xfrm>
            <a:off x="2583785" y="230398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a:t>
            </a:r>
            <a:r>
              <a:rPr lang="zh-CN" altLang="zh-CN" sz="4000" dirty="0" smtClean="0"/>
              <a:t>前</a:t>
            </a:r>
            <a:r>
              <a:rPr lang="en-US" altLang="zh-CN" sz="4000" dirty="0" smtClean="0"/>
              <a:t>•</a:t>
            </a:r>
            <a:r>
              <a:rPr lang="zh-CN" altLang="zh-CN" sz="4000" dirty="0" smtClean="0"/>
              <a:t>基础</a:t>
            </a:r>
            <a:r>
              <a:rPr lang="zh-CN" altLang="zh-CN" sz="4000" dirty="0"/>
              <a:t>认知</a:t>
            </a:r>
          </a:p>
        </p:txBody>
      </p:sp>
      <p:sp>
        <p:nvSpPr>
          <p:cNvPr id="5" name="横卷形 4">
            <a:hlinkClick r:id="rId5" action="ppaction://hlinksldjump" highlightClick="1">
              <a:snd r:embed="rId3" name="chimes.wav"/>
            </a:hlinkClick>
          </p:cNvPr>
          <p:cNvSpPr/>
          <p:nvPr/>
        </p:nvSpPr>
        <p:spPr>
          <a:xfrm>
            <a:off x="2583785" y="3816151"/>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smtClean="0"/>
              <a:t>课堂</a:t>
            </a:r>
            <a:r>
              <a:rPr lang="en-US" altLang="zh-CN" sz="4000" dirty="0" smtClean="0"/>
              <a:t>•</a:t>
            </a:r>
            <a:r>
              <a:rPr lang="zh-CN" altLang="zh-CN" sz="4000" dirty="0" smtClean="0"/>
              <a:t>重</a:t>
            </a:r>
            <a:r>
              <a:rPr lang="zh-CN" altLang="zh-CN" sz="4000" dirty="0"/>
              <a:t>难突破</a:t>
            </a:r>
          </a:p>
        </p:txBody>
      </p:sp>
    </p:spTree>
    <p:extLst>
      <p:ext uri="{BB962C8B-B14F-4D97-AF65-F5344CB8AC3E}">
        <p14:creationId xmlns:p14="http://schemas.microsoft.com/office/powerpoint/2010/main" val="9169604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课堂</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重难突破</a:t>
            </a:r>
          </a:p>
        </p:txBody>
      </p:sp>
    </p:spTree>
    <p:extLst>
      <p:ext uri="{BB962C8B-B14F-4D97-AF65-F5344CB8AC3E}">
        <p14:creationId xmlns:p14="http://schemas.microsoft.com/office/powerpoint/2010/main" val="3501395273"/>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15838" y="767762"/>
            <a:ext cx="8706422" cy="504056"/>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zh-CN" dirty="0"/>
              <a:t>一</a:t>
            </a:r>
            <a:r>
              <a:rPr lang="en-US" altLang="zh-CN" dirty="0"/>
              <a:t>  </a:t>
            </a:r>
            <a:r>
              <a:rPr lang="zh-CN" altLang="zh-CN" dirty="0"/>
              <a:t>和平与发展</a:t>
            </a:r>
            <a:r>
              <a:rPr lang="zh-CN" altLang="zh-CN" dirty="0" smtClean="0"/>
              <a:t>的</a:t>
            </a:r>
            <a:r>
              <a:rPr lang="zh-CN" altLang="en-US" dirty="0" smtClean="0"/>
              <a:t>辩证</a:t>
            </a:r>
            <a:r>
              <a:rPr lang="zh-CN" altLang="zh-CN" dirty="0" smtClean="0"/>
              <a:t>关系</a:t>
            </a:r>
            <a:endParaRPr lang="zh-CN" altLang="en-US" dirty="0"/>
          </a:p>
        </p:txBody>
      </p:sp>
      <p:sp>
        <p:nvSpPr>
          <p:cNvPr id="4" name="矩形 3"/>
          <p:cNvSpPr>
            <a:spLocks noChangeAspect="1"/>
          </p:cNvSpPr>
          <p:nvPr/>
        </p:nvSpPr>
        <p:spPr>
          <a:xfrm>
            <a:off x="361950" y="1417235"/>
            <a:ext cx="10807700" cy="304698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材料一</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霸权主义和强权政治有了新的表现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是危及世界和平与发展的主要根源。某些国家大肆鼓吹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新干涉主义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妄图建立由西方价值观主导的世界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竭力推行单边主义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四处插手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干涉别国内政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导致了一些国家和地区矛盾激化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局势紧张。</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《人民日报》</a:t>
            </a:r>
            <a:r>
              <a:rPr lang="en-US" altLang="zh-CN" dirty="0">
                <a:solidFill>
                  <a:srgbClr val="000000"/>
                </a:solidFill>
                <a:ea typeface="宋体" panose="02010600030101010101" pitchFamily="2" charset="-122"/>
                <a:cs typeface="Times New Roman" panose="02020603050405020304" pitchFamily="18" charset="0"/>
              </a:rPr>
              <a:t>(2003</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25</a:t>
            </a:r>
            <a:r>
              <a:rPr lang="zh-CN" altLang="zh-CN" dirty="0">
                <a:solidFill>
                  <a:srgbClr val="000000"/>
                </a:solidFill>
                <a:ea typeface="楷体" panose="02010609060101010101" pitchFamily="49" charset="-122"/>
                <a:cs typeface="Times New Roman" panose="02020603050405020304" pitchFamily="18" charset="0"/>
              </a:rPr>
              <a:t>日</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71049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79959"/>
            <a:ext cx="10807700" cy="363791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现在世界上真正大的问题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带全球性的战略问题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一个是和平问题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一个是经济问题或者说是发展问题。和平问题是东西问题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发展问题是南北问题。概括起来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就是东西南北四个字。</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邓小平《和平发展是当代世界的</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两大问题》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《邓小平文选》第三卷</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43330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15751"/>
            <a:ext cx="10807700" cy="541071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根据材料一并结合所学知识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说明人类的和平事业面临的安全威胁。</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材料二着重阐述了哪两大问题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这两大问题之间有何关系</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1</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地区性</a:t>
            </a:r>
            <a:r>
              <a:rPr lang="zh-CN" altLang="zh-CN" dirty="0">
                <a:solidFill>
                  <a:srgbClr val="000000"/>
                </a:solidFill>
                <a:ea typeface="楷体" panose="02010609060101010101" pitchFamily="49" charset="-122"/>
                <a:cs typeface="Times New Roman" panose="02020603050405020304" pitchFamily="18" charset="0"/>
              </a:rPr>
              <a:t>冲突和局部战争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霸权主义和强权政治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恐怖主义活动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狭隘民族主义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宗教、领土争端的矛盾等。</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两大问题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和平与发展问题。关系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发展是和平的保障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和平是发展的前提</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和平与发展是当今世界的时代主题。</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1764152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7" dur="500"/>
                                        <p:tgtEl>
                                          <p:spTgt spid="2">
                                            <p:txEl>
                                              <p:pRg st="3" end="3"/>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92755"/>
            <a:ext cx="10807700" cy="5949321"/>
          </a:xfrm>
          <a:prstGeom prst="rect">
            <a:avLst/>
          </a:prstGeom>
        </p:spPr>
        <p:txBody>
          <a:bodyPr>
            <a:spAutoFit/>
          </a:bodyPr>
          <a:lstStyle/>
          <a:p>
            <a:pPr algn="ctr">
              <a:lnSpc>
                <a:spcPts val="42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和平与发展的辩证关系</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和平是发展的前提</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只有在和平的国际环境中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世界各国才能保持正常的经济交往和顺利实现本国的发展计划。</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战乱和</a:t>
            </a:r>
            <a:r>
              <a:rPr lang="zh-CN" altLang="zh-CN" dirty="0" smtClean="0">
                <a:solidFill>
                  <a:srgbClr val="000000"/>
                </a:solidFill>
                <a:ea typeface="宋体" panose="02010600030101010101" pitchFamily="2" charset="-122"/>
                <a:cs typeface="Times New Roman" panose="02020603050405020304" pitchFamily="18" charset="0"/>
              </a:rPr>
              <a:t>冲突是</a:t>
            </a:r>
            <a:r>
              <a:rPr lang="zh-CN" altLang="zh-CN" dirty="0">
                <a:solidFill>
                  <a:srgbClr val="000000"/>
                </a:solidFill>
                <a:ea typeface="宋体" panose="02010600030101010101" pitchFamily="2" charset="-122"/>
                <a:cs typeface="Times New Roman" panose="02020603050405020304" pitchFamily="18" charset="0"/>
              </a:rPr>
              <a:t>经济发展的重大障碍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甚至会造成严重的经济损失。</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历史上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两次工业革命都是在相对和平的时期进行的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而两次世界大战则造成巨大的经济损失</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这从正反两方面证明了和平是发展的前提。</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1816253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370277"/>
            <a:ext cx="10807700" cy="4780861"/>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发展是和平的保障</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世界经济的发展促进了国际分工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加强了各国间的交流与合作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以及在此基础上形成的利益共享</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为彼此和平共处提供了物质保障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抑制了世界战争的爆发。</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经济的发展有利于消除世界不稳定的因素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减少发生军事冲突的可能性。</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世界经济特别是发展中国家经济的发展有利于世界和平力量的壮大。</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0736991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26261"/>
            <a:ext cx="10807700" cy="5410712"/>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邓小平说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如果世界和平的力量发展起来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第三世界国家发展起来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可以避免世界大战。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这句话最能说明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和平是发展的</a:t>
            </a:r>
            <a:r>
              <a:rPr lang="zh-CN" altLang="zh-CN" dirty="0" smtClean="0">
                <a:solidFill>
                  <a:srgbClr val="000000"/>
                </a:solidFill>
                <a:ea typeface="宋体" panose="02010600030101010101" pitchFamily="2" charset="-122"/>
                <a:cs typeface="Times New Roman" panose="02020603050405020304" pitchFamily="18" charset="0"/>
              </a:rPr>
              <a:t>前提</a:t>
            </a:r>
            <a:r>
              <a:rPr lang="en-US" altLang="zh-CN"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B</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发展是和平的保障</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世界大战不会</a:t>
            </a:r>
            <a:r>
              <a:rPr lang="zh-CN" altLang="zh-CN" dirty="0" smtClean="0">
                <a:solidFill>
                  <a:srgbClr val="000000"/>
                </a:solidFill>
                <a:ea typeface="宋体" panose="02010600030101010101" pitchFamily="2" charset="-122"/>
                <a:cs typeface="Times New Roman" panose="02020603050405020304" pitchFamily="18" charset="0"/>
              </a:rPr>
              <a:t>爆发</a:t>
            </a:r>
            <a:r>
              <a:rPr lang="en-US" altLang="zh-CN"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D</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第三世界威胁和平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答案</a:t>
            </a:r>
            <a:r>
              <a:rPr lang="en-US" altLang="zh-CN" dirty="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解析</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题干材料强调发展世界和平力量和第三世界国家的力量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从而避免世界大战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强调发展是和平的保障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故</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项符合题意。</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91740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randombar(horizontal)">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15838" y="297591"/>
            <a:ext cx="8706422" cy="504056"/>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zh-CN" dirty="0" smtClean="0"/>
              <a:t>二</a:t>
            </a:r>
            <a:r>
              <a:rPr lang="en-US" altLang="zh-CN" dirty="0" smtClean="0"/>
              <a:t>  </a:t>
            </a:r>
            <a:r>
              <a:rPr lang="zh-CN" altLang="zh-CN" dirty="0" smtClean="0"/>
              <a:t>推动</a:t>
            </a:r>
            <a:r>
              <a:rPr lang="zh-CN" altLang="zh-CN" dirty="0"/>
              <a:t>构建人类命运共同体</a:t>
            </a:r>
            <a:endParaRPr lang="zh-CN" altLang="en-US" dirty="0"/>
          </a:p>
        </p:txBody>
      </p:sp>
      <p:sp>
        <p:nvSpPr>
          <p:cNvPr id="4" name="矩形 3"/>
          <p:cNvSpPr>
            <a:spLocks noChangeAspect="1"/>
          </p:cNvSpPr>
          <p:nvPr/>
        </p:nvSpPr>
        <p:spPr>
          <a:xfrm>
            <a:off x="349250" y="873655"/>
            <a:ext cx="10833100" cy="418993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材料一</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在经济全球化进程中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环境污染、人口爆炸、能源危机、粮食短缺、恐怖组织活动猖獗等问题日益突出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直接危及人类的生存与发展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影响着全人类的根本利益。普遍受关注的可持续发展问题的中心是人。他们有权过一种与自然相和谐的健康的生活。</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和平、发展和保护是互相依存和不可分割的。</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摘编自《里约环境与发展宣言》等</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051752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29223"/>
            <a:ext cx="10807700" cy="619862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(1)</a:t>
            </a:r>
            <a:r>
              <a:rPr lang="zh-CN" altLang="zh-CN" dirty="0" smtClean="0">
                <a:solidFill>
                  <a:srgbClr val="000000"/>
                </a:solidFill>
                <a:ea typeface="宋体" panose="02010600030101010101" pitchFamily="2" charset="-122"/>
                <a:cs typeface="Times New Roman" panose="02020603050405020304" pitchFamily="18" charset="0"/>
              </a:rPr>
              <a:t>根据材料一并结合所学知识</a:t>
            </a:r>
            <a:r>
              <a:rPr lang="zh-CN" altLang="en-US" dirty="0" smtClean="0">
                <a:solidFill>
                  <a:srgbClr val="000000"/>
                </a:solidFill>
                <a:ea typeface="宋体" panose="02010600030101010101" pitchFamily="2" charset="-122"/>
                <a:cs typeface="Times New Roman" panose="02020603050405020304" pitchFamily="18" charset="0"/>
              </a:rPr>
              <a:t>回答</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宋体" panose="02010600030101010101" pitchFamily="2" charset="-122"/>
                <a:cs typeface="Times New Roman" panose="02020603050405020304" pitchFamily="18" charset="0"/>
              </a:rPr>
              <a:t>人类应该怎样应对经济全球化中的问题</a:t>
            </a:r>
            <a:r>
              <a:rPr lang="en-US" altLang="zh-CN" dirty="0" smtClean="0">
                <a:solidFill>
                  <a:srgbClr val="000000"/>
                </a:solidFill>
                <a:ea typeface="宋体" panose="02010600030101010101" pitchFamily="2" charset="-122"/>
                <a:cs typeface="Times New Roman" panose="02020603050405020304" pitchFamily="18" charset="0"/>
              </a:rPr>
              <a:t>?</a:t>
            </a:r>
            <a:endParaRPr lang="zh-CN" altLang="zh-CN" dirty="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zh-CN" altLang="en-US">
                <a:solidFill>
                  <a:srgbClr val="000000"/>
                </a:solidFill>
                <a:ea typeface="楷体" panose="02010609060101010101" pitchFamily="49" charset="-122"/>
                <a:cs typeface="Times New Roman" panose="02020603050405020304" pitchFamily="18" charset="0"/>
              </a:rPr>
              <a:t>应对</a:t>
            </a:r>
            <a:r>
              <a:rPr lang="zh-CN" altLang="zh-CN" smtClean="0">
                <a:solidFill>
                  <a:srgbClr val="000000"/>
                </a:solidFill>
                <a:ea typeface="楷体" panose="02010609060101010101" pitchFamily="49" charset="-122"/>
                <a:cs typeface="Times New Roman" panose="02020603050405020304" pitchFamily="18" charset="0"/>
              </a:rPr>
              <a:t>策略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推行可持续发展战略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建立公正合理的国际经济、政治新秩序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各国人民同心协力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构建人类命运共同体。</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素养阐释</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材料指出了在经济全球化进程中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人类面临着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环境污染、人口爆炸、能源危机、粮食短缺、恐怖组织活动猖獗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等问题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可结合所学知识概括应对这些问题的策略。考查历史解释和史料实证的素养。</a:t>
            </a:r>
            <a:endParaRPr lang="zh-CN" altLang="zh-CN" dirty="0">
              <a:solidFill>
                <a:srgbClr val="000000"/>
              </a:solidFill>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34187758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randombar(horizontal)">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barn(inVertical)">
                                      <p:cBhvr>
                                        <p:cTn id="12" dur="500"/>
                                        <p:tgtEl>
                                          <p:spTgt spid="4">
                                            <p:txEl>
                                              <p:pRg st="3" end="3"/>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animEffect transition="in" filter="barn(inVertical)">
                                      <p:cBhvr>
                                        <p:cTn id="15"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49249" y="-144289"/>
            <a:ext cx="10956403" cy="6564554"/>
          </a:xfrm>
          <a:prstGeom prst="rect">
            <a:avLst/>
          </a:prstGeom>
        </p:spPr>
        <p:txBody>
          <a:bodyPr wrap="square">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中共十八大以来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中国政府以构建人类命运共同体为目标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积极开展主场外交</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深度参与全球治理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频频提出中国方案。人类命运共同体理念继承和发展了我们党几代中央领导集体一以贯之的中国和平外交思想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也是基于对当今世界大势的准确把握而具有极强的现实针对性。这一目标不仅反映了中国对国家利益的追求</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同时也契合了世界各国人民对于和平发展的共同诉求。近年来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中国政府在构建人类命运共同体理念引领下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致力于探索打造和平发展、互利共赢的国际合作新模式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承担起越来越大的国际责任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发挥着越来越大的作用。</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摘编自赵晓春</a:t>
            </a:r>
            <a:r>
              <a:rPr lang="zh-CN" altLang="zh-CN" dirty="0" smtClean="0">
                <a:solidFill>
                  <a:srgbClr val="000000"/>
                </a:solidFill>
                <a:ea typeface="楷体" panose="02010609060101010101" pitchFamily="49" charset="-122"/>
                <a:cs typeface="Times New Roman" panose="02020603050405020304" pitchFamily="18" charset="0"/>
              </a:rPr>
              <a:t>《人类命运共同体</a:t>
            </a:r>
            <a:endParaRPr lang="zh-CN" altLang="zh-CN" dirty="0" smtClean="0">
              <a:solidFill>
                <a:srgbClr val="000000"/>
              </a:solidFill>
              <a:latin typeface="NEU-BZ-S92" panose="02020503000000020003"/>
              <a:ea typeface="方正书宋_GBK"/>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zh-CN" altLang="zh-CN" dirty="0" smtClean="0">
                <a:solidFill>
                  <a:srgbClr val="000000"/>
                </a:solidFill>
                <a:ea typeface="楷体" panose="02010609060101010101" pitchFamily="49" charset="-122"/>
                <a:cs typeface="Times New Roman" panose="02020603050405020304" pitchFamily="18" charset="0"/>
              </a:rPr>
              <a:t>引领下的中国外交创新》</a:t>
            </a:r>
            <a:endParaRPr lang="zh-CN" altLang="zh-CN" dirty="0">
              <a:solidFill>
                <a:srgbClr val="000000"/>
              </a:solidFill>
              <a:effectLst/>
              <a:latin typeface="NEU-BZ-S92" panose="02020503000000020003"/>
              <a:ea typeface="方正书宋_GBK"/>
              <a:cs typeface="Times New Roman" panose="02020603050405020304" pitchFamily="18" charset="0"/>
            </a:endParaRPr>
          </a:p>
        </p:txBody>
      </p:sp>
    </p:spTree>
    <p:extLst>
      <p:ext uri="{BB962C8B-B14F-4D97-AF65-F5344CB8AC3E}">
        <p14:creationId xmlns:p14="http://schemas.microsoft.com/office/powerpoint/2010/main" val="13960262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素养</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目标定位</a:t>
            </a:r>
          </a:p>
        </p:txBody>
      </p:sp>
    </p:spTree>
    <p:extLst>
      <p:ext uri="{BB962C8B-B14F-4D97-AF65-F5344CB8AC3E}">
        <p14:creationId xmlns:p14="http://schemas.microsoft.com/office/powerpoint/2010/main" val="26460260"/>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14247"/>
            <a:ext cx="10807700" cy="580466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结合上述材料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谈谈你对构建人类命运共同体理念</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具有极强的现实针对性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的理解。</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zh-CN" altLang="zh-CN" dirty="0" smtClean="0">
                <a:solidFill>
                  <a:schemeClr val="tx1"/>
                </a:solidFill>
                <a:ea typeface="楷体" panose="02010609060101010101" pitchFamily="49" charset="-122"/>
                <a:cs typeface="Times New Roman" panose="02020603050405020304" pitchFamily="18" charset="0"/>
              </a:rPr>
              <a:t>理解</a:t>
            </a:r>
            <a:r>
              <a:rPr lang="en-US" altLang="zh-CN" dirty="0">
                <a:solidFill>
                  <a:schemeClr val="tx1"/>
                </a:solidFill>
                <a:ea typeface="宋体" panose="02010600030101010101" pitchFamily="2" charset="-122"/>
                <a:cs typeface="Times New Roman" panose="02020603050405020304" pitchFamily="18" charset="0"/>
              </a:rPr>
              <a:t>:</a:t>
            </a:r>
            <a:r>
              <a:rPr lang="zh-CN" altLang="zh-CN" dirty="0">
                <a:solidFill>
                  <a:schemeClr val="tx1"/>
                </a:solidFill>
                <a:ea typeface="楷体" panose="02010609060101010101" pitchFamily="49" charset="-122"/>
                <a:cs typeface="Times New Roman" panose="02020603050405020304" pitchFamily="18" charset="0"/>
              </a:rPr>
              <a:t>世</a:t>
            </a:r>
            <a:r>
              <a:rPr lang="zh-CN" altLang="zh-CN" dirty="0">
                <a:solidFill>
                  <a:srgbClr val="000000"/>
                </a:solidFill>
                <a:ea typeface="楷体" panose="02010609060101010101" pitchFamily="49" charset="-122"/>
                <a:cs typeface="Times New Roman" panose="02020603050405020304" pitchFamily="18" charset="0"/>
              </a:rPr>
              <a:t>界全球化迅速发展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和平、发展、合作、共赢成为不可阻挡的历史潮流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改革开放以来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中国经济高速发展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综合国力迅速提升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构建人类命运共同体既是中国国家利益的要求</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也是世界各国人民的共同诉求。当今世界依然面临着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和平赤字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发展赤字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治理赤字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的严峻挑战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需要各国共同努力解决。</a:t>
            </a:r>
            <a:endParaRPr lang="zh-CN" altLang="zh-CN" dirty="0">
              <a:solidFill>
                <a:srgbClr val="000000"/>
              </a:solidFill>
              <a:latin typeface="NEU-BZ-S92" panose="02020503000000020003"/>
              <a:ea typeface="方正书宋_GBK"/>
              <a:cs typeface="Times New Roman" panose="02020603050405020304" pitchFamily="18" charset="0"/>
            </a:endParaRPr>
          </a:p>
        </p:txBody>
      </p:sp>
    </p:spTree>
    <p:extLst>
      <p:ext uri="{BB962C8B-B14F-4D97-AF65-F5344CB8AC3E}">
        <p14:creationId xmlns:p14="http://schemas.microsoft.com/office/powerpoint/2010/main" val="38540026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647799"/>
            <a:ext cx="10807700" cy="388414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素养阐释</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构建人类命运共同体的理念顺应当今世界和平、发展、合作、共赢的历史潮流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也符合中国和世界各国的利益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同时当今世界还存在着复杂而众多的国际问题需要各国共同努力去解决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因此该理念的提出具有极强的针对性。考查历史解释的素养。</a:t>
            </a:r>
            <a:endParaRPr lang="zh-CN" altLang="zh-CN" dirty="0">
              <a:solidFill>
                <a:srgbClr val="000000"/>
              </a:solidFill>
              <a:latin typeface="NEU-BZ-S92" panose="02020503000000020003"/>
              <a:ea typeface="方正书宋_GBK"/>
              <a:cs typeface="Times New Roman" panose="02020603050405020304" pitchFamily="18" charset="0"/>
            </a:endParaRPr>
          </a:p>
        </p:txBody>
      </p:sp>
    </p:spTree>
    <p:extLst>
      <p:ext uri="{BB962C8B-B14F-4D97-AF65-F5344CB8AC3E}">
        <p14:creationId xmlns:p14="http://schemas.microsoft.com/office/powerpoint/2010/main" val="3137273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95129"/>
            <a:ext cx="10807700" cy="5410712"/>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全球性问题治理思路及存在的问题</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治理思路</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加强国际组织的作用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建立健全国际合作机制。</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主权国家应采取积极措施控制和降低全球性问题的危机程度。</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重视跨国公司在全球环境问题中的作用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提供技术标准、技术支持、资金支持等。</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加强社会团体及个人等在解决全球环境问题中的作用。</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5429670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75166"/>
            <a:ext cx="10807700" cy="5962723"/>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存在问题</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发达国家与发展中国家在全球治理体系中极不平等的地位严重制约着全球治理目标的实现。</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美国奉行单边主义的国际战略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对公正而有效的全球治理造成了直接的影响。</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目前已有的国际治理规制不尽完善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缺乏必要的权威性。</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各主权国家和国际组织各有自己不同的利益和价值</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很难在一些重大的全球性问题上达成共识。</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(5)</a:t>
            </a:r>
            <a:r>
              <a:rPr lang="zh-CN" altLang="zh-CN" dirty="0">
                <a:solidFill>
                  <a:srgbClr val="000000"/>
                </a:solidFill>
                <a:ea typeface="宋体" panose="02010600030101010101" pitchFamily="2" charset="-122"/>
                <a:cs typeface="Times New Roman" panose="02020603050405020304" pitchFamily="18" charset="0"/>
              </a:rPr>
              <a:t>全球治理机制自身也存在着许多不足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如管理的不足、协调性的不足、服从性的不足和民主性不足等。</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2663154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15751"/>
            <a:ext cx="10807700" cy="5354158"/>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2.2013</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习近平在莫斯科国际关系学院的演讲中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首次向国际社会提出人类命运共同体理念。</a:t>
            </a:r>
            <a:r>
              <a:rPr lang="en-US" altLang="zh-CN" dirty="0">
                <a:solidFill>
                  <a:srgbClr val="000000"/>
                </a:solidFill>
                <a:ea typeface="宋体" panose="02010600030101010101" pitchFamily="2" charset="-122"/>
                <a:cs typeface="Times New Roman" panose="02020603050405020304" pitchFamily="18" charset="0"/>
              </a:rPr>
              <a:t>2017</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10</a:t>
            </a:r>
            <a:r>
              <a:rPr lang="zh-CN" altLang="zh-CN" dirty="0">
                <a:solidFill>
                  <a:srgbClr val="000000"/>
                </a:solidFill>
                <a:ea typeface="宋体" panose="02010600030101010101" pitchFamily="2" charset="-122"/>
                <a:cs typeface="Times New Roman" panose="02020603050405020304" pitchFamily="18" charset="0"/>
              </a:rPr>
              <a:t>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人类命运共同体理念首次被写入联合国决议。这说明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中国重视睦邻友好外交</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中国积极参与全球治理</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美国丧失超级大国地位</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民族国家间的竞争消亡</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答案</a:t>
            </a:r>
            <a:r>
              <a:rPr lang="en-US" altLang="zh-CN" dirty="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57847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randombar(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9763187"/>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61950" y="826304"/>
            <a:ext cx="10807700" cy="3637919"/>
          </a:xfrm>
          <a:prstGeom prst="rect">
            <a:avLst/>
          </a:prstGeom>
          <a:ln>
            <a:solidFill>
              <a:schemeClr val="tx1"/>
            </a:solidFill>
          </a:ln>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chemeClr val="tx1"/>
                </a:solidFill>
              </a:rPr>
              <a:t>目 标 素 养</a:t>
            </a:r>
            <a:endParaRPr lang="zh-CN" altLang="en-US" dirty="0">
              <a:solidFill>
                <a:schemeClr val="tx1"/>
              </a:solidFill>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了解冷战结束后世界的发展特点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以及出现的全球性问题</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认识人类社会面临的机遇与挑战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理解和平、发展、合作、共赢成为时代潮流</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en-US" altLang="zh-CN" dirty="0">
                <a:solidFill>
                  <a:srgbClr val="000000"/>
                </a:solidFill>
                <a:ea typeface="宋体" panose="02010600030101010101" pitchFamily="2" charset="-122"/>
              </a:rPr>
              <a:t>3.</a:t>
            </a:r>
            <a:r>
              <a:rPr lang="zh-CN" altLang="zh-CN" dirty="0">
                <a:solidFill>
                  <a:srgbClr val="000000"/>
                </a:solidFill>
                <a:ea typeface="宋体" panose="02010600030101010101" pitchFamily="2" charset="-122"/>
                <a:cs typeface="Times New Roman" panose="02020603050405020304" pitchFamily="18" charset="0"/>
              </a:rPr>
              <a:t>理解中国坚持维护世界和平、促进共同发展</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牢固树立构建人类命运共同体意识</a:t>
            </a:r>
            <a:endParaRPr lang="zh-CN" altLang="en-US" dirty="0"/>
          </a:p>
        </p:txBody>
      </p:sp>
    </p:spTree>
    <p:extLst>
      <p:ext uri="{BB962C8B-B14F-4D97-AF65-F5344CB8AC3E}">
        <p14:creationId xmlns:p14="http://schemas.microsoft.com/office/powerpoint/2010/main" val="34307408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spect="1"/>
          </p:cNvSpPr>
          <p:nvPr/>
        </p:nvSpPr>
        <p:spPr>
          <a:xfrm>
            <a:off x="361950" y="143743"/>
            <a:ext cx="10807700" cy="5903154"/>
          </a:xfrm>
          <a:prstGeom prst="rect">
            <a:avLst/>
          </a:prstGeom>
          <a:ln>
            <a:solidFill>
              <a:schemeClr val="tx1"/>
            </a:solidFill>
          </a:ln>
        </p:spPr>
        <p:txBody>
          <a:bodyPr>
            <a:spAutoFit/>
          </a:bodyPr>
          <a:lstStyle/>
          <a:p>
            <a:pPr algn="ctr"/>
            <a:r>
              <a:rPr lang="zh-CN" altLang="zh-CN" dirty="0">
                <a:solidFill>
                  <a:schemeClr val="tx1"/>
                </a:solidFill>
              </a:rPr>
              <a:t>知 识 概 览</a:t>
            </a:r>
            <a:endParaRPr lang="zh-CN" altLang="en-US" dirty="0">
              <a:solidFill>
                <a:schemeClr val="tx1"/>
              </a:solidFill>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p:txBody>
      </p:sp>
      <p:pic>
        <p:nvPicPr>
          <p:cNvPr id="5" name="25AQC09.eps"/>
          <p:cNvPicPr/>
          <p:nvPr/>
        </p:nvPicPr>
        <p:blipFill>
          <a:blip r:embed="rId2"/>
          <a:stretch>
            <a:fillRect/>
          </a:stretch>
        </p:blipFill>
        <p:spPr>
          <a:xfrm>
            <a:off x="2160637" y="709975"/>
            <a:ext cx="7128792" cy="5304882"/>
          </a:xfrm>
          <a:prstGeom prst="rect">
            <a:avLst/>
          </a:prstGeom>
        </p:spPr>
      </p:pic>
    </p:spTree>
    <p:extLst>
      <p:ext uri="{BB962C8B-B14F-4D97-AF65-F5344CB8AC3E}">
        <p14:creationId xmlns:p14="http://schemas.microsoft.com/office/powerpoint/2010/main" val="7849395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课前</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基础认知</a:t>
            </a:r>
          </a:p>
        </p:txBody>
      </p:sp>
    </p:spTree>
    <p:extLst>
      <p:ext uri="{BB962C8B-B14F-4D97-AF65-F5344CB8AC3E}">
        <p14:creationId xmlns:p14="http://schemas.microsoft.com/office/powerpoint/2010/main" val="1982757326"/>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50898"/>
            <a:ext cx="10807700" cy="1274195"/>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dirty="0" smtClean="0">
                <a:solidFill>
                  <a:srgbClr val="000000"/>
                </a:solidFill>
                <a:latin typeface="Arial" panose="020B0604020202020204" pitchFamily="34" charset="0"/>
                <a:cs typeface="Times New Roman" panose="02020603050405020304" pitchFamily="18" charset="0"/>
              </a:rPr>
              <a:t>一</a:t>
            </a:r>
            <a:r>
              <a:rPr lang="zh-CN" altLang="zh-CN" dirty="0">
                <a:solidFill>
                  <a:srgbClr val="000000"/>
                </a:solidFill>
                <a:latin typeface="Arial" panose="020B0604020202020204" pitchFamily="34" charset="0"/>
                <a:cs typeface="Times New Roman" panose="02020603050405020304" pitchFamily="18" charset="0"/>
              </a:rPr>
              <a:t>、对世界和平与发展的追求</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和平与发展的</a:t>
            </a:r>
            <a:r>
              <a:rPr lang="zh-CN" altLang="zh-CN" dirty="0" smtClean="0">
                <a:solidFill>
                  <a:srgbClr val="000000"/>
                </a:solidFill>
                <a:latin typeface="Arial" panose="020B0604020202020204" pitchFamily="34" charset="0"/>
                <a:cs typeface="Times New Roman" panose="02020603050405020304" pitchFamily="18" charset="0"/>
              </a:rPr>
              <a:t>表现</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pic>
        <p:nvPicPr>
          <p:cNvPr id="6" name="22mqc06j.eps" descr="id:2147503643;FounderCES"/>
          <p:cNvPicPr/>
          <p:nvPr/>
        </p:nvPicPr>
        <p:blipFill>
          <a:blip r:embed="rId2"/>
          <a:stretch>
            <a:fillRect/>
          </a:stretch>
        </p:blipFill>
        <p:spPr>
          <a:xfrm>
            <a:off x="1368549" y="1436940"/>
            <a:ext cx="8136904" cy="4261929"/>
          </a:xfrm>
          <a:prstGeom prst="rect">
            <a:avLst/>
          </a:prstGeom>
        </p:spPr>
      </p:pic>
      <p:sp>
        <p:nvSpPr>
          <p:cNvPr id="7" name="矩形 6"/>
          <p:cNvSpPr/>
          <p:nvPr/>
        </p:nvSpPr>
        <p:spPr>
          <a:xfrm>
            <a:off x="3139571" y="4654233"/>
            <a:ext cx="2233758" cy="4208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385273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1511895"/>
            <a:ext cx="10807700" cy="2417137"/>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历史潮流</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人类进入</a:t>
            </a:r>
            <a:r>
              <a:rPr lang="en-US" altLang="zh-CN" dirty="0">
                <a:solidFill>
                  <a:srgbClr val="000000"/>
                </a:solidFill>
                <a:ea typeface="宋体" panose="02010600030101010101" pitchFamily="2" charset="-122"/>
                <a:cs typeface="Times New Roman" panose="02020603050405020304" pitchFamily="18" charset="0"/>
              </a:rPr>
              <a:t>21</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世界多极化继续发展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uFill>
                  <a:solidFill>
                    <a:srgbClr val="000000"/>
                  </a:solidFill>
                </a:uFill>
                <a:ea typeface="楷体" panose="02010609060101010101" pitchFamily="49" charset="-122"/>
                <a:cs typeface="Times New Roman" panose="02020603050405020304" pitchFamily="18" charset="0"/>
              </a:rPr>
              <a:t>经济全球化</a:t>
            </a:r>
            <a:r>
              <a:rPr lang="zh-CN" altLang="zh-CN" dirty="0">
                <a:solidFill>
                  <a:srgbClr val="000000"/>
                </a:solidFill>
                <a:ea typeface="宋体" panose="02010600030101010101" pitchFamily="2" charset="-122"/>
                <a:cs typeface="Times New Roman" panose="02020603050405020304" pitchFamily="18" charset="0"/>
              </a:rPr>
              <a:t>不可逆转</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全球和区域合作方兴未艾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各国之间的相互依存日益紧密。和平、发展、</a:t>
            </a:r>
            <a:r>
              <a:rPr lang="zh-CN" altLang="zh-CN" dirty="0">
                <a:uFill>
                  <a:solidFill>
                    <a:srgbClr val="000000"/>
                  </a:solidFill>
                </a:uFill>
                <a:ea typeface="楷体" panose="02010609060101010101" pitchFamily="49" charset="-122"/>
                <a:cs typeface="Times New Roman" panose="02020603050405020304" pitchFamily="18" charset="0"/>
              </a:rPr>
              <a:t>合作</a:t>
            </a:r>
            <a:r>
              <a:rPr lang="zh-CN" altLang="zh-CN" dirty="0">
                <a:solidFill>
                  <a:srgbClr val="000000"/>
                </a:solidFill>
                <a:ea typeface="宋体" panose="02010600030101010101" pitchFamily="2" charset="-122"/>
                <a:cs typeface="Times New Roman" panose="02020603050405020304" pitchFamily="18" charset="0"/>
              </a:rPr>
              <a:t>、共赢是不可阻挡的历史潮流。</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p:nvPr/>
        </p:nvSpPr>
        <p:spPr>
          <a:xfrm>
            <a:off x="7468209" y="2149457"/>
            <a:ext cx="201622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7463619" y="2613555"/>
            <a:ext cx="2013944" cy="0"/>
          </a:xfrm>
          <a:prstGeom prst="line">
            <a:avLst/>
          </a:prstGeom>
        </p:spPr>
        <p:style>
          <a:lnRef idx="2">
            <a:schemeClr val="dk1"/>
          </a:lnRef>
          <a:fillRef idx="0">
            <a:schemeClr val="dk1"/>
          </a:fillRef>
          <a:effectRef idx="1">
            <a:schemeClr val="dk1"/>
          </a:effectRef>
          <a:fontRef idx="minor">
            <a:schemeClr val="tx1"/>
          </a:fontRef>
        </p:style>
      </p:cxnSp>
      <p:sp>
        <p:nvSpPr>
          <p:cNvPr id="8" name="矩形 7"/>
          <p:cNvSpPr/>
          <p:nvPr/>
        </p:nvSpPr>
        <p:spPr>
          <a:xfrm>
            <a:off x="2864244" y="3343625"/>
            <a:ext cx="854858"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2859697" y="3807723"/>
            <a:ext cx="853892"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2009296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35831"/>
            <a:ext cx="10807700" cy="3046988"/>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二、人类发展面临的问题</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en-US" altLang="zh-CN" dirty="0" smtClean="0">
                <a:solidFill>
                  <a:srgbClr val="000000"/>
                </a:solidFill>
                <a:ea typeface="宋体" panose="02010600030101010101" pitchFamily="2" charset="-122"/>
                <a:cs typeface="Times New Roman" panose="02020603050405020304" pitchFamily="18" charset="0"/>
              </a:rPr>
              <a:t>.</a:t>
            </a:r>
            <a:r>
              <a:rPr lang="zh-CN" altLang="en-US" dirty="0">
                <a:solidFill>
                  <a:srgbClr val="000000"/>
                </a:solidFill>
                <a:latin typeface="Arial" panose="020B0604020202020204" pitchFamily="34" charset="0"/>
                <a:cs typeface="Times New Roman" panose="02020603050405020304" pitchFamily="18" charset="0"/>
              </a:rPr>
              <a:t>在</a:t>
            </a:r>
            <a:r>
              <a:rPr lang="zh-CN" altLang="zh-CN" dirty="0" smtClean="0">
                <a:solidFill>
                  <a:srgbClr val="000000"/>
                </a:solidFill>
                <a:latin typeface="Arial" panose="020B0604020202020204" pitchFamily="34" charset="0"/>
                <a:cs typeface="Times New Roman" panose="02020603050405020304" pitchFamily="18" charset="0"/>
              </a:rPr>
              <a:t>发展</a:t>
            </a:r>
            <a:r>
              <a:rPr lang="zh-CN" altLang="zh-CN" dirty="0">
                <a:solidFill>
                  <a:srgbClr val="000000"/>
                </a:solidFill>
                <a:latin typeface="Arial" panose="020B0604020202020204" pitchFamily="34" charset="0"/>
                <a:cs typeface="Times New Roman" panose="02020603050405020304" pitchFamily="18" charset="0"/>
              </a:rPr>
              <a:t>方面</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宋体" panose="02010600030101010101" pitchFamily="2" charset="-122"/>
                <a:cs typeface="Times New Roman" panose="02020603050405020304" pitchFamily="18" charset="0"/>
              </a:rPr>
              <a:t>世界</a:t>
            </a:r>
            <a:r>
              <a:rPr lang="zh-CN" altLang="zh-CN" dirty="0">
                <a:solidFill>
                  <a:srgbClr val="000000"/>
                </a:solidFill>
                <a:ea typeface="宋体" panose="02010600030101010101" pitchFamily="2" charset="-122"/>
                <a:cs typeface="Times New Roman" panose="02020603050405020304" pitchFamily="18" charset="0"/>
              </a:rPr>
              <a:t>经济增长的动力依然不足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ea typeface="楷体" panose="02010609060101010101" pitchFamily="49" charset="-122"/>
                <a:cs typeface="Times New Roman" panose="02020603050405020304" pitchFamily="18" charset="0"/>
              </a:rPr>
              <a:t>发达经济体</a:t>
            </a:r>
            <a:r>
              <a:rPr lang="zh-CN" altLang="zh-CN" dirty="0">
                <a:solidFill>
                  <a:srgbClr val="000000"/>
                </a:solidFill>
                <a:ea typeface="宋体" panose="02010600030101010101" pitchFamily="2" charset="-122"/>
                <a:cs typeface="Times New Roman" panose="02020603050405020304" pitchFamily="18" charset="0"/>
              </a:rPr>
              <a:t>需求萎缩、经济复苏乏力对新兴市场国家和发展中国家影响巨大。</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南北差距和贫富分化日益严重。</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625133" y="2179855"/>
            <a:ext cx="2026982"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6620587" y="2643953"/>
            <a:ext cx="2024689"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0111897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2" id="{73BAEC52-59F7-4328-AB73-0F916ADBF193}" vid="{58DBEABC-D800-4B69-8CEC-6F66A7DFD12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682</TotalTime>
  <Words>2041</Words>
  <Application>Microsoft Office PowerPoint</Application>
  <PresentationFormat>自定义</PresentationFormat>
  <Paragraphs>116</Paragraphs>
  <Slides>35</Slides>
  <Notes>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35</vt:i4>
      </vt:variant>
    </vt:vector>
  </HeadingPairs>
  <TitlesOfParts>
    <vt:vector size="48" baseType="lpstr">
      <vt:lpstr>CTZhongYuanSJ</vt:lpstr>
      <vt:lpstr>NEU-BZ-S92</vt:lpstr>
      <vt:lpstr>方正书宋_GBK</vt:lpstr>
      <vt:lpstr>黑体</vt:lpstr>
      <vt:lpstr>楷体</vt:lpstr>
      <vt:lpstr>隶书</vt:lpstr>
      <vt:lpstr>宋体</vt:lpstr>
      <vt:lpstr>苏新诗柳楷简</vt:lpstr>
      <vt:lpstr>微软雅黑</vt:lpstr>
      <vt:lpstr>Arial</vt:lpstr>
      <vt:lpstr>Calibri</vt:lpstr>
      <vt:lpstr>Times New Roman</vt:lpstr>
      <vt:lpstr>1_专业教辅课件Q:251490010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92</cp:revision>
  <dcterms:created xsi:type="dcterms:W3CDTF">2020-07-20T09:37:23Z</dcterms:created>
  <dcterms:modified xsi:type="dcterms:W3CDTF">2026-03-13T03:13:59Z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