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40"/>
  </p:notesMasterIdLst>
  <p:sldIdLst>
    <p:sldId id="744" r:id="rId2"/>
    <p:sldId id="790" r:id="rId3"/>
    <p:sldId id="740" r:id="rId4"/>
    <p:sldId id="762" r:id="rId5"/>
    <p:sldId id="763" r:id="rId6"/>
    <p:sldId id="769" r:id="rId7"/>
    <p:sldId id="764" r:id="rId8"/>
    <p:sldId id="770" r:id="rId9"/>
    <p:sldId id="765" r:id="rId10"/>
    <p:sldId id="771" r:id="rId11"/>
    <p:sldId id="758" r:id="rId12"/>
    <p:sldId id="759" r:id="rId13"/>
    <p:sldId id="792" r:id="rId14"/>
    <p:sldId id="766" r:id="rId15"/>
    <p:sldId id="768" r:id="rId16"/>
    <p:sldId id="772" r:id="rId17"/>
    <p:sldId id="773" r:id="rId18"/>
    <p:sldId id="774" r:id="rId19"/>
    <p:sldId id="775" r:id="rId20"/>
    <p:sldId id="776" r:id="rId21"/>
    <p:sldId id="777" r:id="rId22"/>
    <p:sldId id="778" r:id="rId23"/>
    <p:sldId id="783" r:id="rId24"/>
    <p:sldId id="781" r:id="rId25"/>
    <p:sldId id="784" r:id="rId26"/>
    <p:sldId id="785" r:id="rId27"/>
    <p:sldId id="786" r:id="rId28"/>
    <p:sldId id="782" r:id="rId29"/>
    <p:sldId id="779" r:id="rId30"/>
    <p:sldId id="767" r:id="rId31"/>
    <p:sldId id="780" r:id="rId32"/>
    <p:sldId id="745" r:id="rId33"/>
    <p:sldId id="749" r:id="rId34"/>
    <p:sldId id="750" r:id="rId35"/>
    <p:sldId id="787" r:id="rId36"/>
    <p:sldId id="788" r:id="rId37"/>
    <p:sldId id="789" r:id="rId38"/>
    <p:sldId id="791" r:id="rId3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46" userDrawn="1">
          <p15:clr>
            <a:srgbClr val="A4A3A4"/>
          </p15:clr>
        </p15:guide>
        <p15:guide id="3" orient="horz" pos="86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A7DD"/>
    <a:srgbClr val="34AC8B"/>
    <a:srgbClr val="D85C00"/>
    <a:srgbClr val="009A46"/>
    <a:srgbClr val="FF6600"/>
    <a:srgbClr val="FF9933"/>
    <a:srgbClr val="FF3399"/>
    <a:srgbClr val="FF7C80"/>
    <a:srgbClr val="FFFFFF"/>
    <a:srgbClr val="9E5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82" autoAdjust="0"/>
    <p:restoredTop sz="94591" autoAdjust="0"/>
  </p:normalViewPr>
  <p:slideViewPr>
    <p:cSldViewPr>
      <p:cViewPr varScale="1">
        <p:scale>
          <a:sx n="97" d="100"/>
          <a:sy n="97" d="100"/>
        </p:scale>
        <p:origin x="84" y="90"/>
      </p:cViewPr>
      <p:guideLst>
        <p:guide orient="horz" pos="499"/>
        <p:guide pos="46"/>
        <p:guide orient="horz" pos="86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54401"/>
            <a:ext cx="11522075" cy="44260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326" y="254245"/>
            <a:ext cx="7927159" cy="183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9043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pattFill prst="divot">
          <a:fgClr>
            <a:srgbClr val="C6A7D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706848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7256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478712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166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10886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4744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61000">
              <a:srgbClr val="B283D6"/>
            </a:gs>
            <a:gs pos="100000">
              <a:srgbClr val="9E5ECE"/>
            </a:gs>
            <a:gs pos="0">
              <a:srgbClr val="9E5ECE"/>
            </a:gs>
            <a:gs pos="40000">
              <a:srgbClr val="C6A7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781170" y="1129203"/>
            <a:ext cx="636424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以梦为马，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不负韶华！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260730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云形 13">
            <a:hlinkClick r:id="rId8" action="ppaction://hlinksldjump">
              <a:snd r:embed="rId9" name="camera.wav"/>
            </a:hlinkClick>
          </p:cNvPr>
          <p:cNvSpPr/>
          <p:nvPr userDrawn="1"/>
        </p:nvSpPr>
        <p:spPr>
          <a:xfrm>
            <a:off x="10657979" y="0"/>
            <a:ext cx="864096" cy="624061"/>
          </a:xfrm>
          <a:prstGeom prst="cloud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导航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986455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2.xml"/><Relationship Id="rId4" Type="http://schemas.openxmlformats.org/officeDocument/2006/relationships/slide" Target="slide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3888159"/>
            <a:ext cx="108077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44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Section Ⅱ</a:t>
            </a:r>
            <a:r>
              <a:rPr lang="zh-CN" altLang="en-US" sz="44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Learning About Language</a:t>
            </a:r>
          </a:p>
        </p:txBody>
      </p:sp>
    </p:spTree>
    <p:extLst>
      <p:ext uri="{BB962C8B-B14F-4D97-AF65-F5344CB8AC3E}">
        <p14:creationId xmlns:p14="http://schemas.microsoft.com/office/powerpoint/2010/main" val="11434282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思考发现h.eps" descr="id:214749683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392885" y="1007839"/>
            <a:ext cx="2411320" cy="72008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61950" y="1943943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以上句子均含有动词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形式。其中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前三个句子中的动词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形式在句中做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宾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后两个句子中的动词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形式在句中做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表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00797" y="2664023"/>
            <a:ext cx="9361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00797" y="3131366"/>
            <a:ext cx="9361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592685" y="3212844"/>
            <a:ext cx="9361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592685" y="3680187"/>
            <a:ext cx="9361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5223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4247091" y="1367879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词 汇 精 讲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1899955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By bowing,we mean “bending our head or body forward as a sign of respect or shame”. (page 41)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鞠躬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意味着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把头或身体向前弯曲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以此作为尊重或羞愧的标志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横卷形 4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课堂</a:t>
            </a:r>
            <a:r>
              <a:rPr lang="en-US" altLang="zh-CN" sz="4000" dirty="0"/>
              <a:t>·</a:t>
            </a:r>
            <a:r>
              <a:rPr lang="zh-CN" altLang="zh-CN" sz="4000" dirty="0"/>
              <a:t>重难突破</a:t>
            </a:r>
          </a:p>
        </p:txBody>
      </p:sp>
    </p:spTree>
    <p:extLst>
      <p:ext uri="{BB962C8B-B14F-4D97-AF65-F5344CB8AC3E}">
        <p14:creationId xmlns:p14="http://schemas.microsoft.com/office/powerpoint/2010/main" val="241288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367879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bend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&amp;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弯曲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倾斜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偏向</a:t>
            </a:r>
            <a:r>
              <a:rPr lang="en-US" altLang="zh-CN">
                <a:solidFill>
                  <a:schemeClr val="tx1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en-US">
                <a:solidFill>
                  <a:schemeClr val="tx1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把</a:t>
            </a:r>
            <a:r>
              <a:rPr lang="en-US" altLang="zh-CN">
                <a:solidFill>
                  <a:schemeClr val="tx1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en-US">
                <a:solidFill>
                  <a:schemeClr val="tx1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弄</a:t>
            </a:r>
            <a:r>
              <a:rPr lang="zh-CN" altLang="en-US" smtClean="0">
                <a:solidFill>
                  <a:schemeClr val="tx1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弯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拐弯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弯道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2026388"/>
            <a:ext cx="10807700" cy="180857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bend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head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低下头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bend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waist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弯下腰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bend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truth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歪曲事实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27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(1)With these words,the little boy bent his head,crying loudly.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这个小男孩低下头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大声哭起来。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(2)Bend your knees,keeping your back straight.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膝盖弯曲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背部挺直。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(3)He bent the wire into the shape of a square.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他把铁丝折成正方形。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90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361950" y="431775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写出句中黑体词的意思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(1)A sharp bend in the road causes the accident easily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(2)Make the pipe where you want to bend it.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(3)Slowly bend from the waist and bring your head down to your knees.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(4)Watch out! The road bends sharply to the right 100 metres ahead.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944613" y="2159967"/>
            <a:ext cx="111120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弯道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137301" y="2786677"/>
            <a:ext cx="224131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弄弯</a:t>
            </a:r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500214" y="3888159"/>
            <a:ext cx="169309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弯曲</a:t>
            </a:r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112791" y="5011168"/>
            <a:ext cx="10086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  <a:cs typeface="Times New Roman" panose="02020603050405020304" pitchFamily="18" charset="0"/>
              </a:rPr>
              <a:t>拐弯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29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4247091" y="840975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语 法 精 析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131051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形式做宾语和表语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形式是动词的一种非谓语形式。在句中可以做主语、宾语、表语、定语、状语和宾语补足语。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形式做宾语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英语中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有些动词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后面的宾语只能用动词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常见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enjoy,finish,avoid,admit,practise,consider,imagine,keep, advise,suggest,appreciate,allow,permit,forbid,mind,miss,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risk,escape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3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65591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first considered writing to her but then decided to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visit her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我起先考虑写信给她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但后来决定去看她。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 is very important that we should practise speaking English every day.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我们应该每天练习说英语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这是很重要的。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47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75791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做介词的宾语。在下面的短语中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常用动词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形式做介词的宾语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:be good at,dream of,care about,be concerned about,be interested in,feel like,insist on,think about,aim at,set about,get down to,lead to,devote oneself to,look forward to,stick to,pay attention to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 insisted on doing it in his own way.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他坚持要按照自己的方法做。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 looking forward to your coming next time.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我期待着你下一次的到来。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95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在以下结构中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形式做介词的宾语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介词常省略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1678200"/>
              </p:ext>
            </p:extLst>
          </p:nvPr>
        </p:nvGraphicFramePr>
        <p:xfrm>
          <a:off x="648469" y="1382010"/>
          <a:ext cx="9937104" cy="4389120"/>
        </p:xfrm>
        <a:graphic>
          <a:graphicData uri="http://schemas.openxmlformats.org/drawingml/2006/table">
            <a:tbl>
              <a:tblPr firstRow="1" firstCol="1" bandRow="1"/>
              <a:tblGrid>
                <a:gridCol w="5544616"/>
                <a:gridCol w="4392488"/>
              </a:tblGrid>
              <a:tr h="2242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spend...(in) doing sth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花费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做某事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2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 difficulty/trouble(in) doing sth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做某事有困难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麻烦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2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stop/prevent...(from) doing sth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阻止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做某事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2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waste time (in) doing sth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浪费时间做某事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2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be busy (in) doing sth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忙于做某事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2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have a good/hard time(in) doing sth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高兴做某事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费了很大劲做某事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2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There is no point(in) doing sth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做某事毫无意义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287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23863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 is always busy working every day,which has made him have little time to play with his child.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他每天总是忙于工作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这使他很少有时间和他的孩子一起玩。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There is no point giving him such a good chance.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给他提供一个这样好的机会没有意义。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81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横卷形 10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1007839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课前</a:t>
            </a:r>
            <a:r>
              <a:rPr lang="en-US" altLang="zh-CN" sz="4000" dirty="0"/>
              <a:t>·</a:t>
            </a:r>
            <a:r>
              <a:rPr lang="zh-CN" altLang="zh-CN" sz="4000" dirty="0"/>
              <a:t>基础认知</a:t>
            </a:r>
          </a:p>
        </p:txBody>
      </p:sp>
      <p:sp>
        <p:nvSpPr>
          <p:cNvPr id="12" name="横卷形 11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2375991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课堂</a:t>
            </a:r>
            <a:r>
              <a:rPr lang="en-US" altLang="zh-CN" sz="4000" dirty="0"/>
              <a:t>·</a:t>
            </a:r>
            <a:r>
              <a:rPr lang="zh-CN" altLang="zh-CN" sz="4000" dirty="0"/>
              <a:t>重难突破</a:t>
            </a:r>
          </a:p>
        </p:txBody>
      </p:sp>
      <p:sp>
        <p:nvSpPr>
          <p:cNvPr id="13" name="横卷形 12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374414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随堂</a:t>
            </a:r>
            <a:r>
              <a:rPr lang="zh-CN" altLang="en-US" sz="4000" smtClean="0"/>
              <a:t>训练</a:t>
            </a:r>
            <a:endParaRPr lang="zh-CN" altLang="zh-CN" sz="4000" dirty="0"/>
          </a:p>
        </p:txBody>
      </p:sp>
    </p:spTree>
    <p:extLst>
      <p:ext uri="{BB962C8B-B14F-4D97-AF65-F5344CB8AC3E}">
        <p14:creationId xmlns:p14="http://schemas.microsoft.com/office/powerpoint/2010/main" val="38234487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935831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形式做宾语时的几个特殊情况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某些动词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短语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后面既可以用动词不定式也可以用动词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形式做宾语。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love,like,hate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等后可跟动词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形式和动词不定式做宾语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但接动词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形式表示经常性的情况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接动词不定式表示具体的动作。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404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367879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love walking with my friend on a sunny day.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习惯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我喜欢和朋友在一个阳光明媚的日子里散步。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 is a pleasant day today,so I love to walk with my friend.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具体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今天是个令人愉快的日子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所以我喜欢和朋友一起散散步。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650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614815"/>
              </p:ext>
            </p:extLst>
          </p:nvPr>
        </p:nvGraphicFramePr>
        <p:xfrm>
          <a:off x="343579" y="2846384"/>
          <a:ext cx="10602034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2304256"/>
                <a:gridCol w="4104456"/>
                <a:gridCol w="4193322"/>
              </a:tblGrid>
              <a:tr h="1600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3200" b="1" kern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lang="en-US" altLang="zh-CN" sz="3200" b="1" kern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altLang="en-US" sz="3200" b="1" kern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短语</a:t>
                      </a:r>
                      <a:r>
                        <a:rPr lang="en-US" altLang="zh-CN" sz="3200" b="1" kern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3200" b="1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接动词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-ing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形式做宾语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接</a:t>
                      </a:r>
                      <a:r>
                        <a:rPr lang="zh-CN" altLang="en-US" sz="3200" b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lang="zh-CN" sz="3200" b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不定式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做宾语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remember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记得已经做过某事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记着要做某事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forget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忘记已经做过某事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忘记做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某</a:t>
                      </a:r>
                      <a:r>
                        <a:rPr lang="zh-CN" sz="3200" b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事</a:t>
                      </a:r>
                      <a:r>
                        <a:rPr lang="zh-CN" altLang="en-US" sz="3200" b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了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mean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意味着做某事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打算做某事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try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尝试做某事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尽力做某事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61950" y="431775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后接动词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形式和动词不定式意义不同的动词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短语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既能接动词不定式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又能接动词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但意思不同的常用动词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短语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remember,forget,mean,try,regret,stop,go on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can’t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help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等。用法见下表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684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3652428"/>
              </p:ext>
            </p:extLst>
          </p:nvPr>
        </p:nvGraphicFramePr>
        <p:xfrm>
          <a:off x="576461" y="1439887"/>
          <a:ext cx="10225137" cy="2926080"/>
        </p:xfrm>
        <a:graphic>
          <a:graphicData uri="http://schemas.openxmlformats.org/drawingml/2006/table">
            <a:tbl>
              <a:tblPr firstRow="1" firstCol="1" bandRow="1"/>
              <a:tblGrid>
                <a:gridCol w="2304256"/>
                <a:gridCol w="4104456"/>
                <a:gridCol w="3816425"/>
              </a:tblGrid>
              <a:tr h="1600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接动词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-ing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形式做宾语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接</a:t>
                      </a:r>
                      <a:r>
                        <a:rPr lang="zh-CN" altLang="en-US" sz="3200" b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动词</a:t>
                      </a:r>
                      <a:r>
                        <a:rPr lang="zh-CN" sz="3200" b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不定式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做宾语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stop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3200" b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停止</a:t>
                      </a:r>
                      <a:r>
                        <a:rPr lang="zh-CN" sz="3200" b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做的事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altLang="en-US" sz="3200" b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停止</a:t>
                      </a:r>
                      <a:r>
                        <a:rPr lang="zh-CN" sz="3200" b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做的事去做别的事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 on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继续做未完成的事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做完一件事后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接着做另一件事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0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3200" b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can</a:t>
                      </a:r>
                      <a:r>
                        <a:rPr lang="en-US" altLang="zh-CN" sz="3200" smtClean="0">
                          <a:solidFill>
                            <a:srgbClr val="000000"/>
                          </a:solidFill>
                          <a:ea typeface="+mn-ea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3200" b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 </a:t>
                      </a: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help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禁不住做某事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不能帮忙做某事</a:t>
                      </a: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25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 forgot turning the light off.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他忘记已经关灯了。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light in the office is still on.He forgot to turn it off.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办公室的灯还亮着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他忘记关了。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They stopped to have a look at the fantastic scenery.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他们停下来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看了看这美妙绝伦的风景。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They stopped working and had a rest.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他们停下工作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休息了一下。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66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做形式宾语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真正的宾语是动词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形式。其结构如下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+think/consider/find/feel/believe +it + useless/no use/no good + doing...”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found it no use arguing about it.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我发现争论这件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事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是没有用的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think it useless reading without understanding.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我认为读书不求甚解是没用的。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08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need,require,want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需要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后跟动词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形式的主动式或不定式的被动式做宾语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意义没有区别。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glass of these windows wants cleaning(=to be cleaned).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这些窗户的玻璃需要擦了。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57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形式做表语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可以表示抽象的一般性的行为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用来说明主语的内容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与主语通常是同一概念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表语和主语常可互换位置。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His hobby is reading books in his spare time. 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Reading books in his spare time is his hobby.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他的爱好是在业余时间读书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09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可以表示主语的某种性质和特征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这类动词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形式通常可以被看作形容词。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Her performance is very entertaining,which brings us much pleasure.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她的表演非常有趣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给我们带来很多乐趣。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501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温馨提示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做表语的动词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-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</a:rPr>
              <a:t>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许多是由能够表示人们某种感情或情绪的动词变化而来的。常见的有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:moving, interesting, encouraging, exciting, inspiring, boring, surprising, puzzling, amusing, astonishing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这类动词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-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</a:rPr>
              <a:t>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令人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的含义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常修饰物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477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47091" y="1323839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solidFill>
                  <a:schemeClr val="bg1"/>
                </a:solidFill>
              </a:rPr>
              <a:t>词 汇 </a:t>
            </a:r>
            <a:r>
              <a:rPr lang="zh-CN" altLang="en-US" dirty="0" smtClean="0">
                <a:solidFill>
                  <a:schemeClr val="bg1"/>
                </a:solidFill>
              </a:rPr>
              <a:t>认 知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194394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重点单词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incident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发生的事情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严重事件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冲突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twin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双胞胎之一的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孪生之一的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孪生之一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双胞胎之一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3.nonverbal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不涉及言语的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非言语的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internal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内部的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里面的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4493" y="2636055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493" y="3103398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4493" y="3238747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493" y="3706090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456781" y="4406985"/>
            <a:ext cx="46805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456781" y="4874328"/>
            <a:ext cx="46805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6501" y="4979170"/>
            <a:ext cx="180020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6501" y="5446513"/>
            <a:ext cx="1800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横卷形 15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课前</a:t>
            </a:r>
            <a:r>
              <a:rPr lang="en-US" altLang="zh-CN" sz="4000" dirty="0"/>
              <a:t>·</a:t>
            </a:r>
            <a:r>
              <a:rPr lang="zh-CN" altLang="zh-CN" sz="4000" dirty="0"/>
              <a:t>基础认知</a:t>
            </a:r>
          </a:p>
        </p:txBody>
      </p:sp>
    </p:spTree>
    <p:extLst>
      <p:ext uri="{BB962C8B-B14F-4D97-AF65-F5344CB8AC3E}">
        <p14:creationId xmlns:p14="http://schemas.microsoft.com/office/powerpoint/2010/main" val="347104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47091" y="840975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即 学 即 练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305111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完成句子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当这个人看完信后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他看着他的朋友。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After the man finished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reading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letter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,he looked at his friend.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李明一直梦想着将来可以开始他自己的生意。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 Ming has always been dreaming of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starting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own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business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in the future.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24933" y="2580864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24933" y="3048207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85173" y="2580864"/>
            <a:ext cx="15121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85173" y="3048207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785373" y="2592644"/>
            <a:ext cx="15121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785373" y="3059987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89229" y="4365057"/>
            <a:ext cx="19442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89229" y="4832400"/>
            <a:ext cx="19442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775600" y="4345452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775600" y="4812795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16421" y="4932388"/>
            <a:ext cx="12961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16421" y="5399731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960866" y="4932388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960866" y="5399731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857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  <p:bldP spid="14" grpId="0" animBg="1"/>
      <p:bldP spid="16" grpId="0" animBg="1"/>
      <p:bldP spid="1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尽管我是一个残疾人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但我在日常生活中总是喜欢帮助别人。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While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I’m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 disabled man,I always enjoy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helping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others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in my daily life.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她的工作很有意思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她喜欢照顾小孩。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Her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work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interesting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,and she enjoys taking care of the children.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170754" y="2713729"/>
            <a:ext cx="237626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170754" y="3181072"/>
            <a:ext cx="2376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1950" y="3203709"/>
            <a:ext cx="151065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1950" y="3671052"/>
            <a:ext cx="151065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6501" y="4371942"/>
            <a:ext cx="1440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6501" y="4839285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664693" y="4379828"/>
            <a:ext cx="1440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664693" y="4847171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392885" y="4382613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92885" y="4849956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761036" y="4398865"/>
            <a:ext cx="237475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61037" y="4866208"/>
            <a:ext cx="237475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643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4" grpId="0" animBg="1"/>
      <p:bldP spid="1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横卷形 10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随堂训练　</a:t>
            </a:r>
            <a:endParaRPr lang="zh-CN" altLang="zh-CN" sz="40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61950" y="1583903"/>
            <a:ext cx="10807700" cy="43200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1.What the journalist said at the meeting sounded more 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(convince).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2.By comparison,his worst habit is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(smoke) while having dinner.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3.All the educators try their best to prevent the students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(appeal) to online games.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48469" y="2664023"/>
            <a:ext cx="259077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convincing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481117" y="3347287"/>
            <a:ext cx="207781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smoking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48469" y="5040287"/>
            <a:ext cx="281679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being appealed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88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1079847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4.I still remember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(employ) by the company for the first time.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5.We employed ourselves in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(prepare) for the coming exam.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6.Many people have suggested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(set) up more theme parks to protect rare animals.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104853" y="1064170"/>
            <a:ext cx="2930610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being employed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744145" y="2238818"/>
            <a:ext cx="234448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preparing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121077" y="3370694"/>
            <a:ext cx="134684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setting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38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二、完成句子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虽然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工作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有难度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但很有趣。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While the work is difficult,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interesting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这一结果令人尤为意外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因为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医药学的学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生们理应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知道得更多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result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particularly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surprising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since medical students were supposed to know better.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256981" y="2425697"/>
            <a:ext cx="86409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256981" y="2893040"/>
            <a:ext cx="8640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481117" y="2425697"/>
            <a:ext cx="86409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81117" y="2893040"/>
            <a:ext cx="8640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705253" y="2446881"/>
            <a:ext cx="244827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05253" y="2914224"/>
            <a:ext cx="24482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520677" y="4171430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520677" y="4638773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960837" y="4171430"/>
            <a:ext cx="27363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960837" y="4638773"/>
            <a:ext cx="27363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057181" y="4186316"/>
            <a:ext cx="244827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057181" y="4653659"/>
            <a:ext cx="24482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08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  <p:bldP spid="13" grpId="0" animBg="1"/>
      <p:bldP spid="1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我真的不喜欢这位作者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尽管我不得不承认他的书很激动人心。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don’t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really like the author,although I have to admit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his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books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very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exciting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很难想象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没有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因特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网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的生活。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It’s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hard to imagine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living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without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Internet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865493" y="2352451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865493" y="2819794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1949" y="2940904"/>
            <a:ext cx="12946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1950" y="3408247"/>
            <a:ext cx="129463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16621" y="2964339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16622" y="3431682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744813" y="2942037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44814" y="3409380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473003" y="2949835"/>
            <a:ext cx="19442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473005" y="3417178"/>
            <a:ext cx="194421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392885" y="4139068"/>
            <a:ext cx="16561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92885" y="4606411"/>
            <a:ext cx="16561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409109" y="4139068"/>
            <a:ext cx="19442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09109" y="4606411"/>
            <a:ext cx="19442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713365" y="4139068"/>
            <a:ext cx="136663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713365" y="4606411"/>
            <a:ext cx="136663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7459" y="4675305"/>
            <a:ext cx="190518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7459" y="5142648"/>
            <a:ext cx="190518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16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1" grpId="0" animBg="1"/>
      <p:bldP spid="13" grpId="0" animBg="1"/>
      <p:bldP spid="16" grpId="0" animBg="1"/>
      <p:bldP spid="19" grpId="0" animBg="1"/>
      <p:bldP spid="22" grpId="0" animBg="1"/>
      <p:bldP spid="2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计算机出了毛病。它需要修理了。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Something is wrong with the computer.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needs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repairing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导游说这次游览包括参观长城。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guide says the tour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includes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visiting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Great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Wall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放弃一点点意味着得到更多。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Sometimes giving up a little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means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getting      more  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273205" y="1511895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273205" y="1979238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857381" y="1511895"/>
            <a:ext cx="1440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857381" y="1979238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3109" y="2126514"/>
            <a:ext cx="204355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3110" y="2593857"/>
            <a:ext cx="204355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680917" y="3256340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680917" y="3723683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89179" y="3256340"/>
            <a:ext cx="201221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89179" y="3723683"/>
            <a:ext cx="201221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437451" y="3256340"/>
            <a:ext cx="1438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437451" y="3723683"/>
            <a:ext cx="143815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1950" y="3838208"/>
            <a:ext cx="1438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1950" y="4305551"/>
            <a:ext cx="143815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210343" y="3838208"/>
            <a:ext cx="143815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210343" y="4305551"/>
            <a:ext cx="143815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473005" y="5040287"/>
            <a:ext cx="151617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473005" y="5507630"/>
            <a:ext cx="151617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85223" y="5040287"/>
            <a:ext cx="180420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85223" y="5507630"/>
            <a:ext cx="180420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613466" y="5053625"/>
            <a:ext cx="111612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613466" y="5520968"/>
            <a:ext cx="111612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6284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3" grpId="0" animBg="1"/>
      <p:bldP spid="15" grpId="0" animBg="1"/>
      <p:bldP spid="18" grpId="0" animBg="1"/>
      <p:bldP spid="21" grpId="0" animBg="1"/>
      <p:bldP spid="23" grpId="0" animBg="1"/>
      <p:bldP spid="25" grpId="0" animBg="1"/>
      <p:bldP spid="28" grpId="0" animBg="1"/>
      <p:bldP spid="3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为了取得进步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你需要练习讲英语。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You need to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practise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speaking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English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to make progress.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晚饭后他常常玩游戏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可是现在他习惯了散步。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 used to play games after supper,but now he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used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taking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 walk.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我的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书不见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谁会拿走了它呢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book,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missing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.Who could have taken it?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648440" y="1489593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648440" y="1983819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028789" y="1516476"/>
            <a:ext cx="210039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028790" y="1983819"/>
            <a:ext cx="210039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561237" y="1516476"/>
            <a:ext cx="210039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61238" y="1983819"/>
            <a:ext cx="210039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581516" y="3214361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581516" y="3681704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1950" y="3816151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1950" y="4283494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872605" y="3821422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72605" y="4288765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383259" y="3814143"/>
            <a:ext cx="164552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83260" y="4281486"/>
            <a:ext cx="164552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232645" y="5017985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232645" y="5485328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508694" y="5017985"/>
            <a:ext cx="180020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508694" y="5485328"/>
            <a:ext cx="1800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0518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0" grpId="0" animBg="1"/>
      <p:bldP spid="12" grpId="0" animBg="1"/>
      <p:bldP spid="14" grpId="0" animBg="1"/>
      <p:bldP spid="16" grpId="0" animBg="1"/>
      <p:bldP spid="19" grpId="0" animBg="1"/>
      <p:bldP spid="2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3481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61950" y="2159967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5.slump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垂头弯腰地走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或坐等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pose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故作姿态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为画像、拍照等摆的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姿势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摆好姿势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造成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威胁、问题等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520677" y="2286354"/>
            <a:ext cx="424847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520677" y="2753697"/>
            <a:ext cx="42484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4493" y="2912124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493" y="3379467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12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52000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2.slight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轻微的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略微的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细小的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slightly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略微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稍微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3.assess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评估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评价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assessment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评价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评定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4.bend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弯曲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倾斜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偏向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bendy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多弯道的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易弯曲的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易折的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85173" y="2664023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85173" y="3131366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680917" y="3816151"/>
            <a:ext cx="237626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680917" y="4283494"/>
            <a:ext cx="2376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841157" y="4422079"/>
            <a:ext cx="17281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841157" y="4889422"/>
            <a:ext cx="17281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>
            <a:spLocks noChangeAspect="1"/>
          </p:cNvSpPr>
          <p:nvPr/>
        </p:nvSpPr>
        <p:spPr>
          <a:xfrm>
            <a:off x="361950" y="770703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词汇拓展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1.trial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审讯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审判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试验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试用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try</a:t>
            </a:r>
            <a:r>
              <a:rPr lang="zh-CN" altLang="en-US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审讯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审理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试验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试用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854526" y="1501507"/>
            <a:ext cx="142679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854526" y="1968850"/>
            <a:ext cx="142679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954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5692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重点短语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favour of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赞成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支持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2.straighten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直起来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整理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收拾整齐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6501" y="2231975"/>
            <a:ext cx="86409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6501" y="2699318"/>
            <a:ext cx="8640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664693" y="2884434"/>
            <a:ext cx="115212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664693" y="3351777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2609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47091" y="840975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语 法 图 解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982025" y="1367879"/>
            <a:ext cx="556755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形式做宾语和表语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KEX1QCRG13X.eps" descr="id:2147497285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461" y="2069870"/>
            <a:ext cx="10393226" cy="3114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83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探究发现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1.However,you should avoid making this gesture in Brazil and Germany,as it is not considered polite.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然而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在巴西和德国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你应该避免做出这一手势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因为这是一个被视为不礼貌的手势。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2.Elsewhere,people favour shaking hands,bowing from the waist,or nodding the head when they meet someone else.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在其他地区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与别人见面时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人们更喜欢握手、鞠躬或点头。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042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3.Experts suggest smiling at yourself in the mirror to make yourself feel happier and stronger.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专家建议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我们应该对着镜子微笑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让自己感到更加快乐和坚强。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4.The crucial thing is using body language in a way that is appropriate to the culture you are in.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使用肢体语言时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最重要的是要符合你所处的文化。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5.Perhaps the best example is smiling.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也许最佳的例子就是微笑了。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7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全程设计" id="{EED6AF3C-B5B4-45C1-BA84-C0EDA954AFD2}" vid="{1B3131FC-BB6B-459A-9353-0D6F0AACC749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</Template>
  <TotalTime>216</TotalTime>
  <Words>1622</Words>
  <Application>Microsoft Office PowerPoint</Application>
  <PresentationFormat>自定义</PresentationFormat>
  <Paragraphs>201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8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  治</dc:title>
  <dc:creator>SkyUser</dc:creator>
  <cp:lastModifiedBy>AutoBVT</cp:lastModifiedBy>
  <cp:revision>46</cp:revision>
  <dcterms:created xsi:type="dcterms:W3CDTF">2020-09-19T09:01:39Z</dcterms:created>
  <dcterms:modified xsi:type="dcterms:W3CDTF">2026-03-12T02:17:46Z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