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28"/>
  </p:notesMasterIdLst>
  <p:sldIdLst>
    <p:sldId id="744" r:id="rId2"/>
    <p:sldId id="740" r:id="rId3"/>
    <p:sldId id="762" r:id="rId4"/>
    <p:sldId id="770" r:id="rId5"/>
    <p:sldId id="771" r:id="rId6"/>
    <p:sldId id="772" r:id="rId7"/>
    <p:sldId id="773" r:id="rId8"/>
    <p:sldId id="763" r:id="rId9"/>
    <p:sldId id="776" r:id="rId10"/>
    <p:sldId id="777" r:id="rId11"/>
    <p:sldId id="778" r:id="rId12"/>
    <p:sldId id="779" r:id="rId13"/>
    <p:sldId id="780" r:id="rId14"/>
    <p:sldId id="774" r:id="rId15"/>
    <p:sldId id="782" r:id="rId16"/>
    <p:sldId id="783" r:id="rId17"/>
    <p:sldId id="781" r:id="rId18"/>
    <p:sldId id="784" r:id="rId19"/>
    <p:sldId id="792" r:id="rId20"/>
    <p:sldId id="793" r:id="rId21"/>
    <p:sldId id="794" r:id="rId22"/>
    <p:sldId id="789" r:id="rId23"/>
    <p:sldId id="795" r:id="rId24"/>
    <p:sldId id="796" r:id="rId25"/>
    <p:sldId id="797" r:id="rId26"/>
    <p:sldId id="791" r:id="rId27"/>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82" autoAdjust="0"/>
    <p:restoredTop sz="94591" autoAdjust="0"/>
  </p:normalViewPr>
  <p:slideViewPr>
    <p:cSldViewPr>
      <p:cViewPr varScale="1">
        <p:scale>
          <a:sx n="97" d="100"/>
          <a:sy n="97" d="100"/>
        </p:scale>
        <p:origin x="84" y="78"/>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89651196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1551270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223738751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04813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301519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477509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27509092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28119"/>
            <a:ext cx="10807700" cy="1569660"/>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Ⅳ</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800" smtClean="0">
                <a:solidFill>
                  <a:srgbClr val="7030A0"/>
                </a:solidFill>
                <a:latin typeface="隶书" panose="02010509060101010101" pitchFamily="49" charset="-122"/>
                <a:ea typeface="隶书" panose="02010509060101010101" pitchFamily="49" charset="-122"/>
                <a:cs typeface="Times New Roman" panose="02020603050405020304" pitchFamily="18" charset="0"/>
              </a:rPr>
              <a:t>Writing</a:t>
            </a:r>
          </a:p>
          <a:p>
            <a:pPr algn="ctr">
              <a:spcAft>
                <a:spcPts val="0"/>
              </a:spcAft>
              <a:tabLst>
                <a:tab pos="1188085" algn="l"/>
                <a:tab pos="2163445" algn="l"/>
                <a:tab pos="3142615" algn="l"/>
                <a:tab pos="4190365" algn="l"/>
              </a:tabLst>
            </a:pPr>
            <a:r>
              <a:rPr lang="zh-CN" altLang="en-US" sz="4800" smtClean="0">
                <a:solidFill>
                  <a:srgbClr val="7030A0"/>
                </a:solidFill>
                <a:latin typeface="隶书" panose="02010509060101010101" pitchFamily="49" charset="-122"/>
                <a:ea typeface="隶书" panose="02010509060101010101" pitchFamily="49" charset="-122"/>
                <a:cs typeface="Times New Roman" panose="02020603050405020304" pitchFamily="18" charset="0"/>
              </a:rPr>
              <a:t>读</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后续写</a:t>
            </a:r>
            <a:endPar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endParaRP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550189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写作指导</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仔细阅读所给材料可知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故事中的主要人物为</a:t>
            </a:r>
            <a:r>
              <a:rPr lang="en-US" altLang="zh-CN">
                <a:solidFill>
                  <a:srgbClr val="000000"/>
                </a:solidFill>
                <a:ea typeface="宋体" panose="02010600030101010101" pitchFamily="2" charset="-122"/>
                <a:cs typeface="Times New Roman" panose="02020603050405020304" pitchFamily="18" charset="0"/>
              </a:rPr>
              <a:t>Ybarra,McLean</a:t>
            </a:r>
            <a:r>
              <a:rPr lang="zh-CN" altLang="zh-CN">
                <a:solidFill>
                  <a:srgbClr val="000000"/>
                </a:solidFill>
                <a:ea typeface="宋体" panose="02010600030101010101" pitchFamily="2" charset="-122"/>
                <a:cs typeface="Times New Roman" panose="02020603050405020304" pitchFamily="18" charset="0"/>
              </a:rPr>
              <a:t>和</a:t>
            </a:r>
            <a:r>
              <a:rPr lang="en-US" altLang="zh-CN">
                <a:solidFill>
                  <a:srgbClr val="000000"/>
                </a:solidFill>
                <a:ea typeface="宋体" panose="02010600030101010101" pitchFamily="2" charset="-122"/>
                <a:cs typeface="Times New Roman" panose="02020603050405020304" pitchFamily="18" charset="0"/>
              </a:rPr>
              <a:t>Richard</a:t>
            </a:r>
            <a:r>
              <a:rPr lang="zh-CN"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理解全文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把握主线</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通读短文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可知本文大意是</a:t>
            </a:r>
            <a:r>
              <a:rPr lang="en-US" altLang="zh-CN">
                <a:solidFill>
                  <a:srgbClr val="000000"/>
                </a:solidFill>
                <a:ea typeface="宋体" panose="02010600030101010101" pitchFamily="2" charset="-122"/>
                <a:cs typeface="Times New Roman" panose="02020603050405020304" pitchFamily="18" charset="0"/>
              </a:rPr>
              <a:t>:Ybarra,McLean</a:t>
            </a:r>
            <a:r>
              <a:rPr lang="zh-CN" altLang="zh-CN">
                <a:solidFill>
                  <a:srgbClr val="000000"/>
                </a:solidFill>
                <a:ea typeface="宋体" panose="02010600030101010101" pitchFamily="2" charset="-122"/>
                <a:cs typeface="Times New Roman" panose="02020603050405020304" pitchFamily="18" charset="0"/>
              </a:rPr>
              <a:t>和</a:t>
            </a:r>
            <a:r>
              <a:rPr lang="en-US" altLang="zh-CN">
                <a:solidFill>
                  <a:srgbClr val="000000"/>
                </a:solidFill>
                <a:ea typeface="宋体" panose="02010600030101010101" pitchFamily="2" charset="-122"/>
                <a:cs typeface="Times New Roman" panose="02020603050405020304" pitchFamily="18" charset="0"/>
              </a:rPr>
              <a:t>Richard</a:t>
            </a:r>
            <a:r>
              <a:rPr lang="zh-CN" altLang="zh-CN">
                <a:solidFill>
                  <a:srgbClr val="000000"/>
                </a:solidFill>
                <a:ea typeface="宋体" panose="02010600030101010101" pitchFamily="2" charset="-122"/>
                <a:cs typeface="Times New Roman" panose="02020603050405020304" pitchFamily="18" charset="0"/>
              </a:rPr>
              <a:t>一同去攀岩</a:t>
            </a:r>
            <a:r>
              <a:rPr lang="en-US" altLang="zh-CN">
                <a:solidFill>
                  <a:srgbClr val="000000"/>
                </a:solidFill>
                <a:ea typeface="宋体" panose="02010600030101010101" pitchFamily="2" charset="-122"/>
                <a:cs typeface="Times New Roman" panose="02020603050405020304" pitchFamily="18" charset="0"/>
              </a:rPr>
              <a:t>,McLean</a:t>
            </a:r>
            <a:r>
              <a:rPr lang="zh-CN" altLang="zh-CN">
                <a:solidFill>
                  <a:srgbClr val="000000"/>
                </a:solidFill>
                <a:ea typeface="宋体" panose="02010600030101010101" pitchFamily="2" charset="-122"/>
                <a:cs typeface="Times New Roman" panose="02020603050405020304" pitchFamily="18" charset="0"/>
              </a:rPr>
              <a:t>和</a:t>
            </a:r>
            <a:r>
              <a:rPr lang="en-US" altLang="zh-CN">
                <a:solidFill>
                  <a:srgbClr val="000000"/>
                </a:solidFill>
                <a:ea typeface="宋体" panose="02010600030101010101" pitchFamily="2" charset="-122"/>
                <a:cs typeface="Times New Roman" panose="02020603050405020304" pitchFamily="18" charset="0"/>
              </a:rPr>
              <a:t>Richard</a:t>
            </a:r>
            <a:r>
              <a:rPr lang="zh-CN" altLang="zh-CN">
                <a:solidFill>
                  <a:srgbClr val="000000"/>
                </a:solidFill>
                <a:ea typeface="宋体" panose="02010600030101010101" pitchFamily="2" charset="-122"/>
                <a:cs typeface="Times New Roman" panose="02020603050405020304" pitchFamily="18" charset="0"/>
              </a:rPr>
              <a:t>都渴望向经验丰富的</a:t>
            </a:r>
            <a:r>
              <a:rPr lang="en-US" altLang="zh-CN">
                <a:solidFill>
                  <a:srgbClr val="000000"/>
                </a:solidFill>
                <a:ea typeface="宋体" panose="02010600030101010101" pitchFamily="2" charset="-122"/>
                <a:cs typeface="Times New Roman" panose="02020603050405020304" pitchFamily="18" charset="0"/>
              </a:rPr>
              <a:t>Ybarra</a:t>
            </a:r>
            <a:r>
              <a:rPr lang="zh-CN" altLang="zh-CN">
                <a:solidFill>
                  <a:srgbClr val="000000"/>
                </a:solidFill>
                <a:ea typeface="宋体" panose="02010600030101010101" pitchFamily="2" charset="-122"/>
                <a:cs typeface="Times New Roman" panose="02020603050405020304" pitchFamily="18" charset="0"/>
              </a:rPr>
              <a:t>学习攀岩经验。攀岩过程中</a:t>
            </a:r>
            <a:r>
              <a:rPr lang="en-US" altLang="zh-CN">
                <a:solidFill>
                  <a:srgbClr val="000000"/>
                </a:solidFill>
                <a:ea typeface="宋体" panose="02010600030101010101" pitchFamily="2" charset="-122"/>
                <a:cs typeface="Times New Roman" panose="02020603050405020304" pitchFamily="18" charset="0"/>
              </a:rPr>
              <a:t>,Richard</a:t>
            </a:r>
            <a:r>
              <a:rPr lang="zh-CN" altLang="zh-CN">
                <a:solidFill>
                  <a:srgbClr val="000000"/>
                </a:solidFill>
                <a:ea typeface="宋体" panose="02010600030101010101" pitchFamily="2" charset="-122"/>
                <a:cs typeface="Times New Roman" panose="02020603050405020304" pitchFamily="18" charset="0"/>
              </a:rPr>
              <a:t>失手没有握住绳索</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挂在上面来回晃动。</a:t>
            </a:r>
            <a:r>
              <a:rPr lang="en-US" altLang="zh-CN">
                <a:solidFill>
                  <a:srgbClr val="000000"/>
                </a:solidFill>
                <a:ea typeface="宋体" panose="02010600030101010101" pitchFamily="2" charset="-122"/>
                <a:cs typeface="Times New Roman" panose="02020603050405020304" pitchFamily="18" charset="0"/>
              </a:rPr>
              <a:t>McLean</a:t>
            </a:r>
            <a:r>
              <a:rPr lang="zh-CN" altLang="zh-CN">
                <a:solidFill>
                  <a:srgbClr val="000000"/>
                </a:solidFill>
                <a:ea typeface="宋体" panose="02010600030101010101" pitchFamily="2" charset="-122"/>
                <a:cs typeface="Times New Roman" panose="02020603050405020304" pitchFamily="18" charset="0"/>
              </a:rPr>
              <a:t>和</a:t>
            </a:r>
            <a:r>
              <a:rPr lang="en-US" altLang="zh-CN">
                <a:solidFill>
                  <a:srgbClr val="000000"/>
                </a:solidFill>
                <a:ea typeface="宋体" panose="02010600030101010101" pitchFamily="2" charset="-122"/>
                <a:cs typeface="Times New Roman" panose="02020603050405020304" pitchFamily="18" charset="0"/>
              </a:rPr>
              <a:t>Richard</a:t>
            </a:r>
            <a:r>
              <a:rPr lang="zh-CN" altLang="zh-CN">
                <a:solidFill>
                  <a:srgbClr val="000000"/>
                </a:solidFill>
                <a:ea typeface="宋体" panose="02010600030101010101" pitchFamily="2" charset="-122"/>
                <a:cs typeface="Times New Roman" panose="02020603050405020304" pitchFamily="18" charset="0"/>
              </a:rPr>
              <a:t>向</a:t>
            </a:r>
            <a:r>
              <a:rPr lang="en-US" altLang="zh-CN">
                <a:solidFill>
                  <a:srgbClr val="000000"/>
                </a:solidFill>
                <a:ea typeface="宋体" panose="02010600030101010101" pitchFamily="2" charset="-122"/>
                <a:cs typeface="Times New Roman" panose="02020603050405020304" pitchFamily="18" charset="0"/>
              </a:rPr>
              <a:t>Ybarra</a:t>
            </a:r>
            <a:r>
              <a:rPr lang="zh-CN" altLang="zh-CN">
                <a:solidFill>
                  <a:srgbClr val="000000"/>
                </a:solidFill>
                <a:ea typeface="宋体" panose="02010600030101010101" pitchFamily="2" charset="-122"/>
                <a:cs typeface="Times New Roman" panose="02020603050405020304" pitchFamily="18" charset="0"/>
              </a:rPr>
              <a:t>呼救</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却没有被听到。紧要关头</a:t>
            </a:r>
            <a:r>
              <a:rPr lang="en-US" altLang="zh-CN">
                <a:solidFill>
                  <a:srgbClr val="000000"/>
                </a:solidFill>
                <a:ea typeface="宋体" panose="02010600030101010101" pitchFamily="2" charset="-122"/>
                <a:cs typeface="Times New Roman" panose="02020603050405020304" pitchFamily="18" charset="0"/>
              </a:rPr>
              <a:t>,McLean</a:t>
            </a:r>
            <a:r>
              <a:rPr lang="zh-CN" altLang="zh-CN">
                <a:solidFill>
                  <a:srgbClr val="000000"/>
                </a:solidFill>
                <a:ea typeface="宋体" panose="02010600030101010101" pitchFamily="2" charset="-122"/>
                <a:cs typeface="Times New Roman" panose="02020603050405020304" pitchFamily="18" charset="0"/>
              </a:rPr>
              <a:t>让</a:t>
            </a:r>
            <a:r>
              <a:rPr lang="en-US" altLang="zh-CN">
                <a:solidFill>
                  <a:srgbClr val="000000"/>
                </a:solidFill>
                <a:ea typeface="宋体" panose="02010600030101010101" pitchFamily="2" charset="-122"/>
                <a:cs typeface="Times New Roman" panose="02020603050405020304" pitchFamily="18" charset="0"/>
              </a:rPr>
              <a:t>Richard</a:t>
            </a:r>
            <a:r>
              <a:rPr lang="zh-CN" altLang="zh-CN">
                <a:solidFill>
                  <a:srgbClr val="000000"/>
                </a:solidFill>
                <a:ea typeface="宋体" panose="02010600030101010101" pitchFamily="2" charset="-122"/>
                <a:cs typeface="Times New Roman" panose="02020603050405020304" pitchFamily="18" charset="0"/>
              </a:rPr>
              <a:t>使用他的绳索爬到山顶。</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3518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91815"/>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分析所给段落首句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展开想象合理续写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续写第一段首句是</a:t>
            </a:r>
            <a:r>
              <a:rPr lang="en-US" altLang="zh-CN">
                <a:solidFill>
                  <a:srgbClr val="000000"/>
                </a:solidFill>
                <a:ea typeface="宋体" panose="02010600030101010101" pitchFamily="2" charset="-122"/>
                <a:cs typeface="Times New Roman" panose="02020603050405020304" pitchFamily="18" charset="0"/>
              </a:rPr>
              <a:t>:Richard</a:t>
            </a:r>
            <a:r>
              <a:rPr lang="zh-CN" altLang="zh-CN">
                <a:solidFill>
                  <a:srgbClr val="000000"/>
                </a:solidFill>
                <a:ea typeface="宋体" panose="02010600030101010101" pitchFamily="2" charset="-122"/>
                <a:cs typeface="Times New Roman" panose="02020603050405020304" pitchFamily="18" charset="0"/>
              </a:rPr>
              <a:t>呼叫紧急救援</a:t>
            </a:r>
            <a:r>
              <a:rPr lang="en-US" altLang="zh-CN">
                <a:solidFill>
                  <a:srgbClr val="000000"/>
                </a:solidFill>
                <a:ea typeface="宋体" panose="02010600030101010101" pitchFamily="2" charset="-122"/>
                <a:cs typeface="Times New Roman" panose="02020603050405020304" pitchFamily="18" charset="0"/>
              </a:rPr>
              <a:t>,Ybarra</a:t>
            </a:r>
            <a:r>
              <a:rPr lang="zh-CN" altLang="zh-CN">
                <a:solidFill>
                  <a:srgbClr val="000000"/>
                </a:solidFill>
                <a:ea typeface="宋体" panose="02010600030101010101" pitchFamily="2" charset="-122"/>
                <a:cs typeface="Times New Roman" panose="02020603050405020304" pitchFamily="18" charset="0"/>
              </a:rPr>
              <a:t>则出发去找</a:t>
            </a:r>
            <a:r>
              <a:rPr lang="en-US" altLang="zh-CN">
                <a:solidFill>
                  <a:srgbClr val="000000"/>
                </a:solidFill>
                <a:ea typeface="宋体" panose="02010600030101010101" pitchFamily="2" charset="-122"/>
                <a:cs typeface="Times New Roman" panose="02020603050405020304" pitchFamily="18" charset="0"/>
              </a:rPr>
              <a:t>McLean</a:t>
            </a:r>
            <a:r>
              <a:rPr lang="zh-CN" altLang="zh-CN">
                <a:solidFill>
                  <a:srgbClr val="000000"/>
                </a:solidFill>
                <a:ea typeface="宋体" panose="02010600030101010101" pitchFamily="2" charset="-122"/>
                <a:cs typeface="Times New Roman" panose="02020603050405020304" pitchFamily="18" charset="0"/>
              </a:rPr>
              <a:t>。根据本句及语境可预测本段可以描写</a:t>
            </a:r>
            <a:r>
              <a:rPr lang="en-US" altLang="zh-CN">
                <a:solidFill>
                  <a:srgbClr val="000000"/>
                </a:solidFill>
                <a:ea typeface="宋体" panose="02010600030101010101" pitchFamily="2" charset="-122"/>
                <a:cs typeface="Times New Roman" panose="02020603050405020304" pitchFamily="18" charset="0"/>
              </a:rPr>
              <a:t>Ybarra</a:t>
            </a:r>
            <a:r>
              <a:rPr lang="zh-CN" altLang="zh-CN">
                <a:solidFill>
                  <a:srgbClr val="000000"/>
                </a:solidFill>
                <a:ea typeface="宋体" panose="02010600030101010101" pitchFamily="2" charset="-122"/>
                <a:cs typeface="Times New Roman" panose="02020603050405020304" pitchFamily="18" charset="0"/>
              </a:rPr>
              <a:t>如何找到</a:t>
            </a:r>
            <a:r>
              <a:rPr lang="en-US" altLang="zh-CN">
                <a:solidFill>
                  <a:srgbClr val="000000"/>
                </a:solidFill>
                <a:ea typeface="宋体" panose="02010600030101010101" pitchFamily="2" charset="-122"/>
                <a:cs typeface="Times New Roman" panose="02020603050405020304" pitchFamily="18" charset="0"/>
              </a:rPr>
              <a:t>McLean</a:t>
            </a:r>
            <a:r>
              <a:rPr lang="zh-CN" altLang="zh-CN">
                <a:solidFill>
                  <a:srgbClr val="000000"/>
                </a:solidFill>
                <a:ea typeface="宋体" panose="02010600030101010101" pitchFamily="2" charset="-122"/>
                <a:cs typeface="Times New Roman" panose="02020603050405020304" pitchFamily="18" charset="0"/>
              </a:rPr>
              <a:t>以及</a:t>
            </a:r>
            <a:r>
              <a:rPr lang="en-US" altLang="zh-CN">
                <a:solidFill>
                  <a:srgbClr val="000000"/>
                </a:solidFill>
                <a:ea typeface="宋体" panose="02010600030101010101" pitchFamily="2" charset="-122"/>
                <a:cs typeface="Times New Roman" panose="02020603050405020304" pitchFamily="18" charset="0"/>
              </a:rPr>
              <a:t>McLean</a:t>
            </a:r>
            <a:r>
              <a:rPr lang="zh-CN" altLang="zh-CN">
                <a:solidFill>
                  <a:srgbClr val="000000"/>
                </a:solidFill>
                <a:ea typeface="宋体" panose="02010600030101010101" pitchFamily="2" charset="-122"/>
                <a:cs typeface="Times New Roman" panose="02020603050405020304" pitchFamily="18" charset="0"/>
              </a:rPr>
              <a:t>的情况</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续写第二段首句是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很快</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一架救援直升机出现在他们头顶的上空。由此可知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本段主要写救援直升机开展营救工作的过程</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他们最终安全脱险。</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907823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高分范文</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When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Richard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called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emergency</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rescue</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Ybarra</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set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out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find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McLean.</a:t>
            </a:r>
            <a:r>
              <a:rPr lang="en-US" altLang="zh-CN">
                <a:solidFill>
                  <a:srgbClr val="000000"/>
                </a:solidFill>
                <a:ea typeface="宋体" panose="02010600030101010101" pitchFamily="2" charset="-122"/>
                <a:cs typeface="Times New Roman" panose="02020603050405020304" pitchFamily="18" charset="0"/>
              </a:rPr>
              <a:t>He moved to the cliff edge and shouted downward,“Are you OK,McLean?” But there was no answer</a:t>
            </a:r>
            <a:r>
              <a:rPr lang="en-US" altLang="zh-CN" smtClean="0">
                <a:solidFill>
                  <a:srgbClr val="000000"/>
                </a:solidFill>
                <a:ea typeface="宋体" panose="02010600030101010101" pitchFamily="2" charset="-122"/>
                <a:cs typeface="Times New Roman" panose="02020603050405020304" pitchFamily="18" charset="0"/>
              </a:rPr>
              <a:t>.</a:t>
            </a: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Ybarra </a:t>
            </a:r>
            <a:r>
              <a:rPr lang="en-US" altLang="zh-CN">
                <a:solidFill>
                  <a:srgbClr val="000000"/>
                </a:solidFill>
                <a:ea typeface="宋体" panose="02010600030101010101" pitchFamily="2" charset="-122"/>
                <a:cs typeface="Times New Roman" panose="02020603050405020304" pitchFamily="18" charset="0"/>
              </a:rPr>
              <a:t>retied his own rope and began dropping down the cliff.A moment later he heard a weak voice,“Help!I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m here.” Following the voice,he found McLean was lying on a shelf of rock in a lower place.He was hurt in both legs while </a:t>
            </a:r>
            <a:r>
              <a:rPr lang="en-US" altLang="zh-CN" smtClean="0">
                <a:solidFill>
                  <a:srgbClr val="000000"/>
                </a:solidFill>
                <a:ea typeface="宋体" panose="02010600030101010101" pitchFamily="2" charset="-122"/>
                <a:cs typeface="Times New Roman" panose="02020603050405020304" pitchFamily="18" charset="0"/>
              </a:rPr>
              <a:t>jumping</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42689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27919"/>
            <a:ext cx="10807700" cy="180857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onto the rock for support and couldn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move.“We need to get you out of here.The emergency services have been called,” Ybarra comforted him.</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18641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5016758"/>
          </a:xfrm>
          <a:prstGeom prst="rect">
            <a:avLst/>
          </a:prstGeom>
        </p:spPr>
        <p:txBody>
          <a:bodyPr>
            <a:spAutoFit/>
          </a:bodyPr>
          <a:lstStyle/>
          <a:p>
            <a:pPr indent="266700">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Soon</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rescue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helicopter</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appeared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above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their</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heads.</a:t>
            </a:r>
            <a:r>
              <a:rPr lang="en-US" altLang="zh-CN" smtClean="0">
                <a:solidFill>
                  <a:srgbClr val="000000"/>
                </a:solidFill>
                <a:ea typeface="宋体" panose="02010600030101010101" pitchFamily="2" charset="-122"/>
                <a:cs typeface="Times New Roman" panose="02020603050405020304" pitchFamily="18" charset="0"/>
              </a:rPr>
              <a:t>Ybarra </a:t>
            </a:r>
            <a:r>
              <a:rPr lang="en-US" altLang="zh-CN">
                <a:solidFill>
                  <a:srgbClr val="000000"/>
                </a:solidFill>
                <a:ea typeface="宋体" panose="02010600030101010101" pitchFamily="2" charset="-122"/>
                <a:cs typeface="Times New Roman" panose="02020603050405020304" pitchFamily="18" charset="0"/>
              </a:rPr>
              <a:t>waved his hands and the rescuers discovered them.Because of no site for the helicopter to land,a rescuer shouldered a backpack full of supplies and rappelled down the cliff.After reaching McLean and Ybarra,he checked McLean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wounds and gave him emergency treatment.Then the rescuer fastened McLean and himself onto the end of the </a:t>
            </a:r>
            <a:r>
              <a:rPr lang="en-US" altLang="zh-CN" smtClean="0">
                <a:solidFill>
                  <a:srgbClr val="000000"/>
                </a:solidFill>
                <a:ea typeface="宋体" panose="02010600030101010101" pitchFamily="2" charset="-122"/>
                <a:cs typeface="Times New Roman" panose="02020603050405020304" pitchFamily="18" charset="0"/>
              </a:rPr>
              <a:t>rope.</a:t>
            </a:r>
          </a:p>
          <a:p>
            <a:pPr>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Together,they </a:t>
            </a:r>
            <a:r>
              <a:rPr lang="en-US" altLang="zh-CN">
                <a:solidFill>
                  <a:srgbClr val="000000"/>
                </a:solidFill>
                <a:ea typeface="宋体" panose="02010600030101010101" pitchFamily="2" charset="-122"/>
                <a:cs typeface="Times New Roman" panose="02020603050405020304" pitchFamily="18" charset="0"/>
              </a:rPr>
              <a:t>rose from the rock.After a short stay in the temporary spot,he was sent to the nearest hospital.Finally</a:t>
            </a:r>
            <a:r>
              <a:rPr lang="en-US" altLang="zh-CN" smtClean="0">
                <a:solidFill>
                  <a:srgbClr val="000000"/>
                </a:solidFill>
                <a:ea typeface="宋体" panose="02010600030101010101" pitchFamily="2" charset="-122"/>
                <a:cs typeface="Times New Roman" panose="02020603050405020304" pitchFamily="18" charset="0"/>
              </a:rPr>
              <a:t>,</a:t>
            </a:r>
          </a:p>
          <a:p>
            <a:pPr>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they </a:t>
            </a:r>
            <a:r>
              <a:rPr lang="en-US" altLang="zh-CN">
                <a:solidFill>
                  <a:srgbClr val="000000"/>
                </a:solidFill>
                <a:ea typeface="宋体" panose="02010600030101010101" pitchFamily="2" charset="-122"/>
                <a:cs typeface="Times New Roman" panose="02020603050405020304" pitchFamily="18" charset="0"/>
              </a:rPr>
              <a:t>all left the valley safely before the storm.</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478136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4819781"/>
          </a:xfrm>
          <a:prstGeom prst="rect">
            <a:avLst/>
          </a:prstGeom>
        </p:spPr>
        <p:txBody>
          <a:bodyPr>
            <a:spAutoFit/>
          </a:bodyPr>
          <a:lstStyle/>
          <a:p>
            <a:pPr>
              <a:lnSpc>
                <a:spcPct val="120000"/>
              </a:lnSpc>
              <a:spcAft>
                <a:spcPts val="0"/>
              </a:spcAft>
            </a:pPr>
            <a:r>
              <a:rPr lang="zh-CN" altLang="zh-CN">
                <a:solidFill>
                  <a:srgbClr val="000000"/>
                </a:solidFill>
                <a:latin typeface="Arial" panose="020B0604020202020204" pitchFamily="34" charset="0"/>
                <a:cs typeface="Times New Roman" panose="02020603050405020304" pitchFamily="18" charset="0"/>
              </a:rPr>
              <a:t>名师点评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习作围绕文章的内容进行了合理的续写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紧扣语境</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与原文内容浑然一体。第一段承接前文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通过</a:t>
            </a:r>
            <a:r>
              <a:rPr lang="en-US" altLang="zh-CN">
                <a:solidFill>
                  <a:srgbClr val="000000"/>
                </a:solidFill>
                <a:ea typeface="宋体" panose="02010600030101010101" pitchFamily="2" charset="-122"/>
                <a:cs typeface="Times New Roman" panose="02020603050405020304" pitchFamily="18" charset="0"/>
              </a:rPr>
              <a:t>moved to the cliff edge,shouted downward,retied his own rope,began dropping down the cliff</a:t>
            </a:r>
            <a:r>
              <a:rPr lang="zh-CN" altLang="zh-CN">
                <a:solidFill>
                  <a:srgbClr val="000000"/>
                </a:solidFill>
                <a:ea typeface="宋体" panose="02010600030101010101" pitchFamily="2" charset="-122"/>
                <a:cs typeface="Times New Roman" panose="02020603050405020304" pitchFamily="18" charset="0"/>
              </a:rPr>
              <a:t>等动作描写生动形象地</a:t>
            </a:r>
            <a:r>
              <a:rPr lang="zh-CN" altLang="zh-CN" smtClean="0">
                <a:solidFill>
                  <a:srgbClr val="000000"/>
                </a:solidFill>
                <a:ea typeface="宋体" panose="02010600030101010101" pitchFamily="2" charset="-122"/>
                <a:cs typeface="Times New Roman" panose="02020603050405020304" pitchFamily="18" charset="0"/>
              </a:rPr>
              <a:t>记</a:t>
            </a:r>
            <a:r>
              <a:rPr lang="zh-CN" altLang="en-US">
                <a:solidFill>
                  <a:srgbClr val="000000"/>
                </a:solidFill>
                <a:ea typeface="宋体" panose="02010600030101010101" pitchFamily="2" charset="-122"/>
                <a:cs typeface="Times New Roman" panose="02020603050405020304" pitchFamily="18" charset="0"/>
              </a:rPr>
              <a:t>叙</a:t>
            </a:r>
            <a:r>
              <a:rPr lang="zh-CN" altLang="zh-CN" smtClean="0">
                <a:solidFill>
                  <a:srgbClr val="000000"/>
                </a:solidFill>
                <a:ea typeface="宋体" panose="02010600030101010101" pitchFamily="2" charset="-122"/>
                <a:cs typeface="Times New Roman" panose="02020603050405020304" pitchFamily="18" charset="0"/>
              </a:rPr>
              <a:t>了</a:t>
            </a:r>
            <a:r>
              <a:rPr lang="zh-CN" altLang="zh-CN">
                <a:solidFill>
                  <a:srgbClr val="000000"/>
                </a:solidFill>
                <a:ea typeface="宋体" panose="02010600030101010101" pitchFamily="2" charset="-122"/>
                <a:cs typeface="Times New Roman" panose="02020603050405020304" pitchFamily="18" charset="0"/>
              </a:rPr>
              <a:t>寻找</a:t>
            </a:r>
            <a:r>
              <a:rPr lang="en-US" altLang="zh-CN">
                <a:solidFill>
                  <a:srgbClr val="000000"/>
                </a:solidFill>
                <a:ea typeface="宋体" panose="02010600030101010101" pitchFamily="2" charset="-122"/>
                <a:cs typeface="Times New Roman" panose="02020603050405020304" pitchFamily="18" charset="0"/>
              </a:rPr>
              <a:t>McLean</a:t>
            </a:r>
            <a:r>
              <a:rPr lang="zh-CN" altLang="zh-CN">
                <a:solidFill>
                  <a:srgbClr val="000000"/>
                </a:solidFill>
                <a:ea typeface="宋体" panose="02010600030101010101" pitchFamily="2" charset="-122"/>
                <a:cs typeface="Times New Roman" panose="02020603050405020304" pitchFamily="18" charset="0"/>
              </a:rPr>
              <a:t>的过程。此外</a:t>
            </a:r>
            <a:r>
              <a:rPr lang="en-US" altLang="zh-CN">
                <a:solidFill>
                  <a:srgbClr val="000000"/>
                </a:solidFill>
                <a:ea typeface="宋体" panose="02010600030101010101" pitchFamily="2" charset="-122"/>
                <a:cs typeface="Times New Roman" panose="02020603050405020304" pitchFamily="18" charset="0"/>
              </a:rPr>
              <a:t>,“Are you OK,McLean?”“Help!I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m here.”“We need to get you out of here.The emergency services have been </a:t>
            </a:r>
            <a:r>
              <a:rPr lang="en-US" altLang="zh-CN">
                <a:solidFill>
                  <a:srgbClr val="000000"/>
                </a:solidFill>
                <a:ea typeface="宋体" panose="02010600030101010101" pitchFamily="2" charset="-122"/>
                <a:cs typeface="Times New Roman" panose="02020603050405020304" pitchFamily="18" charset="0"/>
              </a:rPr>
              <a:t>called...”</a:t>
            </a:r>
            <a:r>
              <a:rPr lang="zh-CN" altLang="zh-CN">
                <a:solidFill>
                  <a:srgbClr val="000000"/>
                </a:solidFill>
                <a:ea typeface="宋体" panose="02010600030101010101" pitchFamily="2" charset="-122"/>
                <a:cs typeface="Times New Roman" panose="02020603050405020304" pitchFamily="18" charset="0"/>
              </a:rPr>
              <a:t>等直接引语的恰当使用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体现了对</a:t>
            </a:r>
            <a:r>
              <a:rPr lang="en-US" altLang="zh-CN">
                <a:solidFill>
                  <a:srgbClr val="000000"/>
                </a:solidFill>
                <a:ea typeface="宋体" panose="02010600030101010101" pitchFamily="2" charset="-122"/>
                <a:cs typeface="Times New Roman" panose="02020603050405020304" pitchFamily="18" charset="0"/>
              </a:rPr>
              <a:t>McLean</a:t>
            </a:r>
            <a:r>
              <a:rPr lang="zh-CN" altLang="zh-CN">
                <a:solidFill>
                  <a:srgbClr val="000000"/>
                </a:solidFill>
                <a:ea typeface="宋体" panose="02010600030101010101" pitchFamily="2" charset="-122"/>
                <a:cs typeface="Times New Roman" panose="02020603050405020304" pitchFamily="18" charset="0"/>
              </a:rPr>
              <a:t>的担忧</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008701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30469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细致地刻画了他们之间的深厚情谊。第二段通过一系列动词的使用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a:t>
            </a:r>
            <a:r>
              <a:rPr lang="en-US" altLang="zh-CN">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waved,discovered,shouldered,checked,fastened,</a:t>
            </a: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rose</a:t>
            </a:r>
            <a:r>
              <a:rPr lang="zh-CN" altLang="zh-CN">
                <a:solidFill>
                  <a:srgbClr val="000000"/>
                </a:solidFill>
                <a:ea typeface="宋体" panose="02010600030101010101" pitchFamily="2" charset="-122"/>
                <a:cs typeface="Times New Roman" panose="02020603050405020304" pitchFamily="18" charset="0"/>
              </a:rPr>
              <a:t>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准确地描述了营救的过程。情节曲折</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扣人心弦。此外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习作中运用了不少高级词语与句式</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增强了语言的表现力</a:t>
            </a:r>
            <a:r>
              <a:rPr lang="en-US" altLang="zh-CN">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使续写的情节</a:t>
            </a:r>
            <a:r>
              <a:rPr lang="zh-CN" altLang="en-US">
                <a:solidFill>
                  <a:srgbClr val="000000"/>
                </a:solidFill>
                <a:ea typeface="宋体" panose="02010600030101010101" pitchFamily="2" charset="-122"/>
                <a:cs typeface="Times New Roman" panose="02020603050405020304" pitchFamily="18" charset="0"/>
              </a:rPr>
              <a:t>更动</a:t>
            </a:r>
            <a:r>
              <a:rPr lang="zh-CN" altLang="en-US" smtClean="0">
                <a:solidFill>
                  <a:srgbClr val="000000"/>
                </a:solidFill>
                <a:ea typeface="宋体" panose="02010600030101010101" pitchFamily="2" charset="-122"/>
                <a:cs typeface="Times New Roman" panose="02020603050405020304" pitchFamily="18" charset="0"/>
              </a:rPr>
              <a:t>人</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060798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594508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高分典句</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顺着声音</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他发现</a:t>
            </a:r>
            <a:r>
              <a:rPr lang="en-US" altLang="zh-CN">
                <a:solidFill>
                  <a:srgbClr val="000000"/>
                </a:solidFill>
                <a:ea typeface="宋体" panose="02010600030101010101" pitchFamily="2" charset="-122"/>
                <a:cs typeface="Times New Roman" panose="02020603050405020304" pitchFamily="18" charset="0"/>
              </a:rPr>
              <a:t>McLean</a:t>
            </a:r>
            <a:r>
              <a:rPr lang="zh-CN" altLang="zh-CN">
                <a:solidFill>
                  <a:srgbClr val="000000"/>
                </a:solidFill>
                <a:ea typeface="宋体" panose="02010600030101010101" pitchFamily="2" charset="-122"/>
                <a:cs typeface="Times New Roman" panose="02020603050405020304" pitchFamily="18" charset="0"/>
              </a:rPr>
              <a:t>躺在一个地势较低的岩石架子上。</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非谓语动词做状语</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Following the voice,he found McLean was lying on a shelf of rock in a lower place.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ea typeface="宋体" panose="02010600030101010101" pitchFamily="2" charset="-122"/>
                <a:cs typeface="Times New Roman" panose="02020603050405020304" pitchFamily="18" charset="0"/>
              </a:rPr>
              <a:t>由于直升机没有降落地点</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一名救援人员扛着一个装满补给的背包</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沿着斜坡往下爬。</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原因状语从句</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Because of no site for the helicopter to land,a rescuer shouldered a backpack full of supplies and rappelled down the cliff.</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7565820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03783"/>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即学即练</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阅读下面材料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根据其内容和所给段落开头语续写两段</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使之构成一篇完整的短文</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 was the day of the big cross-country run.Students from seven different primary schools in and around the small town were warming up and walking the route(</a:t>
            </a:r>
            <a:r>
              <a:rPr lang="zh-CN" altLang="zh-CN">
                <a:solidFill>
                  <a:srgbClr val="000000"/>
                </a:solidFill>
                <a:ea typeface="宋体" panose="02010600030101010101" pitchFamily="2" charset="-122"/>
                <a:cs typeface="Times New Roman" panose="02020603050405020304" pitchFamily="18" charset="0"/>
              </a:rPr>
              <a:t>路线</a:t>
            </a:r>
            <a:r>
              <a:rPr lang="en-US" altLang="zh-CN">
                <a:solidFill>
                  <a:srgbClr val="000000"/>
                </a:solidFill>
                <a:ea typeface="宋体" panose="02010600030101010101" pitchFamily="2" charset="-122"/>
                <a:cs typeface="Times New Roman" panose="02020603050405020304" pitchFamily="18" charset="0"/>
              </a:rPr>
              <a:t>) through thick evergreen forest.</a:t>
            </a:r>
            <a:endParaRPr lang="zh-CN" altLang="zh-CN">
              <a:solidFill>
                <a:srgbClr val="000000"/>
              </a:solidFill>
              <a:latin typeface="NEU-BZ-S92"/>
              <a:ea typeface="方正书宋_GBK"/>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looked around and finally spotted David,who was standing by himself off to the side by a fence.He was </a:t>
            </a:r>
            <a:r>
              <a:rPr lang="en-US" altLang="zh-CN" smtClean="0">
                <a:solidFill>
                  <a:srgbClr val="000000"/>
                </a:solidFill>
                <a:ea typeface="宋体" panose="02010600030101010101" pitchFamily="2" charset="-122"/>
                <a:cs typeface="Times New Roman" panose="02020603050405020304" pitchFamily="18" charset="0"/>
              </a:rPr>
              <a:t>small</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75828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77617"/>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for ten years old.His usual big toothy smile was absent today</a:t>
            </a:r>
            <a:r>
              <a:rPr lang="en-US" altLang="zh-CN" smtClean="0">
                <a:solidFill>
                  <a:srgbClr val="000000"/>
                </a:solidFill>
                <a:ea typeface="宋体" panose="02010600030101010101" pitchFamily="2" charset="-122"/>
                <a:cs typeface="Times New Roman" panose="02020603050405020304" pitchFamily="18" charset="0"/>
              </a:rPr>
              <a:t>. I </a:t>
            </a:r>
            <a:r>
              <a:rPr lang="en-US" altLang="zh-CN">
                <a:solidFill>
                  <a:srgbClr val="000000"/>
                </a:solidFill>
                <a:ea typeface="宋体" panose="02010600030101010101" pitchFamily="2" charset="-122"/>
                <a:cs typeface="Times New Roman" panose="02020603050405020304" pitchFamily="18" charset="0"/>
              </a:rPr>
              <a:t>walked over and asked him why he wasn’t with the other children.He hesitated and then said he had decided not to run.</a:t>
            </a:r>
            <a:endParaRPr lang="zh-CN" altLang="zh-CN">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361950" y="2664023"/>
            <a:ext cx="10807700" cy="3581365"/>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What was wrong?He had worked so hard for this event!</a:t>
            </a:r>
            <a:endParaRPr lang="zh-CN" altLang="zh-CN">
              <a:solidFill>
                <a:srgbClr val="000000"/>
              </a:solidFill>
              <a:latin typeface="NEU-BZ-S92"/>
              <a:ea typeface="方正书宋_GBK"/>
              <a:cs typeface="Times New Roman" panose="02020603050405020304" pitchFamily="18" charset="0"/>
            </a:endParaRPr>
          </a:p>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quickly searched the crowd for the school’s coach and asked him what had happened.“I was afraid that kids from other schools would laugh at him,” he explained uncomfortably.“I gave him the choice to run or not,and let him decide.”</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8907878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45008"/>
            <a:ext cx="10807700" cy="5016758"/>
          </a:xfrm>
          <a:prstGeom prst="rect">
            <a:avLst/>
          </a:prstGeom>
        </p:spPr>
        <p:txBody>
          <a:bodyPr>
            <a:spAutoFit/>
          </a:bodyPr>
          <a:lstStyle/>
          <a:p>
            <a:pPr>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典题示例</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阅读下面材料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根据其内容和所给段落开头语续写两段</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使之构成一篇完整的短文</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720000">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 August,McLean and Richard travelled to Grand Teton National Park,where Ybarra joined them.Both McLean and Richard were eager to learn experience from Ybarra who had led technically complex climbs everywhere from the Himalayas to the Andes.They spent three days climbing up happily.On the fourth day,they tackled a new difficult route called The Snaz.</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横卷形 4"/>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mtClean="0"/>
              <a:t>写作</a:t>
            </a:r>
            <a:r>
              <a:rPr lang="en-US" altLang="zh-CN" sz="4000"/>
              <a:t>·</a:t>
            </a:r>
            <a:r>
              <a:rPr lang="zh-CN" altLang="en-US" sz="4000" smtClean="0"/>
              <a:t>触类旁通</a:t>
            </a:r>
            <a:endParaRPr lang="zh-CN" altLang="en-US" sz="4000" dirty="0"/>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990434"/>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 bit back my frustration(</a:t>
            </a:r>
            <a:r>
              <a:rPr lang="zh-CN" altLang="zh-CN">
                <a:solidFill>
                  <a:srgbClr val="000000"/>
                </a:solidFill>
                <a:ea typeface="宋体" panose="02010600030101010101" pitchFamily="2" charset="-122"/>
                <a:cs typeface="Times New Roman" panose="02020603050405020304" pitchFamily="18" charset="0"/>
              </a:rPr>
              <a:t>懊恼</a:t>
            </a:r>
            <a:r>
              <a:rPr lang="en-US" altLang="zh-CN">
                <a:solidFill>
                  <a:srgbClr val="000000"/>
                </a:solidFill>
                <a:ea typeface="宋体" panose="02010600030101010101" pitchFamily="2" charset="-122"/>
                <a:cs typeface="Times New Roman" panose="02020603050405020304" pitchFamily="18" charset="0"/>
              </a:rPr>
              <a:t>).I knew the coach meant well—he thought he was doing the right thing.After making sure that David could run if he wanted,I turned to find him coming towards me,his small body rocking from side to side as he swung his feet forward.</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297673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5509200"/>
          </a:xfrm>
          <a:prstGeom prst="rect">
            <a:avLst/>
          </a:prstGeom>
        </p:spPr>
        <p:txBody>
          <a:bodyPr>
            <a:spAutoFit/>
          </a:bodyPr>
          <a:lstStyle/>
          <a:p>
            <a:pPr indent="720000">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David had a brain disease which prevented him from walking or running like other children,but at school his classmates thought of him as a regular kid.He always participated to the best of his ability in whatever they were doing.That was why none of the children thought it unusual that David had decided to join the cross-country team.It just took him longer —that’s all.David had not missed a single practice,and although he always finished his run long after the other children,he did always finish.As a special education teacher at the school,I was familiar with the challenges David faced and was proud of his strong determination.</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92900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1151855"/>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We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sat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down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next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each</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other</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but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David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wouldn’t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look</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me.</a:t>
            </a:r>
            <a:r>
              <a:rPr lang="en-US" altLang="zh-CN" u="sng">
                <a:uFill>
                  <a:solidFill>
                    <a:srgbClr val="000000"/>
                  </a:solidFill>
                </a:uFill>
                <a:latin typeface="宋体" panose="02010600030101010101" pitchFamily="2" charset="-122"/>
                <a:ea typeface="方正书宋_GBK"/>
                <a:cs typeface="Times New Roman" panose="02020603050405020304" pitchFamily="18" charset="0"/>
              </a:rPr>
              <a:t> </a:t>
            </a:r>
            <a:r>
              <a:rPr lang="en-US" altLang="zh-CN" u="sng" smtClean="0">
                <a:uFill>
                  <a:solidFill>
                    <a:srgbClr val="000000"/>
                  </a:solidFill>
                </a:uFill>
                <a:latin typeface="宋体" panose="02010600030101010101" pitchFamily="2" charset="-122"/>
                <a:ea typeface="方正书宋_GBK"/>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a:cs typeface="Times New Roman" panose="02020603050405020304" pitchFamily="18" charset="0"/>
              </a:rPr>
              <a:t>  </a:t>
            </a:r>
            <a:r>
              <a:rPr lang="en-US" altLang="zh-CN" u="sng" smtClean="0">
                <a:uFill>
                  <a:solidFill>
                    <a:srgbClr val="000000"/>
                  </a:solidFill>
                </a:uFill>
                <a:latin typeface="宋体" panose="02010600030101010101" pitchFamily="2" charset="-122"/>
                <a:ea typeface="方正书宋_GBK"/>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I</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watched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as</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David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moved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up</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starting</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line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with</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other</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runners.</a:t>
            </a:r>
            <a:r>
              <a:rPr lang="en-US" altLang="zh-CN" u="sng">
                <a:uFill>
                  <a:solidFill>
                    <a:srgbClr val="000000"/>
                  </a:solidFill>
                </a:uFill>
                <a:latin typeface="宋体" panose="02010600030101010101" pitchFamily="2" charset="-122"/>
                <a:ea typeface="方正书宋_GBK"/>
                <a:cs typeface="Times New Roman" panose="02020603050405020304" pitchFamily="18" charset="0"/>
              </a:rPr>
              <a:t> </a:t>
            </a:r>
            <a:r>
              <a:rPr lang="en-US" altLang="zh-CN" u="sng" smtClean="0">
                <a:uFill>
                  <a:solidFill>
                    <a:srgbClr val="000000"/>
                  </a:solidFill>
                </a:uFill>
                <a:latin typeface="宋体" panose="02010600030101010101" pitchFamily="2" charset="-122"/>
                <a:ea typeface="方正书宋_GBK"/>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a:cs typeface="Times New Roman" panose="02020603050405020304" pitchFamily="18" charset="0"/>
              </a:rPr>
              <a:t> </a:t>
            </a:r>
            <a:r>
              <a:rPr lang="en-US" altLang="zh-CN" u="sng" smtClean="0">
                <a:uFill>
                  <a:solidFill>
                    <a:srgbClr val="000000"/>
                  </a:solidFill>
                </a:uFill>
                <a:latin typeface="宋体" panose="02010600030101010101" pitchFamily="2" charset="-122"/>
                <a:ea typeface="方正书宋_GBK"/>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a:solidFill>
                <a:srgbClr val="000000"/>
              </a:solidFill>
              <a:effectLst/>
              <a:latin typeface="NEU-BZ-S92"/>
              <a:ea typeface="方正书宋_GBK"/>
              <a:cs typeface="Times New Roman" panose="02020603050405020304" pitchFamily="18" charset="0"/>
            </a:endParaRPr>
          </a:p>
        </p:txBody>
      </p:sp>
      <p:sp>
        <p:nvSpPr>
          <p:cNvPr id="2" name="矩形 1"/>
          <p:cNvSpPr>
            <a:spLocks noChangeAspect="1"/>
          </p:cNvSpPr>
          <p:nvPr/>
        </p:nvSpPr>
        <p:spPr>
          <a:xfrm>
            <a:off x="361950" y="575791"/>
            <a:ext cx="5982728"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注意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续写词数应为</a:t>
            </a:r>
            <a:r>
              <a:rPr lang="en-US" altLang="zh-CN">
                <a:solidFill>
                  <a:srgbClr val="000000"/>
                </a:solidFill>
                <a:ea typeface="宋体" panose="02010600030101010101" pitchFamily="2" charset="-122"/>
                <a:cs typeface="Times New Roman" panose="02020603050405020304" pitchFamily="18" charset="0"/>
              </a:rPr>
              <a:t>150</a:t>
            </a:r>
            <a:r>
              <a:rPr lang="zh-CN" altLang="zh-CN">
                <a:solidFill>
                  <a:srgbClr val="000000"/>
                </a:solidFill>
                <a:ea typeface="宋体" panose="02010600030101010101" pitchFamily="2" charset="-122"/>
                <a:cs typeface="Times New Roman" panose="02020603050405020304" pitchFamily="18" charset="0"/>
              </a:rPr>
              <a:t>个</a:t>
            </a:r>
            <a:r>
              <a:rPr lang="zh-CN" altLang="zh-CN">
                <a:solidFill>
                  <a:srgbClr val="000000"/>
                </a:solidFill>
                <a:ea typeface="宋体" panose="02010600030101010101" pitchFamily="2" charset="-122"/>
                <a:cs typeface="Times New Roman" panose="02020603050405020304" pitchFamily="18" charset="0"/>
              </a:rPr>
              <a:t>左右</a:t>
            </a:r>
            <a:r>
              <a:rPr lang="zh-CN" altLang="zh-CN" smtClean="0">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38275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6001643"/>
          </a:xfrm>
          <a:prstGeom prst="rect">
            <a:avLst/>
          </a:prstGeom>
        </p:spPr>
        <p:txBody>
          <a:bodyPr>
            <a:spAutoFit/>
          </a:bodyPr>
          <a:lstStyle/>
          <a:p>
            <a:pPr>
              <a:spcAft>
                <a:spcPts val="0"/>
              </a:spcAft>
              <a:tabLst>
                <a:tab pos="1188085" algn="l"/>
                <a:tab pos="2163445" algn="l"/>
                <a:tab pos="3142615" algn="l"/>
                <a:tab pos="4190365" algn="l"/>
              </a:tabLst>
            </a:pPr>
            <a:r>
              <a:rPr lang="zh-CN" altLang="zh-CN">
                <a:latin typeface="Arial" panose="020B0604020202020204" pitchFamily="34" charset="0"/>
                <a:cs typeface="Times New Roman" panose="02020603050405020304" pitchFamily="18" charset="0"/>
              </a:rPr>
              <a:t>参考范文</a:t>
            </a:r>
            <a:endParaRPr lang="zh-CN" altLang="zh-CN">
              <a:latin typeface="NEU-BZ-S92"/>
              <a:ea typeface="方正书宋_GBK"/>
              <a:cs typeface="Times New Roman" panose="02020603050405020304" pitchFamily="18" charset="0"/>
            </a:endParaRPr>
          </a:p>
          <a:p>
            <a:pPr indent="720000">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We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sat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down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next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each</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other</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but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David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wouldn’t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look</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me.</a:t>
            </a:r>
            <a:r>
              <a:rPr lang="en-US" altLang="zh-CN">
                <a:solidFill>
                  <a:srgbClr val="000000"/>
                </a:solidFill>
                <a:ea typeface="宋体" panose="02010600030101010101" pitchFamily="2" charset="-122"/>
                <a:cs typeface="Times New Roman" panose="02020603050405020304" pitchFamily="18" charset="0"/>
              </a:rPr>
              <a:t>I said gently and quietly,“No one can change your mind</a:t>
            </a:r>
            <a:r>
              <a:rPr lang="en-US" altLang="zh-CN" smtClean="0">
                <a:solidFill>
                  <a:srgbClr val="000000"/>
                </a:solidFill>
                <a:ea typeface="宋体" panose="02010600030101010101" pitchFamily="2" charset="-122"/>
                <a:cs typeface="Times New Roman" panose="02020603050405020304" pitchFamily="18" charset="0"/>
              </a:rPr>
              <a:t>, except </a:t>
            </a:r>
            <a:r>
              <a:rPr lang="en-US" altLang="zh-CN">
                <a:solidFill>
                  <a:srgbClr val="000000"/>
                </a:solidFill>
                <a:ea typeface="宋体" panose="02010600030101010101" pitchFamily="2" charset="-122"/>
                <a:cs typeface="Times New Roman" panose="02020603050405020304" pitchFamily="18" charset="0"/>
              </a:rPr>
              <a:t>yourself.If you desire to challenge yourself,there is nothing to do with others’ thoughts.” He sat still with a deep breath.“You have a full preparation before this event,which is the most important reason why you show up here”,I added with a sincere tone.Hearing my words,David turned to me tremblingly with tears spilling out of his eyes and expressed he had made a firm determination to finish the cross-country run.His coach heard what David said and gave me a look—the kind that was more determined than anyone else’s.</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361464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5354158"/>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I</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watched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as</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David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moved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up</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starting</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line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with</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other</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runners.</a:t>
            </a:r>
            <a:r>
              <a:rPr lang="en-US" altLang="zh-CN">
                <a:solidFill>
                  <a:srgbClr val="000000"/>
                </a:solidFill>
                <a:ea typeface="宋体" panose="02010600030101010101" pitchFamily="2" charset="-122"/>
                <a:cs typeface="Times New Roman" panose="02020603050405020304" pitchFamily="18" charset="0"/>
              </a:rPr>
              <a:t>The race started.It seemed that the runway was extremely long for young children,not to mention a child with a brain disease.David insisted on running as if he had forgotten all his weaknesses,though he was tripped over within a few kilometers.It didn’t take long before he picked himself up again and continued his mission.Classmates all appeared on the racing track,cheering for him.“Come on!You can make it!We are proud of you!” they </a:t>
            </a:r>
            <a:r>
              <a:rPr lang="en-US" altLang="zh-CN" smtClean="0">
                <a:solidFill>
                  <a:srgbClr val="000000"/>
                </a:solidFill>
                <a:ea typeface="宋体" panose="02010600030101010101" pitchFamily="2" charset="-122"/>
                <a:cs typeface="Times New Roman" panose="02020603050405020304" pitchFamily="18" charset="0"/>
              </a:rPr>
              <a:t>shouted</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3691637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67879"/>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enthusiastically.To everyone’s joy,he reached the final line and ranked the 20th.It was no more important whether he won the first place or not.It was his brave heart and strong faith that could make something unusual happen finally.</a:t>
            </a:r>
            <a:endParaRPr lang="zh-CN" altLang="zh-CN">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0755944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270635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4172296"/>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They started out at dawn,hiking through a valley to reach the base of the cliff.Ybarra climbed first,passing his rope through metal cams(</a:t>
            </a:r>
            <a:r>
              <a:rPr lang="zh-CN" altLang="zh-CN">
                <a:solidFill>
                  <a:srgbClr val="000000"/>
                </a:solidFill>
                <a:ea typeface="宋体" panose="02010600030101010101" pitchFamily="2" charset="-122"/>
                <a:cs typeface="Times New Roman" panose="02020603050405020304" pitchFamily="18" charset="0"/>
              </a:rPr>
              <a:t>凸轮</a:t>
            </a:r>
            <a:r>
              <a:rPr lang="en-US" altLang="zh-CN">
                <a:solidFill>
                  <a:srgbClr val="000000"/>
                </a:solidFill>
                <a:ea typeface="宋体" panose="02010600030101010101" pitchFamily="2" charset="-122"/>
                <a:cs typeface="Times New Roman" panose="02020603050405020304" pitchFamily="18" charset="0"/>
              </a:rPr>
              <a:t>) that he jammed into the narrow space in the rock;such devices are meant to prevent climbers from falling too far if they slipped.When he finished a height,Richard and McLean followed,using the safety tool he had left behind.</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231239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046988"/>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 day was fine,and at first the going was smooth.But as the hours wore on,the group</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mood shifted from enthusiastic to nervous.The dark clouds gathered and the storm was coming.“We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d better hurry,” Ybarra said</a:t>
            </a:r>
            <a:r>
              <a:rPr lang="en-US" altLang="zh-CN" smtClean="0">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Let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get this done before it starts pouring on us.”</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5486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3637919"/>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There were two possible routes for the last climb.As was his practice,Ybarra chose the harder one.As Ybarra went up</a:t>
            </a:r>
            <a:r>
              <a:rPr lang="en-US" altLang="zh-CN" smtClean="0">
                <a:solidFill>
                  <a:srgbClr val="000000"/>
                </a:solidFill>
                <a:ea typeface="宋体" panose="02010600030101010101" pitchFamily="2" charset="-122"/>
                <a:cs typeface="Times New Roman" panose="02020603050405020304" pitchFamily="18" charset="0"/>
              </a:rPr>
              <a:t>, McLean </a:t>
            </a:r>
            <a:r>
              <a:rPr lang="en-US" altLang="zh-CN">
                <a:solidFill>
                  <a:srgbClr val="000000"/>
                </a:solidFill>
                <a:ea typeface="宋体" panose="02010600030101010101" pitchFamily="2" charset="-122"/>
                <a:cs typeface="Times New Roman" panose="02020603050405020304" pitchFamily="18" charset="0"/>
              </a:rPr>
              <a:t>and Richard could hear him breathing with effort for the first time all day.“If this is tough for him,we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re in trouble,” Richard said,exchanging a worried look with McLean.</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987936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9887"/>
            <a:ext cx="10807700" cy="2990434"/>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After Ybarra disappeared over the cliff,Richard tried to follow.He made it part of the way,then lost his hold and swung from his rope,about 270 metres above the valley floor.He and McLean shouted to Ybarra for help,but the wind carried away their voices.</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38153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4819781"/>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McLean pushed himself off the wall and swung next to Richard.“Why don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you try using my rope?” he said to Richard.“When you get to the top,tell Ybarra to help me.”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Grabbing his friend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lifeline,Richard managed to get to the top of the cliff.Ybarra seemed surprised when Richard turned up alone,and he realised all when he informed him of McLean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position.“We need to get him out of there before dark,” he said.</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834587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4819781"/>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When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Richard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called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an</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emergency</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rescue</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Ybarra</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set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out</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find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McLean</a:t>
            </a:r>
            <a:r>
              <a:rPr lang="en-US" altLang="zh-CN" i="1" smtClean="0">
                <a:solidFill>
                  <a:srgbClr val="000000"/>
                </a:solidFill>
                <a:ea typeface="宋体" panose="02010600030101010101" pitchFamily="2" charset="-122"/>
                <a:cs typeface="Times New Roman" panose="02020603050405020304" pitchFamily="18" charset="0"/>
              </a:rPr>
              <a:t>.</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smtClean="0">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u="sng" smtClean="0">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500465"/>
            <a:ext cx="5982728"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注意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续写词数应为</a:t>
            </a:r>
            <a:r>
              <a:rPr lang="en-US" altLang="zh-CN">
                <a:solidFill>
                  <a:srgbClr val="000000"/>
                </a:solidFill>
                <a:ea typeface="宋体" panose="02010600030101010101" pitchFamily="2" charset="-122"/>
                <a:cs typeface="Times New Roman" panose="02020603050405020304" pitchFamily="18" charset="0"/>
              </a:rPr>
              <a:t>150</a:t>
            </a:r>
            <a:r>
              <a:rPr lang="zh-CN" altLang="zh-CN">
                <a:solidFill>
                  <a:srgbClr val="000000"/>
                </a:solidFill>
                <a:ea typeface="宋体" panose="02010600030101010101" pitchFamily="2" charset="-122"/>
                <a:cs typeface="Times New Roman" panose="02020603050405020304" pitchFamily="18" charset="0"/>
              </a:rPr>
              <a:t>个</a:t>
            </a:r>
            <a:r>
              <a:rPr lang="zh-CN" altLang="zh-CN">
                <a:solidFill>
                  <a:srgbClr val="000000"/>
                </a:solidFill>
                <a:ea typeface="宋体" panose="02010600030101010101" pitchFamily="2" charset="-122"/>
                <a:cs typeface="Times New Roman" panose="02020603050405020304" pitchFamily="18" charset="0"/>
              </a:rPr>
              <a:t>左右</a:t>
            </a:r>
            <a:r>
              <a:rPr lang="zh-CN" altLang="zh-CN" smtClean="0">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9545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683264"/>
          </a:xfrm>
          <a:prstGeom prst="rect">
            <a:avLst/>
          </a:prstGeom>
        </p:spPr>
        <p:txBody>
          <a:bodyPr>
            <a:spAutoFit/>
          </a:bodyPr>
          <a:lstStyle/>
          <a:p>
            <a:pPr indent="720000">
              <a:lnSpc>
                <a:spcPct val="120000"/>
              </a:lnSpc>
              <a:spcAft>
                <a:spcPts val="0"/>
              </a:spcAft>
              <a:tabLst>
                <a:tab pos="1188085" algn="l"/>
                <a:tab pos="2163445" algn="l"/>
                <a:tab pos="3142615" algn="l"/>
                <a:tab pos="4190365" algn="l"/>
              </a:tabLst>
            </a:pPr>
            <a:r>
              <a:rPr lang="en-US" altLang="zh-CN" i="1">
                <a:solidFill>
                  <a:srgbClr val="000000"/>
                </a:solidFill>
                <a:ea typeface="宋体" panose="02010600030101010101" pitchFamily="2" charset="-122"/>
                <a:cs typeface="Times New Roman" panose="02020603050405020304" pitchFamily="18" charset="0"/>
              </a:rPr>
              <a:t>Soon</a:t>
            </a:r>
            <a:r>
              <a:rPr lang="en-US" altLang="zh-CN">
                <a:solidFill>
                  <a:srgbClr val="000000"/>
                </a:solidFill>
                <a:ea typeface="宋体" panose="02010600030101010101" pitchFamily="2" charset="-122"/>
                <a:cs typeface="Times New Roman" panose="02020603050405020304" pitchFamily="18" charset="0"/>
              </a:rPr>
              <a:t>,</a:t>
            </a:r>
            <a:r>
              <a:rPr lang="en-US" altLang="zh-CN" i="1">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rescue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helicopter</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appeared</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above</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their</a:t>
            </a:r>
            <a:r>
              <a:rPr lang="en-US"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heads.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2138605"/>
            <a:ext cx="10807700" cy="299043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u="sng">
                <a:uFill>
                  <a:solidFill>
                    <a:srgbClr val="000000"/>
                  </a:solidFill>
                </a:uFill>
                <a:ea typeface="宋体" panose="02010600030101010101" pitchFamily="2" charset="-122"/>
                <a:cs typeface="Times New Roman" panose="02020603050405020304" pitchFamily="18" charset="0"/>
              </a:rPr>
              <a:t>                                                                                                 </a:t>
            </a:r>
            <a:r>
              <a:rPr lang="en-US" altLang="zh-CN" u="sng">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06049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185</TotalTime>
  <Words>1653</Words>
  <Application>Microsoft Office PowerPoint</Application>
  <PresentationFormat>自定义</PresentationFormat>
  <Paragraphs>65</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NEU-BZ-S92</vt:lpstr>
      <vt:lpstr>方正书宋_GBK</vt:lpstr>
      <vt:lpstr>黑体</vt:lpstr>
      <vt:lpstr>隶书</vt:lpstr>
      <vt:lpstr>宋体</vt:lpstr>
      <vt:lpstr>微软雅黑</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43</cp:revision>
  <dcterms:created xsi:type="dcterms:W3CDTF">2020-09-19T09:01:39Z</dcterms:created>
  <dcterms:modified xsi:type="dcterms:W3CDTF">2026-03-12T01:16:23Z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