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16"/>
  </p:notesMasterIdLst>
  <p:sldIdLst>
    <p:sldId id="744" r:id="rId2"/>
    <p:sldId id="740" r:id="rId3"/>
    <p:sldId id="770" r:id="rId4"/>
    <p:sldId id="764" r:id="rId5"/>
    <p:sldId id="762" r:id="rId6"/>
    <p:sldId id="767" r:id="rId7"/>
    <p:sldId id="763" r:id="rId8"/>
    <p:sldId id="772" r:id="rId9"/>
    <p:sldId id="766" r:id="rId10"/>
    <p:sldId id="765" r:id="rId11"/>
    <p:sldId id="768" r:id="rId12"/>
    <p:sldId id="773" r:id="rId13"/>
    <p:sldId id="774" r:id="rId14"/>
    <p:sldId id="775" r:id="rId1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96" y="54"/>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40550631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22148813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9974690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82361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6309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6640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55569337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830997"/>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Ⅳ</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Writing</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5997"/>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addition,the park features architectures and shows of different European countries.</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If you want to experience thrills,excitement and European culture,Europa Park is a good place for you.</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3779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即 学 即 练</a:t>
            </a:r>
            <a:endParaRPr lang="zh-CN" altLang="zh-CN" dirty="0">
              <a:solidFill>
                <a:schemeClr val="bg1"/>
              </a:solidFill>
            </a:endParaRPr>
          </a:p>
        </p:txBody>
      </p:sp>
      <p:sp>
        <p:nvSpPr>
          <p:cNvPr id="3" name="矩形 2"/>
          <p:cNvSpPr>
            <a:spLocks noChangeAspect="1"/>
          </p:cNvSpPr>
          <p:nvPr/>
        </p:nvSpPr>
        <p:spPr>
          <a:xfrm>
            <a:off x="361950" y="1439887"/>
            <a:ext cx="10807700" cy="127419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假如你是上海迪士尼乐园的一名志愿者</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请你根据下面的提示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用英语向游客</a:t>
            </a:r>
            <a:r>
              <a:rPr lang="zh-CN" altLang="zh-CN" smtClean="0">
                <a:solidFill>
                  <a:srgbClr val="000000"/>
                </a:solidFill>
                <a:ea typeface="宋体" panose="02010600030101010101" pitchFamily="2" charset="-122"/>
                <a:cs typeface="Times New Roman" panose="02020603050405020304" pitchFamily="18" charset="0"/>
              </a:rPr>
              <a:t>介绍并</a:t>
            </a:r>
            <a:r>
              <a:rPr lang="zh-CN" altLang="zh-CN">
                <a:solidFill>
                  <a:srgbClr val="000000"/>
                </a:solidFill>
                <a:ea typeface="宋体" panose="02010600030101010101" pitchFamily="2" charset="-122"/>
                <a:cs typeface="Times New Roman" panose="02020603050405020304" pitchFamily="18" charset="0"/>
              </a:rPr>
              <a:t>提醒他们文明游园</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627201719"/>
              </p:ext>
            </p:extLst>
          </p:nvPr>
        </p:nvGraphicFramePr>
        <p:xfrm>
          <a:off x="648469" y="2795726"/>
          <a:ext cx="10225136" cy="1950720"/>
        </p:xfrm>
        <a:graphic>
          <a:graphicData uri="http://schemas.openxmlformats.org/drawingml/2006/table">
            <a:tbl>
              <a:tblPr firstRow="1" firstCol="1" bandRow="1"/>
              <a:tblGrid>
                <a:gridCol w="1512168"/>
                <a:gridCol w="8712968"/>
              </a:tblGrid>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位置</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城市的东部</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交通</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公交车、地铁可达</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特征及活动</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由</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8</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个</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主题公园组成</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园内可以看到海盗船、过山车</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可以欣赏表演</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购买礼物</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观看烟花表演等。</a:t>
                      </a:r>
                      <a:endParaRPr lang="zh-CN" sz="3200">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a:spLocks noChangeAspect="1"/>
          </p:cNvSpPr>
          <p:nvPr/>
        </p:nvSpPr>
        <p:spPr>
          <a:xfrm>
            <a:off x="361950" y="4824263"/>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词数</a:t>
            </a:r>
            <a:r>
              <a:rPr lang="en-US" altLang="zh-CN">
                <a:solidFill>
                  <a:srgbClr val="000000"/>
                </a:solidFill>
                <a:ea typeface="宋体" panose="02010600030101010101" pitchFamily="2" charset="-122"/>
                <a:cs typeface="Times New Roman" panose="02020603050405020304" pitchFamily="18" charset="0"/>
              </a:rPr>
              <a:t>80</a:t>
            </a:r>
            <a:r>
              <a:rPr lang="zh-CN" altLang="zh-CN">
                <a:solidFill>
                  <a:srgbClr val="000000"/>
                </a:solidFill>
                <a:ea typeface="宋体" panose="02010600030101010101" pitchFamily="2" charset="-122"/>
                <a:cs typeface="Times New Roman" panose="02020603050405020304" pitchFamily="18" charset="0"/>
              </a:rPr>
              <a:t>左右</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可适当增加细节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以使行文连贯</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6074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参考范文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Good morning,everyone.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I’d like to tell you something about Shanghai Disneyland.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Shanghai Disneyland,made up of eight theme parks,lies in the east of the city.It’s very convenient to get there straight by bus or underground.In the park you can visit a pirate ship,get turned upside down by an exciting roller coaster,or meet a cartoon character.Additionally,you can join in different kinds of activities,such as </a:t>
            </a:r>
            <a:r>
              <a:rPr lang="en-US" altLang="zh-CN">
                <a:solidFill>
                  <a:srgbClr val="000000"/>
                </a:solidFill>
                <a:ea typeface="宋体" panose="02010600030101010101" pitchFamily="2" charset="-122"/>
                <a:cs typeface="Times New Roman" panose="02020603050405020304" pitchFamily="18" charset="0"/>
              </a:rPr>
              <a:t>enjoying </a:t>
            </a:r>
            <a:r>
              <a:rPr lang="en-US" altLang="zh-CN" smtClean="0">
                <a:solidFill>
                  <a:srgbClr val="000000"/>
                </a:solidFill>
                <a:ea typeface="宋体" panose="02010600030101010101" pitchFamily="2" charset="-122"/>
                <a:cs typeface="Times New Roman" panose="02020603050405020304" pitchFamily="18" charset="0"/>
              </a:rPr>
              <a:t>wonderful</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2120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65997"/>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musicals or plays.Also,there’re lots of nice presents in the shopping area for you to choose.At night,you can watch fireworks display.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I’m sure the park is worth your visit.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383017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913437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47859"/>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本单元的写作任务是读一篇介绍主题公园的短文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了解公园简介的结构、写作方法与技巧</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然后写一篇公园简介。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4798227" y="1464595"/>
            <a:ext cx="1935145" cy="683264"/>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mtClean="0">
                <a:solidFill>
                  <a:srgbClr val="000000"/>
                </a:solidFill>
                <a:ea typeface="宋体" panose="02010600030101010101" pitchFamily="2" charset="-122"/>
                <a:cs typeface="Times New Roman" panose="02020603050405020304" pitchFamily="18" charset="0"/>
              </a:rPr>
              <a:t>公园简介</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横卷形 4"/>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写作</a:t>
            </a:r>
            <a:r>
              <a:rPr lang="en-US" altLang="zh-CN" sz="4000"/>
              <a:t>·</a:t>
            </a:r>
            <a:r>
              <a:rPr lang="zh-CN" altLang="en-US" sz="4000" smtClean="0"/>
              <a:t>触类旁通</a:t>
            </a:r>
            <a:endParaRPr lang="zh-CN" altLang="en-US" sz="4000" dirty="0"/>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写 作 指 导</a:t>
            </a:r>
            <a:endParaRPr lang="zh-CN" altLang="zh-CN" dirty="0">
              <a:solidFill>
                <a:schemeClr val="bg1"/>
              </a:solidFill>
            </a:endParaRPr>
          </a:p>
        </p:txBody>
      </p:sp>
      <p:sp>
        <p:nvSpPr>
          <p:cNvPr id="3" name="矩形 2"/>
          <p:cNvSpPr>
            <a:spLocks noChangeAspect="1"/>
          </p:cNvSpPr>
          <p:nvPr/>
        </p:nvSpPr>
        <p:spPr>
          <a:xfrm>
            <a:off x="361950" y="1439887"/>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介绍某主题公园的文章属于说明文。内容一般包括主题公园的特点或功能、位置、开放时间、占地面积、具有特色的景点或娱乐项目以及吸引游客的原因等。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写作中应采用合理的说明顺序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如时间顺序、空间顺序、逻辑顺序等。此类文章既要简明扼要又要突出特色</a:t>
            </a:r>
            <a:r>
              <a:rPr lang="en-US" altLang="zh-CN"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读</a:t>
            </a:r>
            <a:r>
              <a:rPr lang="zh-CN" altLang="zh-CN">
                <a:solidFill>
                  <a:srgbClr val="000000"/>
                </a:solidFill>
                <a:ea typeface="宋体" panose="02010600030101010101" pitchFamily="2" charset="-122"/>
                <a:cs typeface="Times New Roman" panose="02020603050405020304" pitchFamily="18" charset="0"/>
              </a:rPr>
              <a:t>完后让人产生游览的欲望。为了增强说明效果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可以适当采用列数字、做比较等说明方法。</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43770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典 题 示 例</a:t>
            </a:r>
            <a:endParaRPr lang="zh-CN" altLang="zh-CN" dirty="0">
              <a:solidFill>
                <a:schemeClr val="bg1"/>
              </a:solidFill>
            </a:endParaRPr>
          </a:p>
        </p:txBody>
      </p:sp>
      <p:sp>
        <p:nvSpPr>
          <p:cNvPr id="3" name="矩形 2"/>
          <p:cNvSpPr>
            <a:spLocks noChangeAspect="1"/>
          </p:cNvSpPr>
          <p:nvPr/>
        </p:nvSpPr>
        <p:spPr>
          <a:xfrm>
            <a:off x="361950" y="1583903"/>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某英文网站栏目进行征文活动。请你根据以下提示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用英语写一篇短文介绍著名的欧洲主题公园</a:t>
            </a:r>
            <a:r>
              <a:rPr lang="en-US" altLang="zh-CN">
                <a:solidFill>
                  <a:srgbClr val="000000"/>
                </a:solidFill>
                <a:ea typeface="宋体" panose="02010600030101010101" pitchFamily="2" charset="-122"/>
                <a:cs typeface="Times New Roman" panose="02020603050405020304" pitchFamily="18" charset="0"/>
              </a:rPr>
              <a:t>(Europa Park),</a:t>
            </a:r>
            <a:r>
              <a:rPr lang="zh-CN" altLang="zh-CN">
                <a:solidFill>
                  <a:srgbClr val="000000"/>
                </a:solidFill>
                <a:ea typeface="宋体" panose="02010600030101010101" pitchFamily="2" charset="-122"/>
                <a:cs typeface="Times New Roman" panose="02020603050405020304" pitchFamily="18" charset="0"/>
              </a:rPr>
              <a:t>然后发表在该网站上。</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位置</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德国鲁斯特市</a:t>
            </a:r>
            <a:r>
              <a:rPr lang="en-US" altLang="zh-CN">
                <a:solidFill>
                  <a:srgbClr val="000000"/>
                </a:solidFill>
                <a:ea typeface="宋体" panose="02010600030101010101" pitchFamily="2" charset="-122"/>
                <a:cs typeface="Times New Roman" panose="02020603050405020304" pitchFamily="18" charset="0"/>
              </a:rPr>
              <a:t>(Rust)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开放时间</a:t>
            </a:r>
            <a:r>
              <a:rPr lang="en-US" altLang="zh-CN">
                <a:solidFill>
                  <a:srgbClr val="000000"/>
                </a:solidFill>
                <a:ea typeface="宋体" panose="02010600030101010101" pitchFamily="2" charset="-122"/>
                <a:cs typeface="Times New Roman" panose="02020603050405020304" pitchFamily="18" charset="0"/>
              </a:rPr>
              <a:t>:1975</a:t>
            </a:r>
            <a:r>
              <a:rPr lang="zh-CN" altLang="zh-CN" smtClean="0">
                <a:solidFill>
                  <a:srgbClr val="000000"/>
                </a:solidFill>
                <a:ea typeface="宋体" panose="02010600030101010101" pitchFamily="2" charset="-122"/>
                <a:cs typeface="Times New Roman" panose="02020603050405020304" pitchFamily="18" charset="0"/>
              </a:rPr>
              <a:t>年</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特点及娱乐项目</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园区由</a:t>
            </a:r>
            <a:r>
              <a:rPr lang="en-US" altLang="zh-CN">
                <a:solidFill>
                  <a:srgbClr val="000000"/>
                </a:solidFill>
                <a:ea typeface="宋体" panose="02010600030101010101" pitchFamily="2" charset="-122"/>
                <a:cs typeface="Times New Roman" panose="02020603050405020304" pitchFamily="18" charset="0"/>
              </a:rPr>
              <a:t>18</a:t>
            </a:r>
            <a:r>
              <a:rPr lang="zh-CN" altLang="zh-CN">
                <a:solidFill>
                  <a:srgbClr val="000000"/>
                </a:solidFill>
                <a:ea typeface="宋体" panose="02010600030101010101" pitchFamily="2" charset="-122"/>
                <a:cs typeface="Times New Roman" panose="02020603050405020304" pitchFamily="18" charset="0"/>
              </a:rPr>
              <a:t>个以欧洲不同国家为主题的小公园组成</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既有惊险刺激的游乐设施</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也有表现各个国家风土人情的建筑和表演</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银星过山车</a:t>
            </a:r>
            <a:r>
              <a:rPr lang="en-US" altLang="zh-CN">
                <a:solidFill>
                  <a:srgbClr val="000000"/>
                </a:solidFill>
                <a:ea typeface="宋体" panose="02010600030101010101" pitchFamily="2" charset="-122"/>
                <a:cs typeface="Times New Roman" panose="02020603050405020304" pitchFamily="18" charset="0"/>
              </a:rPr>
              <a:t>(Silver Star)</a:t>
            </a:r>
            <a:r>
              <a:rPr lang="zh-CN" altLang="zh-CN">
                <a:solidFill>
                  <a:srgbClr val="000000"/>
                </a:solidFill>
                <a:ea typeface="宋体" panose="02010600030101010101" pitchFamily="2" charset="-122"/>
                <a:cs typeface="Times New Roman" panose="02020603050405020304" pitchFamily="18" charset="0"/>
              </a:rPr>
              <a:t>是欧洲最高的过山车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高</a:t>
            </a:r>
            <a:r>
              <a:rPr lang="en-US" altLang="zh-CN">
                <a:solidFill>
                  <a:srgbClr val="000000"/>
                </a:solidFill>
                <a:ea typeface="宋体" panose="02010600030101010101" pitchFamily="2" charset="-122"/>
                <a:cs typeface="Times New Roman" panose="02020603050405020304" pitchFamily="18" charset="0"/>
              </a:rPr>
              <a:t>73</a:t>
            </a:r>
            <a:r>
              <a:rPr lang="zh-CN" altLang="zh-CN">
                <a:solidFill>
                  <a:srgbClr val="000000"/>
                </a:solidFill>
                <a:ea typeface="宋体" panose="02010600030101010101" pitchFamily="2" charset="-122"/>
                <a:cs typeface="Times New Roman" panose="02020603050405020304" pitchFamily="18" charset="0"/>
              </a:rPr>
              <a:t>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最高时速达</a:t>
            </a:r>
            <a:r>
              <a:rPr lang="en-US" altLang="zh-CN">
                <a:solidFill>
                  <a:srgbClr val="000000"/>
                </a:solidFill>
                <a:ea typeface="宋体" panose="02010600030101010101" pitchFamily="2" charset="-122"/>
                <a:cs typeface="Times New Roman" panose="02020603050405020304" pitchFamily="18" charset="0"/>
              </a:rPr>
              <a:t>130</a:t>
            </a:r>
            <a:r>
              <a:rPr lang="zh-CN" altLang="zh-CN">
                <a:solidFill>
                  <a:srgbClr val="000000"/>
                </a:solidFill>
                <a:ea typeface="宋体" panose="02010600030101010101" pitchFamily="2" charset="-122"/>
                <a:cs typeface="Times New Roman" panose="02020603050405020304" pitchFamily="18" charset="0"/>
              </a:rPr>
              <a:t>千米。</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词数</a:t>
            </a:r>
            <a:r>
              <a:rPr lang="en-US" altLang="zh-CN">
                <a:solidFill>
                  <a:srgbClr val="000000"/>
                </a:solidFill>
                <a:ea typeface="宋体" panose="02010600030101010101" pitchFamily="2" charset="-122"/>
                <a:cs typeface="Times New Roman" panose="02020603050405020304" pitchFamily="18" charset="0"/>
              </a:rPr>
              <a:t>80</a:t>
            </a:r>
            <a:r>
              <a:rPr lang="zh-CN" altLang="zh-CN">
                <a:solidFill>
                  <a:srgbClr val="000000"/>
                </a:solidFill>
                <a:ea typeface="宋体" panose="02010600030101010101" pitchFamily="2" charset="-122"/>
                <a:cs typeface="Times New Roman" panose="02020603050405020304" pitchFamily="18" charset="0"/>
              </a:rPr>
              <a:t>左右</a:t>
            </a: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可适当增加细节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以使行文连贯。</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359767"/>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写 作 探 究</a:t>
            </a:r>
            <a:endParaRPr lang="zh-CN" altLang="zh-CN" dirty="0">
              <a:solidFill>
                <a:schemeClr val="bg1"/>
              </a:solidFill>
            </a:endParaRPr>
          </a:p>
        </p:txBody>
      </p:sp>
      <p:sp>
        <p:nvSpPr>
          <p:cNvPr id="3" name="矩形 2"/>
          <p:cNvSpPr>
            <a:spLocks noChangeAspect="1"/>
          </p:cNvSpPr>
          <p:nvPr/>
        </p:nvSpPr>
        <p:spPr>
          <a:xfrm>
            <a:off x="361950" y="1030687"/>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审题谋</a:t>
            </a:r>
            <a:r>
              <a:rPr lang="zh-CN" altLang="zh-CN" smtClean="0">
                <a:solidFill>
                  <a:srgbClr val="000000"/>
                </a:solidFill>
                <a:cs typeface="Times New Roman" panose="02020603050405020304" pitchFamily="18" charset="0"/>
              </a:rPr>
              <a:t>篇</a:t>
            </a:r>
            <a:r>
              <a:rPr lang="en-US" altLang="zh-CN" smtClean="0">
                <a:solidFill>
                  <a:srgbClr val="000000"/>
                </a:solidFill>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KEX1QCRG08X.eps" descr="id:2147497102;FounderCES"/>
          <p:cNvPicPr/>
          <p:nvPr/>
        </p:nvPicPr>
        <p:blipFill>
          <a:blip r:embed="rId2"/>
          <a:stretch>
            <a:fillRect/>
          </a:stretch>
        </p:blipFill>
        <p:spPr>
          <a:xfrm>
            <a:off x="2831041" y="1030687"/>
            <a:ext cx="5714466" cy="4945704"/>
          </a:xfrm>
          <a:prstGeom prst="rect">
            <a:avLst/>
          </a:prstGeom>
        </p:spPr>
      </p:pic>
    </p:spTree>
    <p:extLst>
      <p:ext uri="{BB962C8B-B14F-4D97-AF65-F5344CB8AC3E}">
        <p14:creationId xmlns:p14="http://schemas.microsoft.com/office/powerpoint/2010/main" val="3232761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词汇推敲</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1.be located in/at... </a:t>
            </a:r>
            <a:r>
              <a:rPr lang="zh-CN" altLang="zh-CN">
                <a:solidFill>
                  <a:srgbClr val="000000"/>
                </a:solidFill>
                <a:ea typeface="宋体" panose="02010600030101010101" pitchFamily="2" charset="-122"/>
                <a:cs typeface="Times New Roman" panose="02020603050405020304" pitchFamily="18" charset="0"/>
              </a:rPr>
              <a:t>位于</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2.separate </a:t>
            </a:r>
            <a:r>
              <a:rPr lang="zh-CN" altLang="zh-CN">
                <a:solidFill>
                  <a:srgbClr val="000000"/>
                </a:solidFill>
                <a:ea typeface="宋体" panose="02010600030101010101" pitchFamily="2" charset="-122"/>
                <a:cs typeface="Times New Roman" panose="02020603050405020304" pitchFamily="18" charset="0"/>
              </a:rPr>
              <a:t>分开的</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3.exciting </a:t>
            </a:r>
            <a:r>
              <a:rPr lang="zh-CN" altLang="zh-CN">
                <a:solidFill>
                  <a:srgbClr val="000000"/>
                </a:solidFill>
                <a:ea typeface="宋体" panose="02010600030101010101" pitchFamily="2" charset="-122"/>
                <a:cs typeface="Times New Roman" panose="02020603050405020304" pitchFamily="18" charset="0"/>
              </a:rPr>
              <a:t>令人兴奋的</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4.feature </a:t>
            </a:r>
            <a:r>
              <a:rPr lang="zh-CN" altLang="zh-CN">
                <a:solidFill>
                  <a:srgbClr val="000000"/>
                </a:solidFill>
                <a:ea typeface="宋体" panose="02010600030101010101" pitchFamily="2" charset="-122"/>
                <a:cs typeface="Times New Roman" panose="02020603050405020304" pitchFamily="18" charset="0"/>
              </a:rPr>
              <a:t>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为特色</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5.architecture </a:t>
            </a:r>
            <a:r>
              <a:rPr lang="zh-CN" altLang="zh-CN">
                <a:solidFill>
                  <a:srgbClr val="000000"/>
                </a:solidFill>
                <a:ea typeface="宋体" panose="02010600030101010101" pitchFamily="2" charset="-122"/>
                <a:cs typeface="Times New Roman" panose="02020603050405020304" pitchFamily="18" charset="0"/>
              </a:rPr>
              <a:t>建筑</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6.consist of </a:t>
            </a:r>
            <a:r>
              <a:rPr lang="zh-CN" altLang="zh-CN">
                <a:solidFill>
                  <a:srgbClr val="000000"/>
                </a:solidFill>
                <a:ea typeface="宋体" panose="02010600030101010101" pitchFamily="2" charset="-122"/>
                <a:cs typeface="Times New Roman" panose="02020603050405020304" pitchFamily="18" charset="0"/>
              </a:rPr>
              <a:t>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组成</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7.roller coaster </a:t>
            </a:r>
            <a:r>
              <a:rPr lang="zh-CN" altLang="zh-CN">
                <a:solidFill>
                  <a:srgbClr val="000000"/>
                </a:solidFill>
                <a:ea typeface="宋体" panose="02010600030101010101" pitchFamily="2" charset="-122"/>
                <a:cs typeface="Times New Roman" panose="02020603050405020304" pitchFamily="18" charset="0"/>
              </a:rPr>
              <a:t>过山车</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8.up to </a:t>
            </a:r>
            <a:r>
              <a:rPr lang="zh-CN" altLang="zh-CN">
                <a:solidFill>
                  <a:srgbClr val="000000"/>
                </a:solidFill>
                <a:ea typeface="宋体" panose="02010600030101010101" pitchFamily="2" charset="-122"/>
                <a:cs typeface="Times New Roman" panose="02020603050405020304" pitchFamily="18" charset="0"/>
              </a:rPr>
              <a:t>达到</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提分句型</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1.Located in ...,Europa Park ...</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2.Opened in 1975,the park ...</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3.One that you can’t miss is ...,which ...</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4.In addition,the park features ...</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5.Come to Europa Park to ...</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6.If you want to experience,...is a good place...</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66030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妙 笔 成 篇</a:t>
            </a:r>
            <a:endParaRPr lang="zh-CN" altLang="zh-CN" dirty="0">
              <a:solidFill>
                <a:schemeClr val="bg1"/>
              </a:solidFill>
            </a:endParaRPr>
          </a:p>
        </p:txBody>
      </p:sp>
      <p:sp>
        <p:nvSpPr>
          <p:cNvPr id="4" name="矩形 3"/>
          <p:cNvSpPr>
            <a:spLocks noChangeAspect="1"/>
          </p:cNvSpPr>
          <p:nvPr/>
        </p:nvSpPr>
        <p:spPr>
          <a:xfrm>
            <a:off x="361950" y="1583903"/>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Located in Rust,Germany,Europa Park is one of the most famous theme parks in the world.</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Opened in 1975,the park consists of eighteen small separate parks with themes of different European countries.It is famous for its exciting rides.One that you can’t miss is the Silver Star,which is Europe’s tallest roller coaster.It’s 73 metres high and at top speed of 130 kilometres per </a:t>
            </a:r>
            <a:r>
              <a:rPr lang="en-US" altLang="zh-CN" smtClean="0">
                <a:solidFill>
                  <a:srgbClr val="000000"/>
                </a:solidFill>
                <a:ea typeface="宋体" panose="02010600030101010101" pitchFamily="2" charset="-122"/>
                <a:cs typeface="Times New Roman" panose="02020603050405020304" pitchFamily="18" charset="0"/>
              </a:rPr>
              <a:t>hour.In</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86393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171</TotalTime>
  <Words>656</Words>
  <Application>Microsoft Office PowerPoint</Application>
  <PresentationFormat>自定义</PresentationFormat>
  <Paragraphs>55</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NEU-BZ-S92</vt:lpstr>
      <vt:lpstr>方正书宋_GBK</vt:lpstr>
      <vt:lpstr>黑体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44</cp:revision>
  <dcterms:created xsi:type="dcterms:W3CDTF">2020-09-19T09:01:39Z</dcterms:created>
  <dcterms:modified xsi:type="dcterms:W3CDTF">2026-03-12T01:56:18Z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