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64"/>
  </p:notesMasterIdLst>
  <p:sldIdLst>
    <p:sldId id="744" r:id="rId2"/>
    <p:sldId id="819" r:id="rId3"/>
    <p:sldId id="740" r:id="rId4"/>
    <p:sldId id="762" r:id="rId5"/>
    <p:sldId id="769" r:id="rId6"/>
    <p:sldId id="770" r:id="rId7"/>
    <p:sldId id="771" r:id="rId8"/>
    <p:sldId id="763" r:id="rId9"/>
    <p:sldId id="772" r:id="rId10"/>
    <p:sldId id="764" r:id="rId11"/>
    <p:sldId id="773" r:id="rId12"/>
    <p:sldId id="774" r:id="rId13"/>
    <p:sldId id="775" r:id="rId14"/>
    <p:sldId id="765" r:id="rId15"/>
    <p:sldId id="776" r:id="rId16"/>
    <p:sldId id="758" r:id="rId17"/>
    <p:sldId id="821" r:id="rId18"/>
    <p:sldId id="759" r:id="rId19"/>
    <p:sldId id="829" r:id="rId20"/>
    <p:sldId id="822" r:id="rId21"/>
    <p:sldId id="823" r:id="rId22"/>
    <p:sldId id="778" r:id="rId23"/>
    <p:sldId id="779" r:id="rId24"/>
    <p:sldId id="780" r:id="rId25"/>
    <p:sldId id="781" r:id="rId26"/>
    <p:sldId id="787" r:id="rId27"/>
    <p:sldId id="788" r:id="rId28"/>
    <p:sldId id="789" r:id="rId29"/>
    <p:sldId id="790" r:id="rId30"/>
    <p:sldId id="802" r:id="rId31"/>
    <p:sldId id="803" r:id="rId32"/>
    <p:sldId id="830" r:id="rId33"/>
    <p:sldId id="804" r:id="rId34"/>
    <p:sldId id="766" r:id="rId35"/>
    <p:sldId id="806" r:id="rId36"/>
    <p:sldId id="807" r:id="rId37"/>
    <p:sldId id="808" r:id="rId38"/>
    <p:sldId id="809" r:id="rId39"/>
    <p:sldId id="810" r:id="rId40"/>
    <p:sldId id="811" r:id="rId41"/>
    <p:sldId id="768" r:id="rId42"/>
    <p:sldId id="812" r:id="rId43"/>
    <p:sldId id="824" r:id="rId44"/>
    <p:sldId id="825" r:id="rId45"/>
    <p:sldId id="826" r:id="rId46"/>
    <p:sldId id="827" r:id="rId47"/>
    <p:sldId id="828" r:id="rId48"/>
    <p:sldId id="831" r:id="rId49"/>
    <p:sldId id="832" r:id="rId50"/>
    <p:sldId id="833" r:id="rId51"/>
    <p:sldId id="834" r:id="rId52"/>
    <p:sldId id="835" r:id="rId53"/>
    <p:sldId id="836" r:id="rId54"/>
    <p:sldId id="745" r:id="rId55"/>
    <p:sldId id="749" r:id="rId56"/>
    <p:sldId id="814" r:id="rId57"/>
    <p:sldId id="815" r:id="rId58"/>
    <p:sldId id="816" r:id="rId59"/>
    <p:sldId id="750" r:id="rId60"/>
    <p:sldId id="817" r:id="rId61"/>
    <p:sldId id="818" r:id="rId62"/>
    <p:sldId id="820" r:id="rId6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84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705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265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311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811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16421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6821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599031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Ⅲ</a:t>
            </a:r>
            <a:r>
              <a:rPr lang="zh-CN" altLang="en-US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Using Language,</a:t>
            </a:r>
          </a:p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Assessing Your Progress &amp; Video Time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阅 读 自 测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1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Fast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一、快速浏览课文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将段落与其主旨大意相匹配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Para.1 &amp; 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Para.2: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A.Talk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about the body language showing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students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interest in lessons.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Para.3: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B.An educator perceives students through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their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body language.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345611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92345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459842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506577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Para.4: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C.Knowing students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body language is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helpful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important for teachers.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Para.5: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D.Talk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about the body language of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distracted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Para.6: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E.Talk about other body language related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to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troubled students.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115185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161919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223197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69931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68006" y="3438866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68006" y="390620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60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Detailed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选择最佳答案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1.Who is most interested in a lesson according to the third paragraph?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 student who looks up and has no eye contact with the teacher.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 student who leans forward and looks at the teacher.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 student who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lowers his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head and looks at his watch.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 student who leans his head on his partner.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664693" y="2337436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64693" y="2804779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97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2.What does a student usually do when he is daydreaming?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A.Rest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chin on his hands and stare out of the window or up at the ceiling.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B.Study with his chin on his hands.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C.Lean forward and make eye contact with the teacher.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D.First stare out of the window and then up at the ceiling.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950" y="165591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12325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3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3.How do the students who wear a frown usually feel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 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A.Unhappy or worried.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B.Angry or afraid.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C.Embarrassed or ashamed.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D.Afraid of being called on by the teacher.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865493" y="158390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865493" y="205124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910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4.What can we infer from the passage?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A.It is not hard for a teacher to have one-on-one conversations with each of his students.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B.All the students can get the most out of school.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 teacher should intervene his class and adjust class activities as often as possible.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D.It is important for a teacher to watch the body language of students.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345213" y="93583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45213" y="140317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100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321990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632870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other words...(page 43)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换句话说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other words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换句话说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也就是说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3501171"/>
            <a:ext cx="10807700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a/one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总之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简言之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用语言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与某人谈谈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与某人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争吵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223863"/>
            <a:ext cx="10807700" cy="245605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one’s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遵守诺言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守信用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break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one’s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不守诺言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失信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beyond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无法用言语表达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不能用语言形容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came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有消息传来说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有消息称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19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(1)In other words,he figured it was an exception to the rule.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换句话说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他认为这是规则的一个例外。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can’t express my feelings in words.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我无法用言语来表达我的情感。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(3)After calming down,her husband decided on having a word with Nancy.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冷静过后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她丈夫决定与南希谈谈。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(4)It is considered a good quality to keep one’s word.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守信被认为是一种良好的品质。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(5)The impact that computer has on our lives is beyond words.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电脑对我们生活的影响是无法用语言表达的。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275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3706642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我仔细向他解释了整篇文章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我一句一句地解释了。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explained the whole article to him carefully.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other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,I explained it sentence by sentence.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总之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我们必须尽力保护我们的环境。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a/one      word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,we must try our best to protect our environment.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353325" y="280803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53325" y="327538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577461" y="280803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77461" y="327538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949" y="3392611"/>
            <a:ext cx="13666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3859954"/>
            <a:ext cx="13666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2445" y="458097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445" y="504832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28588" y="457174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28588" y="503908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95225" y="4580978"/>
            <a:ext cx="158569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95226" y="5048321"/>
            <a:ext cx="15856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7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你答应要过来的。你应该遵守诺言。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promised to come.You should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keep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  your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我们都被这个动人的故事感动得说不出话来。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were all touched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beyond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words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 the moving story.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有消息传来说运动会推迟了。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Word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came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that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sports meet had been put off.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697141" y="143988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97141" y="190723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09309" y="144102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09309" y="190836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949" y="2015951"/>
            <a:ext cx="13666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483294"/>
            <a:ext cx="13666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248869" y="3168079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48869" y="3635422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157081" y="3168079"/>
            <a:ext cx="13321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57081" y="3635422"/>
            <a:ext cx="13321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8467" y="4852764"/>
            <a:ext cx="136815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8" y="5320107"/>
            <a:ext cx="136815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04653" y="4872359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533970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72805" y="4872359"/>
            <a:ext cx="11521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5339702"/>
            <a:ext cx="11521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567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2" grpId="0" animBg="1"/>
      <p:bldP spid="16" grpId="0" animBg="1"/>
      <p:bldP spid="18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People have a tendency to lean towards whatever they are interested in.(page 44)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人们在对某个事物感兴趣时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往往会身体前倾。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tendency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趋势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倾向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366297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tendency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倾向于做某事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往往会做某事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tendency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to/towards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倾向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趋向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倾向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往往会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某事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98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(1)For instance,we may have a tendency to catch a cold easily.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我们可能容易感冒。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has a strong natural tendency towards caution.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她天生小心谨慎。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tends to get very cold here in winter.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这里冬天往往会很冷。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79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(1)People have a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tendency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(tend) to place too much emphasis on what experts say.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(2)Research shows that companies tend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target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(target) young people with their advertising campaigns.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44813" y="2525109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4813" y="2992452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743808" y="3716739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43808" y="4184082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70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朋友有爱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忘事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倾向。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friend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tendency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forget things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92685" y="297945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92685" y="344680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104853" y="298059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4853" y="344793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17021" y="297945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17021" y="344680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1277" y="2979459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1277" y="3446802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443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 it is easy to perceive when students are interested,bored,or distracted,it is sometimes much harder to distinguish when students are troubled.(page 44)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尽管学生们何时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对讲课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感兴趣、何时感到无聊或精力不集中是容易察觉的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但要发现学生何时有困扰有时会难得多。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3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distinguish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区分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辨别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018128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distinguish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between...and...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区分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辨别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distinguish...from...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使有别于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区别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辨别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distinguish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oneself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as...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使出众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使著名</a:t>
            </a:r>
            <a:endParaRPr lang="zh-CN" altLang="zh-CN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distinguished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著名的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卓越的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杰出的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0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(1)Could he distinguish right from wrong?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他能辨别是非吗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distinguished himself as a teacher in the city.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他作为一名老师在这座城市已经享有盛名。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50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(1)What was it that distinguished her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her classmates?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3)The professor is respected for his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distinguished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(distinguish) career in medicine.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417221" y="179992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17221" y="226727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01197" y="4752255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1198" y="5219598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289999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(2)Not only does he teach us to distinguish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good and evil,but he can improve our academic performance more effectively.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353325" y="2971957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53325" y="3439300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31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341694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9208"/>
            <a:ext cx="1946367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单词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79992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reveal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揭示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显示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露出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clarify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使更清晰易懂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阐明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澄清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tendency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趋势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倾向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lower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放低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降低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减少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下面的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下方的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较小的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imply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意味着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暗示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stare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盯着看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凝视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凝视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485" y="1891765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2359108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0" y="2520007"/>
            <a:ext cx="17255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2987350"/>
            <a:ext cx="172557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0" y="3080464"/>
            <a:ext cx="194421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547807"/>
            <a:ext cx="19442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45902" y="3660525"/>
            <a:ext cx="15027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5902" y="4127868"/>
            <a:ext cx="15027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45902" y="4868438"/>
            <a:ext cx="15027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5902" y="5335781"/>
            <a:ext cx="15027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2499" y="5392788"/>
            <a:ext cx="15027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2499" y="5860131"/>
            <a:ext cx="15027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横卷形 19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  <p:bldP spid="1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could be that she is having serious conflicts with other students or at home.(page 44)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可能是她与同学或家人发生了很大的冲突。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conflict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矛盾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冲突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冲突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抵触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456111"/>
            <a:ext cx="10807700" cy="180857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conflict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冲突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矛盾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conflict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冲突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矛盾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conflict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冲突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矛盾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496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(1)Learning that you have been in conflict with your father,I am writing to offer you some tips.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得知你和你爸爸发生冲突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写信给你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想给你一些建议。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often conflicts with/comes into conflict with his classmates,which makes his parents ashamed.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他经常和同学们发生冲突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这让他的父母很羞愧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903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(3)Some modern construction projects conflict with the protection of cultural heritage,as they destroy historical sites.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一些现代建筑项目与文化遗产保护存在冲突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因为它们会破坏历史遗迹。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744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(1)My interests are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conflict with theirs.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他们的观点与我们的不一致。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Their views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conflict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ours.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248869" y="2231975"/>
            <a:ext cx="9361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248869" y="2699318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52725" y="5153336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52725" y="5620679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205485" y="5153336"/>
            <a:ext cx="14196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205485" y="5620679"/>
            <a:ext cx="14196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271848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found himself in conflict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his parents over the future career.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265093" y="2808039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65093" y="3275382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24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2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Their body language lets me know when to adjust class activities,when to intervene,and when to talk to students individually,so they can all get the most out of school.(page 44)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他们的肢体语言让我知道该何时调整课堂活动、何时干预、何时与学生单独谈话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从而让他们在校收获最大。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2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adjust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调节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习惯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943943"/>
            <a:ext cx="10807700" cy="304698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adjust(oneself)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to...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自己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适应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adjust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为配合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而调整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adjust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sth/doing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适应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adjustment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调整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调节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适应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adjustment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进行调整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02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(1)She must learn to adjust herself to the life in Britain.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她必须学会适应在英国的生活。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(2)You can adjust this desk to the height of the child.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你可以根据小孩的高度调整这张桌子。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(3)We should make an adjustment to the new environment.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我们应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进行调整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以适应新环境。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0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6421" y="431775"/>
            <a:ext cx="11087719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must adjust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ourselves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(we) to the changing society unless we want to be left behind.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found it hard to adjust 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working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(work) at night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(3)She adjusted the seat of the car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height of herself.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(4)My father made a few minor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adjustments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(adjust) to the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design yesterday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176861" y="1716768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76861" y="2184111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09109" y="290234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09109" y="336969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625133" y="343658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25133" y="390392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356913" y="4641019"/>
            <a:ext cx="255017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56913" y="5108362"/>
            <a:ext cx="255017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0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Reacting to body language is an important component of being a teacher.(page 44)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对肢体语言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做出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正确的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反应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是教师职责的重要组成部分。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react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起反应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回应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对食物等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有不良反应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107407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to...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做出反应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回应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反抗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起化学反应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reaction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回应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019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2248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(1)Everyone makes mistakes,but the real test is how you react to that.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每个人都会犯错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而真正的考验是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你如何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chemistry teacher shows us how iron reacts with air and water.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化学老师向我们展示铁是如何与空气、水发生反应的。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(3)You can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control what happens but you can control your reaction to it.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05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你无法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发生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但你可以控制自己对它的反应。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91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ceiling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天花板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上限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perceive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察觉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看待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理解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chest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胸部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胸膛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ashamed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羞愧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惭愧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bother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费心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麻烦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因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操心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麻烦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不便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weep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哭泣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流泪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9595" y="1273569"/>
            <a:ext cx="172309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9595" y="1740912"/>
            <a:ext cx="172309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9595" y="1882231"/>
            <a:ext cx="201112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9595" y="2349574"/>
            <a:ext cx="2011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75796" y="2388112"/>
            <a:ext cx="164488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5796" y="2855455"/>
            <a:ext cx="16448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52525" y="3022806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3490149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20523" y="3584446"/>
            <a:ext cx="161617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20523" y="4051789"/>
            <a:ext cx="16161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9960" y="4769629"/>
            <a:ext cx="161617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9960" y="5236972"/>
            <a:ext cx="16161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(1)As we all know,the hydrogen reacts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oxygen to produce water.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(2)But I wondered how my students would react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(3)There is a very mixed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reaction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(react) to the decision.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(4)The government soon reacted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against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all the illegal strikes.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561237" y="1871935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61237" y="2339278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289429" y="3024063"/>
            <a:ext cx="9361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89429" y="3491406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184973" y="360522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184973" y="407257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591680" y="478989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591680" y="525723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6186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</a:rPr>
              <a:t>句 型 剖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51189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course,not everyone who looks up is paying attention in class.(page 44)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不是所有抬着头的学生都是在认真听课。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not everyone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为部分否定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不完全否定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并非每个人都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与总括词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both/all/each/every/everyone/everybody/ everything/everywhere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表示部分否定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并非都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……”,not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有两个位置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可放在总括词前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也可用来否定谓语。不管总括词在句中做主语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还是做宾语、状语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都表示部分否定。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92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(1)Not everyone present here is my friend.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不是所有在场的人都是我的朋友。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don’t like both of the novels./I like only one of the novels.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这两部小说我并不都喜欢。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(3)Not all of them go in for sports./All of them don’t go in for sports.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他们并不都喜欢运动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95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(4)Not everyone knows what they want to be./Everyone doesn’t know what they want to be.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不是所有人都知道他们想成为什么样的人。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(5)Not everything is as it seems./Everything is not as it seems.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并不是每件事都像看上去的那样。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(6)You can’t get this kind of vegetables everywhere./You can only get this kind of vegetables somewhere.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这种蔬菜你并不是在哪里都能买到。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4919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0996"/>
            <a:ext cx="10807700" cy="24045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温馨提示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如要表示全部否定则应用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neither(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)/none(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)/no one/nobody/nothing/nowhere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9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(1)Not all the people agree with 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→All the people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don’t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agree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 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(2)Both of the books are not interesting.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Not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both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the books are interesting.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(3)Well,not everyone agrees to this plan.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→Well,everyone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doesn’t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agree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this plan.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(4)Every student doesn’t go home on Sunday.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Not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student goes home on Sunday.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456781" y="2087959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6781" y="2555302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968949" y="2114450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968949" y="2581793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0517" y="3240087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3707430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04653" y="3240087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3707430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00797" y="4439698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00797" y="4907041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473005" y="4439698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4907041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1" y="5579639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6046982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08709" y="5579639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08709" y="6046982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572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0" grpId="0" animBg="1"/>
      <p:bldP spid="18" grpId="0" animBg="1"/>
      <p:bldP spid="20" grpId="0" animBg="1"/>
      <p:bldP spid="23" grpId="0" animBg="1"/>
      <p:bldP spid="2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他们两人都来自美国。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Both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of     them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from America.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他们两人并不是都来自美国。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Not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both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of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them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from America.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他们两人都不是来自美国。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Neither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of      them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from America.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我并不喜欢房间里所有的东西。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don’t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everything</a:t>
            </a:r>
            <a:r>
              <a:rPr lang="zh-CN" altLang="en-US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room.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这儿的人并非都诚实。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All people here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not     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honest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04453" y="1583903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4453" y="2051246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088381" y="1614338"/>
            <a:ext cx="7203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381" y="2081681"/>
            <a:ext cx="7203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71129" y="1588938"/>
            <a:ext cx="11337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71130" y="2056281"/>
            <a:ext cx="11337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8221" y="2568629"/>
            <a:ext cx="10083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221" y="3035972"/>
            <a:ext cx="1008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37406" y="2568629"/>
            <a:ext cx="9713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37407" y="3035972"/>
            <a:ext cx="9713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92040" y="2557268"/>
            <a:ext cx="82478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92040" y="3024611"/>
            <a:ext cx="82478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60103" y="2569516"/>
            <a:ext cx="119687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60103" y="3036859"/>
            <a:ext cx="11968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78829" y="3530055"/>
            <a:ext cx="162582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8830" y="3997398"/>
            <a:ext cx="16258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85477" y="3536772"/>
            <a:ext cx="9713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85478" y="4004115"/>
            <a:ext cx="9713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74451" y="3536772"/>
            <a:ext cx="110646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74452" y="4004115"/>
            <a:ext cx="110646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52401" y="4511085"/>
            <a:ext cx="14402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401" y="4978428"/>
            <a:ext cx="14402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45519" y="4511085"/>
            <a:ext cx="9713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45520" y="4978428"/>
            <a:ext cx="9713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65039" y="4557605"/>
            <a:ext cx="27041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65040" y="5024948"/>
            <a:ext cx="27041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13161" y="5501651"/>
            <a:ext cx="11677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13161" y="5968994"/>
            <a:ext cx="11677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896941" y="5514351"/>
            <a:ext cx="9713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96942" y="5981694"/>
            <a:ext cx="9713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082061" y="5490517"/>
            <a:ext cx="1479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82062" y="5957860"/>
            <a:ext cx="1479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3229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  <p:bldP spid="17" grpId="0" animBg="1"/>
      <p:bldP spid="21" grpId="0" animBg="1"/>
      <p:bldP spid="24" grpId="0" animBg="1"/>
      <p:bldP spid="27" grpId="0" animBg="1"/>
      <p:bldP spid="29" grpId="0" animBg="1"/>
      <p:bldP spid="32" grpId="0" animBg="1"/>
      <p:bldP spid="35" grpId="0" animBg="1"/>
      <p:bldP spid="37" grpId="0" animBg="1"/>
      <p:bldP spid="40" grpId="0" animBg="1"/>
      <p:bldP spid="43" grpId="0" animBg="1"/>
      <p:bldP spid="4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 it is easy to perceive when students are interested,bored or distracted,it is sometimes much harder to distinguish when students are troubled.(page 44)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尽管学生们何时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对讲课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感兴趣、何时感到无聊或精力不集中是容易察觉的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但要发现学生何时有困扰有时会难得多。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181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用作从属连词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although/though,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while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一般放在主句之前。但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although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though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可以放在主句之前或之后。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530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conflict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矛盾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冲突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冲突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component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组成部分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零件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15.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tone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语气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腔调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口吻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52525" y="165591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212325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53025" y="2295508"/>
            <a:ext cx="251977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3026" y="2762851"/>
            <a:ext cx="251977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0518" y="2848979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8" y="3316322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1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(1)While I am willing to help,I do not have much time available.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尽管我愿意帮忙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但是没有多少时间。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(2)Although/Though I know him,I don’t like him.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尽管我认识他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却不喜欢他。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(3)They are generous,although/though they are poor.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他们尽管穷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却很慷慨。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986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温馨提示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while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主要有三种用法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用作从属连词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引导时间状语从句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期间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while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引导的时间状语从句可以放在主句之前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也可以放在主句之后。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I’ll take care of your children while you are away.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你不在时我会照顾你的孩子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660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用作从属连词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引导让步状语从句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虽然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尽管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while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引导的让步状语从句一般放在主句之前。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While I like the colour of the hat,I do not like its shape.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虽然我喜欢这顶帽子的颜色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但我不喜欢它的形状。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用作并列连词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连接两个并列的句子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表示前后意义的转折和对比。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while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位于两个分句之间。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I like tea while she likes coffee.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我喜欢喝茶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而她喜欢喝咖啡。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12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他虽然受到尊敬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但是他并不受欢迎。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 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 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,he was not welcomed.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我对体育感兴趣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而我弟弟爱好音乐。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I’m interested in sports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我给你拍照时站着不要动。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Stand still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9176" y="2087959"/>
            <a:ext cx="777535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While/Although/Though he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respected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08909" y="3816151"/>
            <a:ext cx="7775351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while my brother is fond of music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80717" y="4968279"/>
            <a:ext cx="7775351" cy="626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while/when I take your photograph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831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4923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一、单词拼写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1.However,this confusing situation will be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clarified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阐明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in the near future.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2.She gave him a quick,upward look, and then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lowered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her eyes again.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3.Sue felt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ashamed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羞愧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that she couldn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give an answer to the question.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4.Peter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father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reacted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回应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angrily to his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decision just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now.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849269" y="1816180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849269" y="2283523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724610" y="2823437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24610" y="3290780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160637" y="3861432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60637" y="4328775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00797" y="496827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00797" y="543562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横卷形 1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425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 spokesman said the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tone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语气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the letter was very friendly.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6.I saw three camp beds,two of which were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occupied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占用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implied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暗示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that the president had lied at the meeting.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embarrassed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尴尬的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when I feel at a loss during a meeting.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002402" y="785766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002402" y="1253109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65293" y="1910490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5293" y="2377833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656581" y="2974357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56581" y="3441700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944613" y="4003405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4613" y="4470748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06501"/>
            <a:ext cx="10807700" cy="62671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go on;call on;in other words;adjust to;bother to (do sth)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22332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felt quite nervous when the teacher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called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me to answer the question.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2.“What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over there?” asked the instructor with confusion.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01197" y="2317218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1197" y="2784561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664693" y="3536945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64693" y="4004288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spect="1"/>
          </p:cNvSpPr>
          <p:nvPr/>
        </p:nvSpPr>
        <p:spPr>
          <a:xfrm>
            <a:off x="361950" y="4547790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3.To my anger,he didn’t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bother to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answer the question.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752925" y="4601594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52925" y="5068937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943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9439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was a few moments before his eyes became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adjusted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bright glare of the sun.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other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words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,our habits make us who we are.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857381" y="2087959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57381" y="2555302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75643" y="3267113"/>
            <a:ext cx="315720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75644" y="3734456"/>
            <a:ext cx="31572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>
            <a:spLocks noChangeAspect="1"/>
          </p:cNvSpPr>
          <p:nvPr/>
        </p:nvSpPr>
        <p:spPr>
          <a:xfrm>
            <a:off x="361950" y="1241677"/>
            <a:ext cx="10807700" cy="62671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 on;at work;call on;in other words;adjust to;stare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23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三、课文语篇填空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 can an educator really know 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makes his students tick?The answer is by looking at their body language.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201197" y="2126514"/>
            <a:ext cx="1296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1197" y="2593857"/>
            <a:ext cx="1296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08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is easy to perceive when students are interested,bored,or distracted.When students are interested,they usually lean forward and look at the teacher.If a student has his head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lowered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(lower) to look at his watch,it 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implies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(imply) he is bored.If two friends are leaning their heads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together,they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(probable) writing notes to each other.If some students spend all their time 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looking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(look) anywhere but at the teacher,they are amused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by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2785737"/>
            <a:ext cx="16546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3253080"/>
            <a:ext cx="16546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1357" y="2787200"/>
            <a:ext cx="16546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1357" y="3254543"/>
            <a:ext cx="16546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104853" y="3960167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104853" y="4427510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153921" y="4556316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53921" y="5023659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1.educator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教育工作者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educate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education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教育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2.barely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几乎不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勉强才能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刚刚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bare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裸体的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裸露的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树木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光秃秃的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土地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荒芜的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3.occupy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occupation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职业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4.distinguish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区分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辨别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distinguished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卓越的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杰出的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705253" y="165591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705253" y="212325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0517" y="2209673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2677016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129189" y="2780560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9189" y="3247903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824933" y="3993620"/>
            <a:ext cx="25202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824933" y="4460963"/>
            <a:ext cx="2520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174281" y="4569534"/>
            <a:ext cx="30431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74281" y="5036877"/>
            <a:ext cx="30431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75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something else.And the teacher should remind distracted students 6.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(pay) attention in class.However,it is sometimes much 7.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harder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(hard) to distinguish when students are troubled.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8669" y="2182269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264961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32845" y="2702670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2845" y="3170013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48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duty of a teacher is helping every student to learn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Their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body language lets him know when to adjust class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activities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(activity),when to intervene,and when to talk to students individually.So the students can all get the most out 9.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school.Reacting to body language is 10.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important component of being a teacher.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17017" y="2310928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7017" y="2778271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584573" y="3446593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584573" y="3913936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505453" y="3446593"/>
            <a:ext cx="100811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05453" y="3913936"/>
            <a:ext cx="1008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88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07593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5.anxiety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焦虑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担心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害怕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anxious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忧虑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担心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令人焦虑的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6.embarrassed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难堪的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尴尬的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embarrass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使难堪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embarrassing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使人害羞的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或难堪的、惭愧的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embarrassment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难堪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窘迫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害羞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8.inquire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询问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打听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inquiry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调查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询问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inquirer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调查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者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询问者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inquiring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爱探索的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探究的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21894" y="45917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21894" y="92652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13165" y="1633609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13165" y="2100952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5619" y="2259379"/>
            <a:ext cx="280321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5619" y="2726722"/>
            <a:ext cx="280321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112085" y="2793014"/>
            <a:ext cx="301722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12086" y="3260357"/>
            <a:ext cx="301722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21894" y="4637121"/>
            <a:ext cx="16673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21894" y="5104464"/>
            <a:ext cx="166733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47652" y="5186066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47652" y="5653409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769149" y="5178497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69149" y="5645840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spect="1"/>
          </p:cNvSpPr>
          <p:nvPr/>
        </p:nvSpPr>
        <p:spPr>
          <a:xfrm>
            <a:off x="361950" y="327996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7.merely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只是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仅仅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只不过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mere</a:t>
            </a:r>
            <a:r>
              <a:rPr lang="zh-CN" altLang="en-US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仅仅的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只不过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81117" y="3379374"/>
            <a:ext cx="166733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1117" y="3846717"/>
            <a:ext cx="166733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290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  <p:bldP spid="17" grpId="0" animBg="1"/>
      <p:bldP spid="20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9.ultimately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最终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最后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ultimate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最后的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最终的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根本的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10.adjust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调节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习惯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adjustment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调节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调整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适应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11.react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起反应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对食物等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不良反应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reaction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回应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生理反应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761037" y="1151855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61037" y="1619198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9370" y="2375991"/>
            <a:ext cx="25202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9370" y="2843334"/>
            <a:ext cx="2520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4104183"/>
            <a:ext cx="179868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4571526"/>
            <a:ext cx="17986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1.go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通常用进行时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other words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换句话说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也就是说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3.call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短暂地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访问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某人讲话等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正式邀请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work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有某种影响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在工作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296541" y="165591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96541" y="212325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1085" y="2188244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1085" y="2655587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656581" y="279108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56581" y="325843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1" y="3375668"/>
            <a:ext cx="9447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843011"/>
            <a:ext cx="9447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577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273</TotalTime>
  <Words>2046</Words>
  <Application>Microsoft Office PowerPoint</Application>
  <PresentationFormat>自定义</PresentationFormat>
  <Paragraphs>316</Paragraphs>
  <Slides>62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55</cp:revision>
  <dcterms:created xsi:type="dcterms:W3CDTF">2020-09-19T09:01:39Z</dcterms:created>
  <dcterms:modified xsi:type="dcterms:W3CDTF">2026-03-12T02:26:42Z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