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18"/>
  </p:notesMasterIdLst>
  <p:sldIdLst>
    <p:sldId id="744" r:id="rId2"/>
    <p:sldId id="771" r:id="rId3"/>
    <p:sldId id="740" r:id="rId4"/>
    <p:sldId id="762" r:id="rId5"/>
    <p:sldId id="763" r:id="rId6"/>
    <p:sldId id="764" r:id="rId7"/>
    <p:sldId id="765" r:id="rId8"/>
    <p:sldId id="767" r:id="rId9"/>
    <p:sldId id="768" r:id="rId10"/>
    <p:sldId id="773" r:id="rId11"/>
    <p:sldId id="766" r:id="rId12"/>
    <p:sldId id="769" r:id="rId13"/>
    <p:sldId id="770" r:id="rId14"/>
    <p:sldId id="758" r:id="rId15"/>
    <p:sldId id="759" r:id="rId16"/>
    <p:sldId id="772" r:id="rId17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AC8B"/>
    <a:srgbClr val="D85C00"/>
    <a:srgbClr val="009A46"/>
    <a:srgbClr val="FF6600"/>
    <a:srgbClr val="FF9933"/>
    <a:srgbClr val="FF3399"/>
    <a:srgbClr val="FF7C80"/>
    <a:srgbClr val="FFFFFF"/>
    <a:srgbClr val="C6A7DD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84" y="54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294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61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606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251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159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8821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47912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4104183"/>
            <a:ext cx="108077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z="48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单元核心素养整合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比较级句型表示最高级意义。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if we are feeling down or lonely,there is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nothing    better     than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seeing the smiling face of a good friend.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当我们感到沮丧或孤单时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最美好的事情莫过于看到好友的笑脸。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部分否定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 course,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not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everyone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who looks up is paying attention in class.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不是所有抬着头的学生都是在认真听课。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281317" y="136787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81317" y="183522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950" y="1943943"/>
            <a:ext cx="12946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2411286"/>
            <a:ext cx="129463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72605" y="1932210"/>
            <a:ext cx="12946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2399553"/>
            <a:ext cx="129463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376661" y="4248199"/>
            <a:ext cx="1008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76661" y="4715542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72805" y="4247817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72805" y="4715160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72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重点语法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形式做宾语和表语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1.Young people may risk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(go) deaf if they are exposed to very loud music every day.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2.We must try to avoid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(make)the same mistake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3.The match looked very competitive and the result was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disappointing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(disappoint).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4.Playing chess is my favourite while Lily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hobby is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jogging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(jog).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968949" y="1799927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68949" y="2267270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608909" y="2985508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08909" y="3452851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949" y="4137636"/>
            <a:ext cx="273479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4604979"/>
            <a:ext cx="273479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61949" y="5289764"/>
            <a:ext cx="15826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49" y="5757107"/>
            <a:ext cx="15826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150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3200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Ⅴ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表达</a:t>
            </a: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交流</a:t>
            </a:r>
            <a:endParaRPr lang="en-US" altLang="zh-CN" smtClean="0">
              <a:solidFill>
                <a:srgbClr val="00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和给予澄清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(Asking for and giving clarification)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did you mean by...?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是什么意思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 you mean...?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那你是说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 did that mean...?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那是不是意味着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I don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quite understand is 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我不太明白的是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Could you explain...?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你能解释一下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96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Could you give me an example?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你能给我举个例子吗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other words...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换句话说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……;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也就是说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I meant was...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我的意思是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I was trying to say was...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我想说的是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Does that make sense?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明白了吗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that clear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清楚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can tell that...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我可以告诉你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339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have an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identical twin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brother Tom,who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differs slightly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from me.It</a:t>
            </a:r>
            <a:r>
              <a:rPr lang="en-US" altLang="zh-CN" b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hard to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distinguish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by our appearance.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By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comparison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,he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makes more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nonverbal interactions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 others.One day,he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witnessed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conflict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caused by 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barrier at work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.Both parties were angry.One even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wept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bent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over to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pose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fight.He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made inferences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 one person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employed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by the office was not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reliable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Ultimately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,the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police were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called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endParaRPr lang="zh-CN" altLang="zh-CN" b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词汇串记</a:t>
            </a: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intervene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After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trial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they made 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assessment</a:t>
            </a:r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.It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revealed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 there was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slight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mistake.The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embarrassed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people felt so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ashamed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 they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straightened up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bowed </a:t>
            </a:r>
            <a:r>
              <a:rPr lang="en-US" altLang="zh-CN" b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each other.</a:t>
            </a:r>
            <a:endParaRPr lang="zh-CN" altLang="zh-CN" b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6359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单元小结</a:t>
            </a:r>
            <a:endParaRPr lang="zh-CN" altLang="en-US" sz="4000" dirty="0"/>
          </a:p>
        </p:txBody>
      </p:sp>
      <p:sp>
        <p:nvSpPr>
          <p:cNvPr id="13" name="横卷形 12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词汇串记</a:t>
            </a:r>
          </a:p>
        </p:txBody>
      </p:sp>
    </p:spTree>
    <p:extLst>
      <p:ext uri="{BB962C8B-B14F-4D97-AF65-F5344CB8AC3E}">
        <p14:creationId xmlns:p14="http://schemas.microsoft.com/office/powerpoint/2010/main" val="1037882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1.interaction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交流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相互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interact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交流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沟通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合作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相互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相互作用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2.vary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根据情况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变化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改变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 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various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各种不同的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各种各样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variety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变化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多样化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3.approve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赞成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同意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批准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通过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approval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赞成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同意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批准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4.demonstrate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表现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表达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说明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demonstration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演示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证实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证明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论证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游行示威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8509" y="219457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266191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298546" y="281314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98546" y="328048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528789" y="345611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28789" y="392345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8509" y="4608239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5075582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52525" y="5697931"/>
            <a:ext cx="28803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6184879"/>
            <a:ext cx="28803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横卷形 12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单元小结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5.employ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应用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雇用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employer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老板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雇主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employee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受雇者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雇员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employment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雇用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工作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就业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6.interpret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理解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解释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为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口译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interpreter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口译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工作者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传译</a:t>
            </a:r>
            <a:r>
              <a:rPr lang="zh-CN" altLang="en-US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员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interpretation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解释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演绎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7.differ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相异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不同于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different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difference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差异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905053" y="963235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05053" y="1430578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7064" y="1600156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7064" y="2067499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2131431"/>
            <a:ext cx="28083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2598774"/>
            <a:ext cx="28083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152525" y="3314374"/>
            <a:ext cx="216783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52525" y="3781717"/>
            <a:ext cx="216783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31911" y="3907517"/>
            <a:ext cx="271290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31911" y="4374860"/>
            <a:ext cx="271290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064359" y="4457368"/>
            <a:ext cx="20648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64359" y="4924711"/>
            <a:ext cx="20648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47064" y="5048196"/>
            <a:ext cx="206483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47064" y="5515539"/>
            <a:ext cx="206483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4" grpId="0" animBg="1"/>
      <p:bldP spid="17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8.anger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愤怒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怒气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使生气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激怒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angry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生气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angrily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生气地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愤怒地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9.reliable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可靠的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可信赖的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依赖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信赖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10.educator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教师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教育工作者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教育家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educate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教育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education</a:t>
            </a:r>
            <a:r>
              <a:rPr lang="zh-CN" altLang="en-US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教育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11.barely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几乎不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勉强才能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刚刚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bare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裸体的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裸露的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树木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光秃秃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土地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荒芜的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12.occupy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occupation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职业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561237" y="1007839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61237" y="1475182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440557" y="1583903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40557" y="2051246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409109" y="2165069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09109" y="2632412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8509" y="3275100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3742443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12965" y="3294705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12965" y="3762048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345213" y="3919207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45213" y="438655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184973" y="5105284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84973" y="5572627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5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13.distinguish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区分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辨别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distinguished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卓越的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杰出的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14.anxiety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焦虑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担心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害怕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anxious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忧虑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担心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令人焦虑的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15.embarrassed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难堪的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尴尬的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embarrass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使难堪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embarrassing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使人害羞的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或难堪的、惭愧的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 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embarrassment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难堪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窘迫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害羞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625133" y="863823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25133" y="1331166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21077" y="2015951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21077" y="2483294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7129189" y="3168079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29189" y="3635422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84573" y="3816151"/>
            <a:ext cx="28083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84573" y="4283494"/>
            <a:ext cx="28083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8509" y="4315260"/>
            <a:ext cx="30963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4782603"/>
            <a:ext cx="30963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>
            <a:off x="361950" y="4819646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16.merely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只是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仅仅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只不过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mere</a:t>
            </a:r>
            <a:r>
              <a:rPr lang="zh-CN" altLang="en-US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仅仅的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只不过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008509" y="5470482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5937825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371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37599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18.adjust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调节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适应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习惯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adjustment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调节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适应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19.react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起反应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回应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对食物等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不良反应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reaction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反应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回应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生理反应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24533" y="3096071"/>
            <a:ext cx="228824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24533" y="3563414"/>
            <a:ext cx="228824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212850" y="4303099"/>
            <a:ext cx="176683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12850" y="4770442"/>
            <a:ext cx="176683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>
            <a:off x="361950" y="1192618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17.ultimately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ultimate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最后的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最终的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根本的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5833045" y="1297357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33044" y="1764700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997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contrast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相比之下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comparison 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相比较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3.break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down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消除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打破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other words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换句话说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也就是说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5.call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短暂地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访问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某人讲话等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正式邀请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work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有某种影响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在工作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177762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224496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2379714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2847057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88629" y="2952055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88629" y="3419398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64493" y="3529758"/>
            <a:ext cx="1008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3997101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584573" y="4114510"/>
            <a:ext cx="1008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84573" y="4581853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4695638"/>
            <a:ext cx="1008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5162981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48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3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61950" y="9358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重点句型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宾语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介词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+the+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身体部位名词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countries like France and Russia,people may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kiss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their friends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on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the     cheek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when they meet.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在像法国和俄罗斯这样的国家里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人们见面时可能会亲吻朋友的面颊。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8857381" y="223197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57381" y="269931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872605" y="280803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327538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3096741" y="2808039"/>
            <a:ext cx="7920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96741" y="3275382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4067335" y="2788434"/>
            <a:ext cx="133366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67336" y="3255777"/>
            <a:ext cx="133366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913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 animBg="1"/>
      <p:bldP spid="26" grpId="0" animBg="1"/>
      <p:bldP spid="28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183</TotalTime>
  <Words>385</Words>
  <Application>Microsoft Office PowerPoint</Application>
  <PresentationFormat>自定义</PresentationFormat>
  <Paragraphs>76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NEU-BZ-S92</vt:lpstr>
      <vt:lpstr>方正书宋_GBK</vt:lpstr>
      <vt:lpstr>黑体</vt:lpstr>
      <vt:lpstr>隶书</vt:lpstr>
      <vt:lpstr>宋体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45</cp:revision>
  <dcterms:created xsi:type="dcterms:W3CDTF">2020-09-19T09:01:39Z</dcterms:created>
  <dcterms:modified xsi:type="dcterms:W3CDTF">2026-03-12T02:40:34Z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