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35"/>
  </p:notesMasterIdLst>
  <p:sldIdLst>
    <p:sldId id="744" r:id="rId2"/>
    <p:sldId id="789" r:id="rId3"/>
    <p:sldId id="740" r:id="rId4"/>
    <p:sldId id="762" r:id="rId5"/>
    <p:sldId id="763" r:id="rId6"/>
    <p:sldId id="764" r:id="rId7"/>
    <p:sldId id="765" r:id="rId8"/>
    <p:sldId id="769" r:id="rId9"/>
    <p:sldId id="770" r:id="rId10"/>
    <p:sldId id="758" r:id="rId11"/>
    <p:sldId id="759" r:id="rId12"/>
    <p:sldId id="771" r:id="rId13"/>
    <p:sldId id="772" r:id="rId14"/>
    <p:sldId id="773" r:id="rId15"/>
    <p:sldId id="774" r:id="rId16"/>
    <p:sldId id="791" r:id="rId17"/>
    <p:sldId id="775" r:id="rId18"/>
    <p:sldId id="768" r:id="rId19"/>
    <p:sldId id="776" r:id="rId20"/>
    <p:sldId id="779" r:id="rId21"/>
    <p:sldId id="780" r:id="rId22"/>
    <p:sldId id="782" r:id="rId23"/>
    <p:sldId id="783" r:id="rId24"/>
    <p:sldId id="785" r:id="rId25"/>
    <p:sldId id="786" r:id="rId26"/>
    <p:sldId id="787" r:id="rId27"/>
    <p:sldId id="767" r:id="rId28"/>
    <p:sldId id="757" r:id="rId29"/>
    <p:sldId id="745" r:id="rId30"/>
    <p:sldId id="749" r:id="rId31"/>
    <p:sldId id="750" r:id="rId32"/>
    <p:sldId id="788" r:id="rId33"/>
    <p:sldId id="790" r:id="rId34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7DD"/>
    <a:srgbClr val="34AC8B"/>
    <a:srgbClr val="D85C00"/>
    <a:srgbClr val="009A46"/>
    <a:srgbClr val="FF6600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84" y="78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472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916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04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1773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3979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247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02782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9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960167"/>
            <a:ext cx="108077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Section Ⅱ</a:t>
            </a:r>
            <a:r>
              <a:rPr lang="zh-CN" altLang="en-US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Learning About Language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1237200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词 汇 精 讲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officially or legally prohibit(page 28)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官方或法律上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禁止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456111"/>
            <a:ext cx="10807700" cy="180857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prohibit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禁止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阻止某人做某事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prohibit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(sb)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禁止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prohibition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禁止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阻止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禁令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2738790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prohibit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尤指以法令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禁止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阻止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(1)A series of measures have been taken,one of which is that killing off rare species is severely prohibited.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一系列措施已经被采取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其中之一是严令禁止猎杀稀有物种。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high cost of equipment prohibits many people from taking up this sport.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昂贵的装备令许多人对这项运动望而却步。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(1)Teenagers are prohibited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buying cigarettes.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(2)As you know, smoking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prohibited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(prohibit) in the factory.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policy prohibits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smoking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(smoke) on school grounds.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89029" y="2126514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89029" y="2593857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56981" y="2758333"/>
            <a:ext cx="28083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56981" y="3225676"/>
            <a:ext cx="28083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96941" y="3930679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96941" y="4398022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87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However,a ban on development put in place in 2015 resulted in a vast population increase of the species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and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now the area is thought to have about 35 tigers and 70 leopards. (page 28)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,2015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年出台的一则关于开发的禁令导致物种数量大量增加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这一地区大约有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35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只老虎和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只豹子。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68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467365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result in 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造成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导致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922581"/>
            <a:ext cx="10807700" cy="18085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15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(1)Somehow,these arguments and reasoning resulted in a global reduction in error.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不知怎么地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这些论点和推理导致了误差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整体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减少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(2)Investigations showed that the accident resulted from drunk driving.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调查表明事故起因于醉酒驾驶。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made one big mistake,as a result,lost his job.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他犯了个大错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结果丢了工作。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66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(4)Program evaluations show that kids eat more vegetables as a result of the classes.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项目评估显示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由于上这些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园艺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孩子们吃了更多的蔬菜。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82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同义句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Paul was too careless;as a result,he failed the driving test.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→Paul failed the driving test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carelessness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→Paul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carelessness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resulted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his failure in the driving test.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→Paul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failure in the driving test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resulted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his carelessness.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82751" y="234253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82751" y="280988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01197" y="234253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01197" y="280988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19643" y="2342538"/>
            <a:ext cx="148986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19643" y="2809881"/>
            <a:ext cx="148986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47835" y="2362772"/>
            <a:ext cx="10578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47835" y="2830115"/>
            <a:ext cx="10578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68949" y="3528119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68949" y="3995462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57181" y="3528119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57181" y="3995462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85646" y="4685283"/>
            <a:ext cx="19263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85647" y="5152626"/>
            <a:ext cx="192630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34854" y="4685283"/>
            <a:ext cx="192630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34855" y="5152626"/>
            <a:ext cx="192630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056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3" grpId="0" animBg="1"/>
      <p:bldP spid="16" grpId="0" animBg="1"/>
      <p:bldP spid="19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503783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语 法 精 析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3068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一、概述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形式是一种非谓语形式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它具有名词的性质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因此在句中可以做主语、表语、宾语、定语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但是不能独立做谓语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Reading is an art.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读书是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门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艺术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Climbing mountains is really fun.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爬山真是有趣。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谓语动词一般用第三人称单数形式。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Reading aloud is a good way to learn a language.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大声朗读是学习语言的一种好方法。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Having a walk every day helps us keep healthy.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每天散步有助于我们保持健康。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形式的被动形式是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being done,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也可以做主语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但表示被动关系。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Being invited to the party was a great honour to the family.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被邀请参加聚会是这个家庭极大的荣誉。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0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12" name="横卷形 11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237599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13" name="横卷形 12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</a:t>
            </a:r>
            <a:r>
              <a:rPr lang="zh-CN" altLang="en-US" sz="4000" smtClean="0"/>
              <a:t>训练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1707840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形式做主语的几种类型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形式做主语可以分为以下几种类型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形式做主语时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往往表示经常性、习惯性的动作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通常置于句首。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Saying is one thing,and doing is another.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说是一回事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而做是另一回事。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14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503783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做形式主语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真正的主语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后置。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常见的能用于这种结构的形容词或名词有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It’s a waste of time doing sth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做某事是浪费时间。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It’s useless/worthwhile doing sth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做某事没用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是值得的。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It’s no good/use/fun doing sth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做某事没好处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没意思。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is no use worrying about it.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为此事操心没有用。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注意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:important,essential,necessary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等形容词不能用于上述结构。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77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可以用于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“There be no...”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is no saying when he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ll come back.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很难说他何时回来。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用于布告形式的省略结构中。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 smoking.(=Smoking is not allowed here.)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禁止吸烟。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 parking.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禁止停车。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68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431775"/>
            <a:ext cx="10807700" cy="5479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形式的复合结构做主语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形式有自己的逻辑主语时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常可以在前面加上一个名词的所有格或形容词性物主代词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构成动词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形式的复合结构。动词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形式的复合结构也可以在句中做主语。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students’ knowing English well will help them to learn French.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学生学好了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英语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学习法语有帮助。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Their coming to help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great encouragement to us.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他们来帮忙对我们来说是一个很大的鼓励。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24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形式做主语与动词不定式做主语的比较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形式与动词不定式都可以用作主语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两者在意义上相近。但动词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形式多用来表示经常性、一般性的动作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不定式多用来表示具体的或一次性的动作。比较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Smoking is not good for your health.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吸烟有害健康。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smoke is not good for you.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吸烟对你不好。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98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在口语中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位于句首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与不定式相比更常见。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“It is no use...”“It is no good...”“It is fun...”“It is a waste of time...”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等句型中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通常用动词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形式做真正的主语。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is a waste of time talking about that.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谈论那件事是浪费时间的。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91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在疑问句中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通常用动词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形式的复合结构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而不用不定式的复合结构做主语。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Does your saying mean anything to him?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你说那些话对他有意义吗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“There be”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句型中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只能用动词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而不能用不定式做主语。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is no telling what will happen.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谁也不知道会发生什么事。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02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即 学 即 练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8390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汤姆的迟到使老师很生气。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Tom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made the teacher very angry.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唱歌是我的爱好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在朋友的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生日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聚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上唱歌是我的梦想。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my hobby,and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at my friend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birthday party is my dream.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2880047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3347390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24733" y="2860442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24733" y="3327785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16971" y="2881180"/>
            <a:ext cx="136414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16971" y="3348523"/>
            <a:ext cx="13641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485" y="4663139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5130482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80267" y="4663139"/>
            <a:ext cx="12209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80267" y="5130482"/>
            <a:ext cx="12209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89229" y="4643534"/>
            <a:ext cx="12209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89229" y="5110877"/>
            <a:ext cx="12209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57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劝说这种人加入我们是浪费时间。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waste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time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persuading such a person to join us.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后悔你过去的错误是没有用的。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is no use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regretting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past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mistakes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2087959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2555302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88629" y="2087959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88629" y="2555302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12765" y="2102589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2765" y="2569932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40907" y="2102589"/>
            <a:ext cx="179619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40907" y="2569932"/>
            <a:ext cx="179619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01147" y="2102589"/>
            <a:ext cx="114812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01147" y="2569932"/>
            <a:ext cx="11481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13315" y="2112118"/>
            <a:ext cx="114812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13315" y="2579461"/>
            <a:ext cx="11481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34685" y="3872164"/>
            <a:ext cx="2034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34685" y="4339507"/>
            <a:ext cx="2034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28989" y="3852559"/>
            <a:ext cx="16652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8989" y="4319902"/>
            <a:ext cx="16652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54233" y="3832954"/>
            <a:ext cx="13591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54233" y="4300297"/>
            <a:ext cx="13591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67911" y="3832954"/>
            <a:ext cx="16501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67912" y="4300297"/>
            <a:ext cx="16501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57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3" grpId="0" animBg="1"/>
      <p:bldP spid="16" grpId="0" animBg="1"/>
      <p:bldP spid="18" grpId="0" animBg="1"/>
      <p:bldP spid="21" grpId="0" animBg="1"/>
      <p:bldP spid="24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横卷形 8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随堂训练　</a:t>
            </a:r>
            <a:endParaRPr lang="zh-CN" altLang="zh-CN" sz="40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158390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(travel) along the coastline is really a wonderful experience.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(expose) in the sun for a long time causes great harm to your skin.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3.Not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(research) local customs before travelling might cause some misunderstandings.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92485" y="2159967"/>
            <a:ext cx="249299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Travelling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92485" y="3328419"/>
            <a:ext cx="268214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Being exposed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728589" y="4520374"/>
            <a:ext cx="222323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researching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8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1274340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词 汇 </a:t>
            </a:r>
            <a:r>
              <a:rPr lang="zh-CN" altLang="en-US" dirty="0" smtClean="0">
                <a:solidFill>
                  <a:schemeClr val="bg1"/>
                </a:solidFill>
              </a:rPr>
              <a:t>认 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920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1.sneeze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打喷嚏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喷嚏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喷嚏声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2.teapot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茶壶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label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用标签标明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贴标签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标签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标记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cream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奶油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乳脂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护肤霜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奶油色的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淡黄色的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stretch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延伸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延续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伸展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舒展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6.bush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灌木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7.lung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肺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20677" y="1966245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0677" y="2433588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73005" y="1966245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3005" y="2433588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20677" y="2583428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0677" y="3050771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4787" y="3146365"/>
            <a:ext cx="16338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4787" y="3613708"/>
            <a:ext cx="16338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4787" y="3714421"/>
            <a:ext cx="17058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4787" y="4181764"/>
            <a:ext cx="17058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9088" y="4310811"/>
            <a:ext cx="17058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9088" y="4778154"/>
            <a:ext cx="17058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54947" y="4903352"/>
            <a:ext cx="13458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54947" y="5370695"/>
            <a:ext cx="13458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54947" y="5472734"/>
            <a:ext cx="134585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54947" y="5940077"/>
            <a:ext cx="13458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横卷形 2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  <p:bldP spid="19" grpId="0" animBg="1"/>
      <p:bldP spid="21" grpId="0" animBg="1"/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(win) the gold medal in the Olympic Games made her famous overnight.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5.It is no use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(complain) about the failure of our experiments.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368549" y="947813"/>
            <a:ext cx="229261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Having won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168749" y="2156656"/>
            <a:ext cx="234872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complaining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8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二、用动词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形式翻译下列句子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像这样谈话没有用处。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talking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this.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做早操对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的健康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好处吗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morning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exercises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health?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2946006"/>
            <a:ext cx="57591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4142289"/>
            <a:ext cx="8783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8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游泳池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里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游泳是件非常快乐的事。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 swimming pool is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pleasure.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和孩子们一起玩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有意思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fun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children.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颁发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诺贝尔奖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是极大的荣誉。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awarded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Nobel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Prize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honour.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1993649"/>
            <a:ext cx="935952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3096071"/>
            <a:ext cx="83514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4339727"/>
            <a:ext cx="8783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688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6744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词汇拓展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1.prohibit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尤指以法令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禁止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阻止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prohibition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禁止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阻止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禁令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2.journalist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新闻记者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新闻工作者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journal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日志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日记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3.rewarding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值得做的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有益的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reward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奖励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奖赏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回报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报酬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73205" y="1727919"/>
            <a:ext cx="25202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73205" y="2195262"/>
            <a:ext cx="2520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73205" y="2923796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73205" y="3391139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41157" y="404697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41157" y="451431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1.result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造成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导致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2.hunt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搜寻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追踪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2831502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329884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2270530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2737873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503783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语 法 图 解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599982" y="1102695"/>
            <a:ext cx="4331635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4E01.eps" descr="id:214749692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224533" y="1785959"/>
            <a:ext cx="9230448" cy="4044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83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探究发现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1.Getting here is quite difficult,so apart from the Sami very few people have ever seen Sarek.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这里交通极为不便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除了萨米人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很少有人见过萨勒克。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2.For hundreds of years,looking after reindeer was a way of life for the Sami.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几百年来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照顾驯鹿是萨米人的一种生活方式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01595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3.Being in such a beautiful and wild place makes me feel blessed to be alive.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置身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这般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美丽的荒原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我感到活着是如此幸福。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97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思考发现h.eps" descr="id:214749644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04853" y="1079847"/>
            <a:ext cx="2411320" cy="72008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950" y="1943943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以上三个句子的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主语都是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形式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谓语动词使用了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>
                <a:ea typeface="楷体" panose="02010609060101010101" pitchFamily="49" charset="-122"/>
                <a:cs typeface="Times New Roman" panose="02020603050405020304" pitchFamily="18" charset="0"/>
              </a:rPr>
              <a:t>第三人称</a:t>
            </a:r>
            <a:r>
              <a:rPr lang="zh-CN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单数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的形式。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33045" y="2050840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33045" y="2518183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32645" y="2567337"/>
            <a:ext cx="2880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32645" y="3096071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438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196</TotalTime>
  <Words>1379</Words>
  <Application>Microsoft Office PowerPoint</Application>
  <PresentationFormat>自定义</PresentationFormat>
  <Paragraphs>161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46</cp:revision>
  <dcterms:created xsi:type="dcterms:W3CDTF">2020-09-19T09:01:39Z</dcterms:created>
  <dcterms:modified xsi:type="dcterms:W3CDTF">2026-03-12T01:41:45Z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