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0" r:id="rId1"/>
  </p:sldMasterIdLst>
  <p:notesMasterIdLst>
    <p:notesMasterId r:id="rId43"/>
  </p:notesMasterIdLst>
  <p:sldIdLst>
    <p:sldId id="744" r:id="rId2"/>
    <p:sldId id="794" r:id="rId3"/>
    <p:sldId id="740" r:id="rId4"/>
    <p:sldId id="762" r:id="rId5"/>
    <p:sldId id="763" r:id="rId6"/>
    <p:sldId id="764" r:id="rId7"/>
    <p:sldId id="765" r:id="rId8"/>
    <p:sldId id="769" r:id="rId9"/>
    <p:sldId id="770" r:id="rId10"/>
    <p:sldId id="758" r:id="rId11"/>
    <p:sldId id="759" r:id="rId12"/>
    <p:sldId id="771" r:id="rId13"/>
    <p:sldId id="772" r:id="rId14"/>
    <p:sldId id="773" r:id="rId15"/>
    <p:sldId id="775" r:id="rId16"/>
    <p:sldId id="776" r:id="rId17"/>
    <p:sldId id="768" r:id="rId18"/>
    <p:sldId id="777" r:id="rId19"/>
    <p:sldId id="778" r:id="rId20"/>
    <p:sldId id="774" r:id="rId21"/>
    <p:sldId id="779" r:id="rId22"/>
    <p:sldId id="780" r:id="rId23"/>
    <p:sldId id="781" r:id="rId24"/>
    <p:sldId id="782" r:id="rId25"/>
    <p:sldId id="785" r:id="rId26"/>
    <p:sldId id="783" r:id="rId27"/>
    <p:sldId id="784" r:id="rId28"/>
    <p:sldId id="786" r:id="rId29"/>
    <p:sldId id="787" r:id="rId30"/>
    <p:sldId id="788" r:id="rId31"/>
    <p:sldId id="789" r:id="rId32"/>
    <p:sldId id="790" r:id="rId33"/>
    <p:sldId id="791" r:id="rId34"/>
    <p:sldId id="767" r:id="rId35"/>
    <p:sldId id="792" r:id="rId36"/>
    <p:sldId id="745" r:id="rId37"/>
    <p:sldId id="749" r:id="rId38"/>
    <p:sldId id="750" r:id="rId39"/>
    <p:sldId id="793" r:id="rId40"/>
    <p:sldId id="796" r:id="rId41"/>
    <p:sldId id="795" r:id="rId42"/>
  </p:sldIdLst>
  <p:sldSz cx="11522075" cy="6480175"/>
  <p:notesSz cx="6858000" cy="9144000"/>
  <p:defaultTextStyle>
    <a:defPPr>
      <a:defRPr lang="zh-CN"/>
    </a:defPPr>
    <a:lvl1pPr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1pPr>
    <a:lvl2pPr marL="4572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2pPr>
    <a:lvl3pPr marL="9144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3pPr>
    <a:lvl4pPr marL="13716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4pPr>
    <a:lvl5pPr marL="18288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5pPr>
    <a:lvl6pPr marL="22860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6pPr>
    <a:lvl7pPr marL="27432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7pPr>
    <a:lvl8pPr marL="32004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8pPr>
    <a:lvl9pPr marL="36576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9pPr>
  </p:defaultTextStyle>
  <p:extLst>
    <p:ext uri="{EFAFB233-063F-42B5-8137-9DF3F51BA10A}">
      <p15:sldGuideLst xmlns:p15="http://schemas.microsoft.com/office/powerpoint/2012/main">
        <p15:guide id="1" orient="horz" pos="499" userDrawn="1">
          <p15:clr>
            <a:srgbClr val="A4A3A4"/>
          </p15:clr>
        </p15:guide>
        <p15:guide id="2" pos="46" userDrawn="1">
          <p15:clr>
            <a:srgbClr val="A4A3A4"/>
          </p15:clr>
        </p15:guide>
        <p15:guide id="3" orient="horz" pos="862" userDrawn="1">
          <p15:clr>
            <a:srgbClr val="A4A3A4"/>
          </p15:clr>
        </p15:guide>
        <p15:guide id="4" orient="horz" pos="45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6A7DD"/>
    <a:srgbClr val="34AC8B"/>
    <a:srgbClr val="D85C00"/>
    <a:srgbClr val="009A46"/>
    <a:srgbClr val="FF6600"/>
    <a:srgbClr val="FF9933"/>
    <a:srgbClr val="FF3399"/>
    <a:srgbClr val="FF7C80"/>
    <a:srgbClr val="FFFFFF"/>
    <a:srgbClr val="9E5EC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182" autoAdjust="0"/>
    <p:restoredTop sz="94591" autoAdjust="0"/>
  </p:normalViewPr>
  <p:slideViewPr>
    <p:cSldViewPr>
      <p:cViewPr varScale="1">
        <p:scale>
          <a:sx n="97" d="100"/>
          <a:sy n="97" d="100"/>
        </p:scale>
        <p:origin x="96" y="54"/>
      </p:cViewPr>
      <p:guideLst>
        <p:guide orient="horz" pos="499"/>
        <p:guide pos="46"/>
        <p:guide orient="horz" pos="862"/>
        <p:guide orient="horz" pos="453"/>
      </p:guideLst>
    </p:cSldViewPr>
  </p:slideViewPr>
  <p:outlineViewPr>
    <p:cViewPr>
      <p:scale>
        <a:sx n="33" d="100"/>
        <a:sy n="33" d="100"/>
      </p:scale>
      <p:origin x="0" y="0"/>
    </p:cViewPr>
  </p:outlineViewPr>
  <p:notesTextViewPr>
    <p:cViewPr>
      <p:scale>
        <a:sx n="3" d="2"/>
        <a:sy n="3" d="2"/>
      </p:scale>
      <p:origin x="0" y="0"/>
    </p:cViewPr>
  </p:notesTextViewPr>
  <p:sorterViewPr>
    <p:cViewPr>
      <p:scale>
        <a:sx n="130" d="100"/>
        <a:sy n="13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5124" name="幻灯片图像占位符 3"/>
          <p:cNvSpPr>
            <a:spLocks noGrp="1" noRot="1" noChangeAspect="1" noChangeArrowheads="1"/>
          </p:cNvSpPr>
          <p:nvPr>
            <p:ph type="sldImg" idx="4294967295"/>
          </p:nvPr>
        </p:nvSpPr>
        <p:spPr bwMode="auto">
          <a:xfrm>
            <a:off x="381000" y="685800"/>
            <a:ext cx="6096000" cy="3429000"/>
          </a:xfrm>
          <a:prstGeom prst="rect">
            <a:avLst/>
          </a:prstGeom>
          <a:noFill/>
          <a:ln w="12700">
            <a:solidFill>
              <a:srgbClr val="000000"/>
            </a:solidFill>
            <a:miter lim="800000"/>
          </a:ln>
          <a:extLst>
            <a:ext uri="{909E8E84-426E-40DD-AFC4-6F175D3DCCD1}">
              <a14:hiddenFill xmlns:a14="http://schemas.microsoft.com/office/drawing/2010/main">
                <a:solidFill>
                  <a:srgbClr val="FFFFFF"/>
                </a:solidFill>
              </a14:hiddenFill>
            </a:ext>
          </a:extLst>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b="0" noProof="1" dirty="0">
                <a:ea typeface="黑体" panose="02010609060101010101" pitchFamily="49" charset="-122"/>
              </a:defRPr>
            </a:lvl1pPr>
          </a:lstStyle>
          <a:p>
            <a:fld id="{A64CA497-71E0-4184-919F-D45F39379D11}" type="slidenum">
              <a:rPr lang="zh-CN" altLang="en-US"/>
              <a:pPr/>
              <a:t>‹#›</a:t>
            </a:fld>
            <a:endParaRPr lang="zh-CN" altLang="en-US">
              <a:ea typeface="黑体" panose="02010609060101010101" pitchFamily="49" charset="-122"/>
            </a:endParaRPr>
          </a:p>
        </p:txBody>
      </p:sp>
    </p:spTree>
    <p:extLst>
      <p:ext uri="{BB962C8B-B14F-4D97-AF65-F5344CB8AC3E}">
        <p14:creationId xmlns:p14="http://schemas.microsoft.com/office/powerpoint/2010/main" val="1747822530"/>
      </p:ext>
    </p:extLst>
  </p:cSld>
  <p:clrMap bg1="lt1" tx1="dk1" bg2="lt2" tx2="dk2" accent1="accent1" accent2="accent2" accent3="accent3" accent4="accent4" accent5="accent5" accent6="accent6" hlink="hlink" folHlink="folHlink"/>
  <p:notesStyle>
    <a:lvl1pPr algn="l" rtl="0" fontAlgn="base">
      <a:spcBef>
        <a:spcPct val="0"/>
      </a:spcBef>
      <a:spcAft>
        <a:spcPct val="0"/>
      </a:spcAft>
      <a:defRPr sz="1200" kern="1200">
        <a:solidFill>
          <a:schemeClr val="tx1"/>
        </a:solidFill>
        <a:latin typeface="+mn-lt"/>
        <a:ea typeface="+mn-ea"/>
        <a:cs typeface="+mn-cs"/>
      </a:defRPr>
    </a:lvl1pPr>
    <a:lvl2pPr marL="457200" algn="l" rtl="0" fontAlgn="base">
      <a:spcBef>
        <a:spcPct val="0"/>
      </a:spcBef>
      <a:spcAft>
        <a:spcPct val="0"/>
      </a:spcAft>
      <a:defRPr sz="1200" kern="1200">
        <a:solidFill>
          <a:schemeClr val="tx1"/>
        </a:solidFill>
        <a:latin typeface="+mn-lt"/>
        <a:ea typeface="+mn-ea"/>
        <a:cs typeface="+mn-cs"/>
      </a:defRPr>
    </a:lvl2pPr>
    <a:lvl3pPr marL="914400" algn="l" rtl="0" fontAlgn="base">
      <a:spcBef>
        <a:spcPct val="0"/>
      </a:spcBef>
      <a:spcAft>
        <a:spcPct val="0"/>
      </a:spcAft>
      <a:defRPr sz="1200" kern="1200">
        <a:solidFill>
          <a:schemeClr val="tx1"/>
        </a:solidFill>
        <a:latin typeface="+mn-lt"/>
        <a:ea typeface="+mn-ea"/>
        <a:cs typeface="+mn-cs"/>
      </a:defRPr>
    </a:lvl3pPr>
    <a:lvl4pPr marL="1371600" algn="l" rtl="0" fontAlgn="base">
      <a:spcBef>
        <a:spcPct val="0"/>
      </a:spcBef>
      <a:spcAft>
        <a:spcPct val="0"/>
      </a:spcAft>
      <a:defRPr sz="1200" kern="1200">
        <a:solidFill>
          <a:schemeClr val="tx1"/>
        </a:solidFill>
        <a:latin typeface="+mn-lt"/>
        <a:ea typeface="+mn-ea"/>
        <a:cs typeface="+mn-cs"/>
      </a:defRPr>
    </a:lvl4pPr>
    <a:lvl5pPr marL="1828800" algn="l" rtl="0" fontAlgn="base">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chemeClr val="bg1"/>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2054401"/>
            <a:ext cx="11522075" cy="4426046"/>
          </a:xfrm>
          <a:prstGeom prst="rect">
            <a:avLst/>
          </a:prstGeom>
        </p:spPr>
      </p:pic>
      <p:pic>
        <p:nvPicPr>
          <p:cNvPr id="9" name="图片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866326" y="254245"/>
            <a:ext cx="7927159" cy="1833714"/>
          </a:xfrm>
          <a:prstGeom prst="rect">
            <a:avLst/>
          </a:prstGeom>
        </p:spPr>
      </p:pic>
    </p:spTree>
    <p:extLst>
      <p:ext uri="{BB962C8B-B14F-4D97-AF65-F5344CB8AC3E}">
        <p14:creationId xmlns:p14="http://schemas.microsoft.com/office/powerpoint/2010/main" val="962675813"/>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2_标题幻灯片">
    <p:bg>
      <p:bgPr>
        <a:pattFill prst="divot">
          <a:fgClr>
            <a:srgbClr val="C6A7DD"/>
          </a:fgClr>
          <a:bgClr>
            <a:schemeClr val="bg1"/>
          </a:bgClr>
        </a:patt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0800000">
            <a:off x="3748" y="-10001"/>
            <a:ext cx="1394768" cy="2762713"/>
          </a:xfrm>
          <a:prstGeom prst="rect">
            <a:avLst/>
          </a:prstGeom>
        </p:spPr>
      </p:pic>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123557" y="3706848"/>
            <a:ext cx="1394768" cy="2762713"/>
          </a:xfrm>
          <a:prstGeom prst="rect">
            <a:avLst/>
          </a:prstGeom>
        </p:spPr>
      </p:pic>
    </p:spTree>
    <p:extLst>
      <p:ext uri="{BB962C8B-B14F-4D97-AF65-F5344CB8AC3E}">
        <p14:creationId xmlns:p14="http://schemas.microsoft.com/office/powerpoint/2010/main" val="2549043934"/>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0800000">
            <a:off x="3748" y="-10001"/>
            <a:ext cx="1394768" cy="2762713"/>
          </a:xfrm>
          <a:prstGeom prst="rect">
            <a:avLst/>
          </a:prstGeom>
        </p:spPr>
      </p:pic>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123557" y="3478712"/>
            <a:ext cx="1394768" cy="2762713"/>
          </a:xfrm>
          <a:prstGeom prst="rect">
            <a:avLst/>
          </a:prstGeom>
        </p:spPr>
      </p:pic>
    </p:spTree>
    <p:extLst>
      <p:ext uri="{BB962C8B-B14F-4D97-AF65-F5344CB8AC3E}">
        <p14:creationId xmlns:p14="http://schemas.microsoft.com/office/powerpoint/2010/main" val="146961115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67701253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063131846"/>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bg>
      <p:bgPr>
        <a:gradFill>
          <a:gsLst>
            <a:gs pos="61000">
              <a:srgbClr val="B283D6"/>
            </a:gs>
            <a:gs pos="100000">
              <a:srgbClr val="9E5ECE"/>
            </a:gs>
            <a:gs pos="0">
              <a:srgbClr val="9E5ECE"/>
            </a:gs>
            <a:gs pos="40000">
              <a:srgbClr val="C6A7DD"/>
            </a:gs>
          </a:gsLst>
          <a:lin ang="5400000" scaled="1"/>
        </a:gradFill>
        <a:effectLst/>
      </p:bgPr>
    </p:bg>
    <p:spTree>
      <p:nvGrpSpPr>
        <p:cNvPr id="1" name=""/>
        <p:cNvGrpSpPr/>
        <p:nvPr/>
      </p:nvGrpSpPr>
      <p:grpSpPr>
        <a:xfrm>
          <a:off x="0" y="0"/>
          <a:ext cx="0" cy="0"/>
          <a:chOff x="0" y="0"/>
          <a:chExt cx="0" cy="0"/>
        </a:xfrm>
      </p:grpSpPr>
      <p:sp>
        <p:nvSpPr>
          <p:cNvPr id="2" name="矩形 1"/>
          <p:cNvSpPr/>
          <p:nvPr userDrawn="1"/>
        </p:nvSpPr>
        <p:spPr>
          <a:xfrm>
            <a:off x="2781170" y="1129203"/>
            <a:ext cx="6364243" cy="3046988"/>
          </a:xfrm>
          <a:prstGeom prst="rect">
            <a:avLst/>
          </a:prstGeom>
          <a:noFill/>
        </p:spPr>
        <p:txBody>
          <a:bodyPr wrap="none" lIns="91440" tIns="45720" rIns="91440" bIns="45720">
            <a:spAutoFit/>
          </a:bodyPr>
          <a:lstStyle/>
          <a:p>
            <a:r>
              <a:rPr lang="zh-CN" altLang="en-US" sz="96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以梦为马，</a:t>
            </a:r>
            <a:endParaRPr lang="en-US" altLang="zh-CN" sz="96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a:p>
            <a:r>
              <a:rPr lang="zh-CN" altLang="en-US" sz="96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不负韶华！</a:t>
            </a:r>
            <a:endParaRPr lang="en-US" altLang="zh-CN" sz="96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375191578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 Target="../slides/slide2.xml"/><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audio" Target="../media/audio1.wav"/></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矩形 11">
            <a:extLst>
              <a:ext uri="{FF2B5EF4-FFF2-40B4-BE49-F238E27FC236}">
                <a16:creationId xmlns="" xmlns:a16="http://schemas.microsoft.com/office/drawing/2014/main" id="{F4BE031C-B885-491B-AFE9-3136DB3D16BC}"/>
              </a:ext>
            </a:extLst>
          </p:cNvPr>
          <p:cNvSpPr/>
          <p:nvPr userDrawn="1"/>
        </p:nvSpPr>
        <p:spPr>
          <a:xfrm>
            <a:off x="0" y="6240412"/>
            <a:ext cx="11522075" cy="239763"/>
          </a:xfrm>
          <a:prstGeom prst="rect">
            <a:avLst/>
          </a:prstGeom>
          <a:solidFill>
            <a:srgbClr val="7030A0"/>
          </a:solidFill>
          <a:ln>
            <a:solidFill>
              <a:srgbClr val="7030A0"/>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sz="3024" b="0" cap="none" spc="0" dirty="0">
              <a:ln w="0"/>
              <a:solidFill>
                <a:schemeClr val="accent1"/>
              </a:solidFill>
              <a:effectLst>
                <a:outerShdw blurRad="38100" dist="25400" dir="5400000" algn="ctr" rotWithShape="0">
                  <a:srgbClr val="6E747A">
                    <a:alpha val="43000"/>
                  </a:srgbClr>
                </a:outerShdw>
              </a:effectLst>
            </a:endParaRPr>
          </a:p>
        </p:txBody>
      </p:sp>
      <p:sp>
        <p:nvSpPr>
          <p:cNvPr id="14" name="云形 13">
            <a:hlinkClick r:id="rId8" action="ppaction://hlinksldjump">
              <a:snd r:embed="rId9" name="camera.wav"/>
            </a:hlinkClick>
          </p:cNvPr>
          <p:cNvSpPr/>
          <p:nvPr userDrawn="1"/>
        </p:nvSpPr>
        <p:spPr>
          <a:xfrm>
            <a:off x="10657979" y="0"/>
            <a:ext cx="864096" cy="624061"/>
          </a:xfrm>
          <a:prstGeom prst="cloud">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导航</a:t>
            </a:r>
            <a:endParaRPr lang="zh-CN" altLang="en-US" sz="1400" dirty="0"/>
          </a:p>
        </p:txBody>
      </p:sp>
    </p:spTree>
    <p:extLst>
      <p:ext uri="{BB962C8B-B14F-4D97-AF65-F5344CB8AC3E}">
        <p14:creationId xmlns:p14="http://schemas.microsoft.com/office/powerpoint/2010/main" val="2405802266"/>
      </p:ext>
    </p:extLst>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Lst>
  <p:timing>
    <p:tnLst>
      <p:par>
        <p:cTn id="1" dur="indefinite" restart="never" nodeType="tmRoot"/>
      </p:par>
    </p:tnLst>
  </p:timing>
  <p:txStyles>
    <p:titleStyle>
      <a:lvl1pPr algn="ctr" rtl="0" eaLnBrk="1" fontAlgn="base" hangingPunct="1">
        <a:spcBef>
          <a:spcPct val="0"/>
        </a:spcBef>
        <a:spcAft>
          <a:spcPct val="0"/>
        </a:spcAft>
        <a:defRPr sz="4158" kern="1200">
          <a:solidFill>
            <a:schemeClr val="tx1"/>
          </a:solidFill>
          <a:latin typeface="+mj-lt"/>
          <a:ea typeface="+mj-ea"/>
          <a:cs typeface="+mj-cs"/>
        </a:defRPr>
      </a:lvl1pPr>
      <a:lvl2pPr algn="ctr" rtl="0" eaLnBrk="1" fontAlgn="base" hangingPunct="1">
        <a:spcBef>
          <a:spcPct val="0"/>
        </a:spcBef>
        <a:spcAft>
          <a:spcPct val="0"/>
        </a:spcAft>
        <a:defRPr sz="4158">
          <a:solidFill>
            <a:schemeClr val="tx1"/>
          </a:solidFill>
          <a:latin typeface="Arial" charset="0"/>
          <a:ea typeface="黑体" pitchFamily="2" charset="-122"/>
        </a:defRPr>
      </a:lvl2pPr>
      <a:lvl3pPr algn="ctr" rtl="0" eaLnBrk="1" fontAlgn="base" hangingPunct="1">
        <a:spcBef>
          <a:spcPct val="0"/>
        </a:spcBef>
        <a:spcAft>
          <a:spcPct val="0"/>
        </a:spcAft>
        <a:defRPr sz="4158">
          <a:solidFill>
            <a:schemeClr val="tx1"/>
          </a:solidFill>
          <a:latin typeface="Arial" charset="0"/>
          <a:ea typeface="黑体" pitchFamily="2" charset="-122"/>
        </a:defRPr>
      </a:lvl3pPr>
      <a:lvl4pPr algn="ctr" rtl="0" eaLnBrk="1" fontAlgn="base" hangingPunct="1">
        <a:spcBef>
          <a:spcPct val="0"/>
        </a:spcBef>
        <a:spcAft>
          <a:spcPct val="0"/>
        </a:spcAft>
        <a:defRPr sz="4158">
          <a:solidFill>
            <a:schemeClr val="tx1"/>
          </a:solidFill>
          <a:latin typeface="Arial" charset="0"/>
          <a:ea typeface="黑体" pitchFamily="2" charset="-122"/>
        </a:defRPr>
      </a:lvl4pPr>
      <a:lvl5pPr algn="ctr" rtl="0" eaLnBrk="1" fontAlgn="base" hangingPunct="1">
        <a:spcBef>
          <a:spcPct val="0"/>
        </a:spcBef>
        <a:spcAft>
          <a:spcPct val="0"/>
        </a:spcAft>
        <a:defRPr sz="4158">
          <a:solidFill>
            <a:schemeClr val="tx1"/>
          </a:solidFill>
          <a:latin typeface="Arial" charset="0"/>
          <a:ea typeface="黑体" pitchFamily="2" charset="-122"/>
        </a:defRPr>
      </a:lvl5pPr>
      <a:lvl6pPr marL="432008" algn="ctr" rtl="0" eaLnBrk="1" fontAlgn="base" hangingPunct="1">
        <a:spcBef>
          <a:spcPct val="0"/>
        </a:spcBef>
        <a:spcAft>
          <a:spcPct val="0"/>
        </a:spcAft>
        <a:defRPr sz="4158">
          <a:solidFill>
            <a:schemeClr val="tx1"/>
          </a:solidFill>
          <a:latin typeface="Arial" charset="0"/>
          <a:ea typeface="黑体" pitchFamily="2" charset="-122"/>
        </a:defRPr>
      </a:lvl6pPr>
      <a:lvl7pPr marL="864017" algn="ctr" rtl="0" eaLnBrk="1" fontAlgn="base" hangingPunct="1">
        <a:spcBef>
          <a:spcPct val="0"/>
        </a:spcBef>
        <a:spcAft>
          <a:spcPct val="0"/>
        </a:spcAft>
        <a:defRPr sz="4158">
          <a:solidFill>
            <a:schemeClr val="tx1"/>
          </a:solidFill>
          <a:latin typeface="Arial" charset="0"/>
          <a:ea typeface="黑体" pitchFamily="2" charset="-122"/>
        </a:defRPr>
      </a:lvl7pPr>
      <a:lvl8pPr marL="1296025" algn="ctr" rtl="0" eaLnBrk="1" fontAlgn="base" hangingPunct="1">
        <a:spcBef>
          <a:spcPct val="0"/>
        </a:spcBef>
        <a:spcAft>
          <a:spcPct val="0"/>
        </a:spcAft>
        <a:defRPr sz="4158">
          <a:solidFill>
            <a:schemeClr val="tx1"/>
          </a:solidFill>
          <a:latin typeface="Arial" charset="0"/>
          <a:ea typeface="黑体" pitchFamily="2" charset="-122"/>
        </a:defRPr>
      </a:lvl8pPr>
      <a:lvl9pPr marL="1728033" algn="ctr" rtl="0" eaLnBrk="1" fontAlgn="base" hangingPunct="1">
        <a:spcBef>
          <a:spcPct val="0"/>
        </a:spcBef>
        <a:spcAft>
          <a:spcPct val="0"/>
        </a:spcAft>
        <a:defRPr sz="4158">
          <a:solidFill>
            <a:schemeClr val="tx1"/>
          </a:solidFill>
          <a:latin typeface="Arial" charset="0"/>
          <a:ea typeface="黑体" pitchFamily="2" charset="-122"/>
        </a:defRPr>
      </a:lvl9pPr>
    </p:titleStyle>
    <p:bodyStyle>
      <a:lvl1pPr marL="324006" indent="-324006" algn="l" rtl="0" eaLnBrk="1" fontAlgn="base" hangingPunct="1">
        <a:spcBef>
          <a:spcPct val="20000"/>
        </a:spcBef>
        <a:spcAft>
          <a:spcPct val="0"/>
        </a:spcAft>
        <a:buFont typeface="Arial" charset="0"/>
        <a:buChar char="•"/>
        <a:defRPr sz="3024" kern="1200">
          <a:solidFill>
            <a:schemeClr val="tx1"/>
          </a:solidFill>
          <a:latin typeface="+mn-lt"/>
          <a:ea typeface="+mn-ea"/>
          <a:cs typeface="+mn-cs"/>
        </a:defRPr>
      </a:lvl1pPr>
      <a:lvl2pPr marL="702013" indent="-270005" algn="l" rtl="0" eaLnBrk="1" fontAlgn="base" hangingPunct="1">
        <a:spcBef>
          <a:spcPct val="20000"/>
        </a:spcBef>
        <a:spcAft>
          <a:spcPct val="0"/>
        </a:spcAft>
        <a:buFont typeface="Arial" charset="0"/>
        <a:buChar char="–"/>
        <a:defRPr sz="2646" kern="1200">
          <a:solidFill>
            <a:schemeClr val="tx1"/>
          </a:solidFill>
          <a:latin typeface="+mn-lt"/>
          <a:ea typeface="+mn-ea"/>
          <a:cs typeface="+mn-cs"/>
        </a:defRPr>
      </a:lvl2pPr>
      <a:lvl3pPr marL="1080021" indent="-216004" algn="l" rtl="0" eaLnBrk="1" fontAlgn="base" hangingPunct="1">
        <a:spcBef>
          <a:spcPct val="20000"/>
        </a:spcBef>
        <a:spcAft>
          <a:spcPct val="0"/>
        </a:spcAft>
        <a:buFont typeface="Arial" charset="0"/>
        <a:buChar char="•"/>
        <a:defRPr sz="2268" kern="1200">
          <a:solidFill>
            <a:schemeClr val="tx1"/>
          </a:solidFill>
          <a:latin typeface="+mn-lt"/>
          <a:ea typeface="+mn-ea"/>
          <a:cs typeface="+mn-cs"/>
        </a:defRPr>
      </a:lvl3pPr>
      <a:lvl4pPr marL="1512029" indent="-216004" algn="l" rtl="0" eaLnBrk="1" fontAlgn="base" hangingPunct="1">
        <a:spcBef>
          <a:spcPct val="20000"/>
        </a:spcBef>
        <a:spcAft>
          <a:spcPct val="0"/>
        </a:spcAft>
        <a:buFont typeface="Arial" charset="0"/>
        <a:buChar char="–"/>
        <a:defRPr sz="1890" kern="1200">
          <a:solidFill>
            <a:schemeClr val="tx1"/>
          </a:solidFill>
          <a:latin typeface="+mn-lt"/>
          <a:ea typeface="+mn-ea"/>
          <a:cs typeface="+mn-cs"/>
        </a:defRPr>
      </a:lvl4pPr>
      <a:lvl5pPr marL="1944037" indent="-216004" algn="l" rtl="0" eaLnBrk="1" fontAlgn="base" hangingPunct="1">
        <a:spcBef>
          <a:spcPct val="20000"/>
        </a:spcBef>
        <a:spcAft>
          <a:spcPct val="0"/>
        </a:spcAft>
        <a:buFont typeface="Arial" charset="0"/>
        <a:buChar char="»"/>
        <a:defRPr sz="1890" kern="1200">
          <a:solidFill>
            <a:schemeClr val="tx1"/>
          </a:solidFill>
          <a:latin typeface="+mn-lt"/>
          <a:ea typeface="+mn-ea"/>
          <a:cs typeface="+mn-cs"/>
        </a:defRPr>
      </a:lvl5pPr>
      <a:lvl6pPr marL="2376046"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6pPr>
      <a:lvl7pPr marL="2808054"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7pPr>
      <a:lvl8pPr marL="3240062"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8pPr>
      <a:lvl9pPr marL="3672070"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9pPr>
    </p:bodyStyle>
    <p:otherStyle>
      <a:defPPr>
        <a:defRPr lang="zh-CN"/>
      </a:defPPr>
      <a:lvl1pPr marL="0" algn="l" defTabSz="864017" rtl="0" eaLnBrk="1" latinLnBrk="0" hangingPunct="1">
        <a:defRPr sz="1701" kern="1200">
          <a:solidFill>
            <a:schemeClr val="tx1"/>
          </a:solidFill>
          <a:latin typeface="+mn-lt"/>
          <a:ea typeface="+mn-ea"/>
          <a:cs typeface="+mn-cs"/>
        </a:defRPr>
      </a:lvl1pPr>
      <a:lvl2pPr marL="432008" algn="l" defTabSz="864017" rtl="0" eaLnBrk="1" latinLnBrk="0" hangingPunct="1">
        <a:defRPr sz="1701" kern="1200">
          <a:solidFill>
            <a:schemeClr val="tx1"/>
          </a:solidFill>
          <a:latin typeface="+mn-lt"/>
          <a:ea typeface="+mn-ea"/>
          <a:cs typeface="+mn-cs"/>
        </a:defRPr>
      </a:lvl2pPr>
      <a:lvl3pPr marL="864017" algn="l" defTabSz="864017" rtl="0" eaLnBrk="1" latinLnBrk="0" hangingPunct="1">
        <a:defRPr sz="1701" kern="1200">
          <a:solidFill>
            <a:schemeClr val="tx1"/>
          </a:solidFill>
          <a:latin typeface="+mn-lt"/>
          <a:ea typeface="+mn-ea"/>
          <a:cs typeface="+mn-cs"/>
        </a:defRPr>
      </a:lvl3pPr>
      <a:lvl4pPr marL="1296025" algn="l" defTabSz="864017" rtl="0" eaLnBrk="1" latinLnBrk="0" hangingPunct="1">
        <a:defRPr sz="1701" kern="1200">
          <a:solidFill>
            <a:schemeClr val="tx1"/>
          </a:solidFill>
          <a:latin typeface="+mn-lt"/>
          <a:ea typeface="+mn-ea"/>
          <a:cs typeface="+mn-cs"/>
        </a:defRPr>
      </a:lvl4pPr>
      <a:lvl5pPr marL="1728033" algn="l" defTabSz="864017" rtl="0" eaLnBrk="1" latinLnBrk="0" hangingPunct="1">
        <a:defRPr sz="1701" kern="1200">
          <a:solidFill>
            <a:schemeClr val="tx1"/>
          </a:solidFill>
          <a:latin typeface="+mn-lt"/>
          <a:ea typeface="+mn-ea"/>
          <a:cs typeface="+mn-cs"/>
        </a:defRPr>
      </a:lvl5pPr>
      <a:lvl6pPr marL="2160041" algn="l" defTabSz="864017" rtl="0" eaLnBrk="1" latinLnBrk="0" hangingPunct="1">
        <a:defRPr sz="1701" kern="1200">
          <a:solidFill>
            <a:schemeClr val="tx1"/>
          </a:solidFill>
          <a:latin typeface="+mn-lt"/>
          <a:ea typeface="+mn-ea"/>
          <a:cs typeface="+mn-cs"/>
        </a:defRPr>
      </a:lvl6pPr>
      <a:lvl7pPr marL="2592050" algn="l" defTabSz="864017" rtl="0" eaLnBrk="1" latinLnBrk="0" hangingPunct="1">
        <a:defRPr sz="1701" kern="1200">
          <a:solidFill>
            <a:schemeClr val="tx1"/>
          </a:solidFill>
          <a:latin typeface="+mn-lt"/>
          <a:ea typeface="+mn-ea"/>
          <a:cs typeface="+mn-cs"/>
        </a:defRPr>
      </a:lvl7pPr>
      <a:lvl8pPr marL="3024058" algn="l" defTabSz="864017" rtl="0" eaLnBrk="1" latinLnBrk="0" hangingPunct="1">
        <a:defRPr sz="1701" kern="1200">
          <a:solidFill>
            <a:schemeClr val="tx1"/>
          </a:solidFill>
          <a:latin typeface="+mn-lt"/>
          <a:ea typeface="+mn-ea"/>
          <a:cs typeface="+mn-cs"/>
        </a:defRPr>
      </a:lvl8pPr>
      <a:lvl9pPr marL="3456066" algn="l" defTabSz="864017" rtl="0" eaLnBrk="1" latinLnBrk="0" hangingPunct="1">
        <a:defRPr sz="17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slide" Target="slide3.xml"/><Relationship Id="rId1" Type="http://schemas.openxmlformats.org/officeDocument/2006/relationships/slideLayout" Target="../slideLayouts/slideLayout2.xml"/><Relationship Id="rId5" Type="http://schemas.openxmlformats.org/officeDocument/2006/relationships/slide" Target="slide36.xml"/><Relationship Id="rId4" Type="http://schemas.openxmlformats.org/officeDocument/2006/relationships/slide" Target="slide10.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3816151"/>
            <a:ext cx="10807700" cy="769441"/>
          </a:xfrm>
          <a:prstGeom prst="rect">
            <a:avLst/>
          </a:prstGeom>
        </p:spPr>
        <p:txBody>
          <a:bodyPr>
            <a:spAutoFit/>
          </a:bodyPr>
          <a:lstStyle/>
          <a:p>
            <a:pPr algn="ctr">
              <a:spcAft>
                <a:spcPts val="0"/>
              </a:spcAft>
              <a:tabLst>
                <a:tab pos="1188085" algn="l"/>
                <a:tab pos="2163445" algn="l"/>
                <a:tab pos="3142615" algn="l"/>
                <a:tab pos="4190365" algn="l"/>
              </a:tabLst>
            </a:pPr>
            <a:r>
              <a:rPr lang="en-US" altLang="zh-CN" sz="4400">
                <a:solidFill>
                  <a:srgbClr val="7030A0"/>
                </a:solidFill>
                <a:latin typeface="隶书" panose="02010509060101010101" pitchFamily="49" charset="-122"/>
                <a:ea typeface="隶书" panose="02010509060101010101" pitchFamily="49" charset="-122"/>
                <a:cs typeface="Times New Roman" panose="02020603050405020304" pitchFamily="18" charset="0"/>
              </a:rPr>
              <a:t>Section Ⅱ</a:t>
            </a:r>
            <a:r>
              <a:rPr lang="zh-CN" altLang="en-US" sz="4400">
                <a:solidFill>
                  <a:srgbClr val="7030A0"/>
                </a:solidFill>
                <a:latin typeface="隶书" panose="02010509060101010101" pitchFamily="49" charset="-122"/>
                <a:ea typeface="隶书" panose="02010509060101010101" pitchFamily="49" charset="-122"/>
                <a:cs typeface="Times New Roman" panose="02020603050405020304" pitchFamily="18" charset="0"/>
              </a:rPr>
              <a:t>　</a:t>
            </a:r>
            <a:r>
              <a:rPr lang="en-US" altLang="zh-CN" sz="4400">
                <a:solidFill>
                  <a:srgbClr val="7030A0"/>
                </a:solidFill>
                <a:latin typeface="隶书" panose="02010509060101010101" pitchFamily="49" charset="-122"/>
                <a:ea typeface="隶书" panose="02010509060101010101" pitchFamily="49" charset="-122"/>
                <a:cs typeface="Times New Roman" panose="02020603050405020304" pitchFamily="18" charset="0"/>
              </a:rPr>
              <a:t>Learning About Language</a:t>
            </a:r>
          </a:p>
        </p:txBody>
      </p:sp>
    </p:spTree>
    <p:extLst>
      <p:ext uri="{BB962C8B-B14F-4D97-AF65-F5344CB8AC3E}">
        <p14:creationId xmlns:p14="http://schemas.microsoft.com/office/powerpoint/2010/main" val="1143428277"/>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4247091" y="1561055"/>
            <a:ext cx="2523837" cy="458233"/>
          </a:xfrm>
          <a:prstGeom prst="roundRect">
            <a:avLst/>
          </a:prstGeom>
          <a:solidFill>
            <a:srgbClr val="C6A7DD"/>
          </a:solidFill>
          <a:ln>
            <a:solidFill>
              <a:srgbClr val="C6A7DD"/>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zh-CN" altLang="en-US" dirty="0">
                <a:solidFill>
                  <a:schemeClr val="bg1"/>
                </a:solidFill>
              </a:rPr>
              <a:t>词 汇 精 讲</a:t>
            </a:r>
            <a:endParaRPr lang="zh-CN" altLang="zh-CN" dirty="0">
              <a:solidFill>
                <a:schemeClr val="bg1"/>
              </a:solidFill>
            </a:endParaRPr>
          </a:p>
        </p:txBody>
      </p:sp>
      <p:sp>
        <p:nvSpPr>
          <p:cNvPr id="2" name="矩形 1"/>
          <p:cNvSpPr>
            <a:spLocks noChangeAspect="1"/>
          </p:cNvSpPr>
          <p:nvPr/>
        </p:nvSpPr>
        <p:spPr>
          <a:xfrm>
            <a:off x="361950" y="2159967"/>
            <a:ext cx="10807700" cy="2968505"/>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a:t>
            </a:r>
            <a:r>
              <a:rPr lang="zh-CN" altLang="zh-CN">
                <a:solidFill>
                  <a:srgbClr val="000000"/>
                </a:solidFill>
                <a:latin typeface="Arial" panose="020B0604020202020204" pitchFamily="34" charset="0"/>
                <a:cs typeface="Times New Roman" panose="02020603050405020304" pitchFamily="18" charset="0"/>
              </a:rPr>
              <a:t>【教材原文】</a:t>
            </a:r>
            <a:r>
              <a:rPr lang="en-US" altLang="zh-CN">
                <a:solidFill>
                  <a:srgbClr val="000000"/>
                </a:solidFill>
                <a:ea typeface="宋体" panose="02010600030101010101" pitchFamily="2" charset="-122"/>
                <a:cs typeface="Times New Roman" panose="02020603050405020304" pitchFamily="18" charset="0"/>
              </a:rPr>
              <a:t>Then businessmen decided to make use of it to grow green vegetables to meet increasing consumption demands.(page 52)</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然后商人们决定利用它来种植绿色蔬菜</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以此来满足日益增长的消费需求</a:t>
            </a:r>
            <a:r>
              <a:rPr lang="zh-CN" altLang="zh-CN" smtClean="0">
                <a:solidFill>
                  <a:srgbClr val="000000"/>
                </a:solidFill>
                <a:ea typeface="宋体" panose="02010600030101010101" pitchFamily="2" charset="-122"/>
                <a:cs typeface="Times New Roman" panose="02020603050405020304" pitchFamily="18" charset="0"/>
              </a:rPr>
              <a:t>。</a:t>
            </a:r>
            <a:endParaRPr lang="zh-CN" altLang="zh-CN">
              <a:solidFill>
                <a:srgbClr val="000000"/>
              </a:solidFill>
              <a:latin typeface="NEU-BZ-S92"/>
              <a:ea typeface="方正书宋_GBK" panose="03000509000000000000" pitchFamily="65" charset="-122"/>
              <a:cs typeface="Times New Roman" panose="02020603050405020304" pitchFamily="18" charset="0"/>
            </a:endParaRPr>
          </a:p>
        </p:txBody>
      </p:sp>
      <p:sp>
        <p:nvSpPr>
          <p:cNvPr id="4" name="横卷形 3"/>
          <p:cNvSpPr/>
          <p:nvPr/>
        </p:nvSpPr>
        <p:spPr>
          <a:xfrm>
            <a:off x="2592685" y="-273"/>
            <a:ext cx="6120680" cy="1296144"/>
          </a:xfrm>
          <a:prstGeom prst="horizontalScroll">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4000" dirty="0"/>
              <a:t>课堂</a:t>
            </a:r>
            <a:r>
              <a:rPr lang="en-US" altLang="zh-CN" sz="4000" dirty="0"/>
              <a:t>·</a:t>
            </a:r>
            <a:r>
              <a:rPr lang="zh-CN" altLang="zh-CN" sz="4000" dirty="0"/>
              <a:t>重难突破</a:t>
            </a:r>
          </a:p>
        </p:txBody>
      </p:sp>
    </p:spTree>
    <p:extLst>
      <p:ext uri="{BB962C8B-B14F-4D97-AF65-F5344CB8AC3E}">
        <p14:creationId xmlns:p14="http://schemas.microsoft.com/office/powerpoint/2010/main" val="241288686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151855"/>
            <a:ext cx="5238935" cy="626710"/>
          </a:xfrm>
          <a:prstGeom prst="rect">
            <a:avLst/>
          </a:prstGeom>
        </p:spPr>
        <p:txBody>
          <a:bodyPr wrap="none">
            <a:spAutoFit/>
          </a:bodyPr>
          <a:lstStyle/>
          <a:p>
            <a:pPr indent="266700">
              <a:lnSpc>
                <a:spcPct val="120000"/>
              </a:lnSpc>
              <a:spcAft>
                <a:spcPts val="0"/>
              </a:spcAft>
              <a:tabLst>
                <a:tab pos="1188085" algn="l"/>
                <a:tab pos="2163445" algn="l"/>
                <a:tab pos="3142615" algn="l"/>
                <a:tab pos="4190365" algn="l"/>
              </a:tabLst>
            </a:pPr>
            <a:r>
              <a:rPr lang="zh-CN" altLang="zh-CN">
                <a:solidFill>
                  <a:schemeClr val="tx1"/>
                </a:solidFill>
                <a:latin typeface="Arial" panose="020B0604020202020204" pitchFamily="34" charset="0"/>
                <a:cs typeface="Times New Roman" panose="02020603050405020304" pitchFamily="18" charset="0"/>
              </a:rPr>
              <a:t>考点</a:t>
            </a:r>
            <a:r>
              <a:rPr lang="en-US" altLang="zh-CN">
                <a:solidFill>
                  <a:schemeClr val="tx1"/>
                </a:solidFill>
                <a:ea typeface="宋体" panose="02010600030101010101" pitchFamily="2" charset="-122"/>
                <a:cs typeface="Times New Roman" panose="02020603050405020304" pitchFamily="18" charset="0"/>
              </a:rPr>
              <a:t>make use of</a:t>
            </a:r>
            <a:r>
              <a:rPr lang="zh-CN" altLang="zh-CN">
                <a:solidFill>
                  <a:schemeClr val="tx1"/>
                </a:solidFill>
                <a:ea typeface="宋体" panose="02010600030101010101" pitchFamily="2" charset="-122"/>
                <a:cs typeface="Times New Roman" panose="02020603050405020304" pitchFamily="18" charset="0"/>
              </a:rPr>
              <a:t>利用</a:t>
            </a:r>
            <a:r>
              <a:rPr lang="en-US" altLang="zh-CN">
                <a:solidFill>
                  <a:schemeClr val="tx1"/>
                </a:solidFill>
                <a:ea typeface="宋体" panose="02010600030101010101" pitchFamily="2" charset="-122"/>
                <a:cs typeface="Times New Roman" panose="02020603050405020304" pitchFamily="18" charset="0"/>
              </a:rPr>
              <a:t>;</a:t>
            </a:r>
            <a:r>
              <a:rPr lang="zh-CN" altLang="zh-CN" smtClean="0">
                <a:solidFill>
                  <a:schemeClr val="tx1"/>
                </a:solidFill>
                <a:ea typeface="宋体" panose="02010600030101010101" pitchFamily="2" charset="-122"/>
                <a:cs typeface="Times New Roman" panose="02020603050405020304" pitchFamily="18" charset="0"/>
              </a:rPr>
              <a:t>使用</a:t>
            </a:r>
            <a:r>
              <a:rPr lang="en-US" altLang="zh-CN" smtClean="0">
                <a:solidFill>
                  <a:schemeClr val="tx1"/>
                </a:solidFill>
                <a:ea typeface="宋体" panose="02010600030101010101" pitchFamily="2" charset="-122"/>
                <a:cs typeface="Times New Roman" panose="02020603050405020304" pitchFamily="18" charset="0"/>
              </a:rPr>
              <a:t> </a:t>
            </a:r>
            <a:endParaRPr lang="zh-CN" altLang="zh-CN">
              <a:solidFill>
                <a:schemeClr val="tx1"/>
              </a:solidFill>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361950" y="1835119"/>
            <a:ext cx="10807700" cy="1865126"/>
          </a:xfrm>
          <a:prstGeom prst="rect">
            <a:avLst/>
          </a:prstGeom>
          <a:noFill/>
        </p:spPr>
        <p:style>
          <a:lnRef idx="2">
            <a:schemeClr val="dk1"/>
          </a:lnRef>
          <a:fillRef idx="1">
            <a:schemeClr val="lt1"/>
          </a:fillRef>
          <a:effectRef idx="0">
            <a:schemeClr val="dk1"/>
          </a:effectRef>
          <a:fontRef idx="minor">
            <a:schemeClr val="dk1"/>
          </a:fontRef>
        </p:style>
        <p:txBody>
          <a:bodyPr>
            <a:spAutoFit/>
          </a:bodyPr>
          <a:lstStyle/>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make</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full</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use</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of</a:t>
            </a:r>
            <a:r>
              <a:rPr lang="en-US" altLang="zh-CN">
                <a:solidFill>
                  <a:srgbClr val="000000"/>
                </a:solidFill>
                <a:ea typeface="楷体" panose="02010609060101010101" pitchFamily="49" charset="-122"/>
                <a:cs typeface="Times New Roman" panose="02020603050405020304" pitchFamily="18" charset="0"/>
              </a:rPr>
              <a:t> </a:t>
            </a:r>
            <a:r>
              <a:rPr lang="zh-CN" altLang="zh-CN">
                <a:solidFill>
                  <a:srgbClr val="000000"/>
                </a:solidFill>
                <a:ea typeface="楷体" panose="02010609060101010101" pitchFamily="49" charset="-122"/>
                <a:cs typeface="Times New Roman" panose="02020603050405020304" pitchFamily="18" charset="0"/>
              </a:rPr>
              <a:t>充分利用</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come</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into</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use</a:t>
            </a:r>
            <a:r>
              <a:rPr lang="en-US" altLang="zh-CN">
                <a:solidFill>
                  <a:srgbClr val="000000"/>
                </a:solidFill>
                <a:ea typeface="楷体" panose="02010609060101010101" pitchFamily="49" charset="-122"/>
                <a:cs typeface="Times New Roman" panose="02020603050405020304" pitchFamily="18" charset="0"/>
              </a:rPr>
              <a:t> </a:t>
            </a:r>
            <a:r>
              <a:rPr lang="zh-CN" altLang="zh-CN">
                <a:solidFill>
                  <a:srgbClr val="000000"/>
                </a:solidFill>
                <a:ea typeface="楷体" panose="02010609060101010101" pitchFamily="49" charset="-122"/>
                <a:cs typeface="Times New Roman" panose="02020603050405020304" pitchFamily="18" charset="0"/>
              </a:rPr>
              <a:t>开始使用</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It</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a:solidFill>
                  <a:srgbClr val="000000"/>
                </a:solidFill>
                <a:ea typeface="宋体" panose="02010600030101010101" pitchFamily="2" charset="-122"/>
                <a:cs typeface="Times New Roman" panose="02020603050405020304" pitchFamily="18" charset="0"/>
              </a:rPr>
              <a:t>s</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no</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use</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doing</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cs typeface="Times New Roman" panose="02020603050405020304" pitchFamily="18" charset="0"/>
              </a:rPr>
              <a:t>sth.</a:t>
            </a:r>
            <a:r>
              <a:rPr lang="en-US" altLang="zh-CN" smtClean="0">
                <a:solidFill>
                  <a:srgbClr val="000000"/>
                </a:solidFill>
                <a:ea typeface="楷体" panose="02010609060101010101" pitchFamily="49" charset="-122"/>
                <a:cs typeface="Times New Roman" panose="02020603050405020304" pitchFamily="18" charset="0"/>
              </a:rPr>
              <a:t> </a:t>
            </a:r>
            <a:r>
              <a:rPr lang="zh-CN" altLang="zh-CN">
                <a:solidFill>
                  <a:srgbClr val="000000"/>
                </a:solidFill>
                <a:ea typeface="楷体" panose="02010609060101010101" pitchFamily="49" charset="-122"/>
                <a:cs typeface="Times New Roman" panose="02020603050405020304" pitchFamily="18" charset="0"/>
              </a:rPr>
              <a:t>做某事</a:t>
            </a:r>
            <a:r>
              <a:rPr lang="zh-CN" altLang="zh-CN" smtClean="0">
                <a:solidFill>
                  <a:srgbClr val="000000"/>
                </a:solidFill>
                <a:ea typeface="楷体" panose="02010609060101010101" pitchFamily="49" charset="-122"/>
                <a:cs typeface="Times New Roman" panose="02020603050405020304" pitchFamily="18" charset="0"/>
              </a:rPr>
              <a:t>没有用</a:t>
            </a:r>
            <a:r>
              <a:rPr lang="zh-CN" altLang="en-US">
                <a:solidFill>
                  <a:srgbClr val="000000"/>
                </a:solidFill>
                <a:ea typeface="楷体" panose="02010609060101010101" pitchFamily="49" charset="-122"/>
                <a:cs typeface="Times New Roman" panose="02020603050405020304" pitchFamily="18" charset="0"/>
              </a:rPr>
              <a:t>。</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3427694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361950" y="575791"/>
            <a:ext cx="10807700" cy="4741298"/>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a:solidFill>
                  <a:srgbClr val="000000"/>
                </a:solidFill>
                <a:cs typeface="Times New Roman" panose="02020603050405020304" pitchFamily="18" charset="0"/>
              </a:rPr>
              <a:t>语境领悟</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(1)Doctors suggested that the patient make full use of the sunshine so that he could recover soon.</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医生建议这个病人充分利用阳光</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以便很快痊愈。</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(2)When did the paper money come into use?</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纸币是何时开始使用的呢</a:t>
            </a:r>
            <a:r>
              <a:rPr lang="en-US" altLang="zh-CN">
                <a:solidFill>
                  <a:srgbClr val="000000"/>
                </a:solidFill>
                <a:ea typeface="宋体" panose="02010600030101010101" pitchFamily="2" charset="-122"/>
                <a:cs typeface="Times New Roman" panose="02020603050405020304" pitchFamily="18" charset="0"/>
              </a:rPr>
              <a:t>?</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(3)It’s no use crying over spilt milk.</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覆水难收。</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3343428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791815"/>
            <a:ext cx="10807700" cy="4763227"/>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a:solidFill>
                  <a:srgbClr val="000000"/>
                </a:solidFill>
                <a:cs typeface="Times New Roman" panose="02020603050405020304" pitchFamily="18" charset="0"/>
              </a:rPr>
              <a:t>学以致用</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a:solidFill>
                  <a:srgbClr val="000000"/>
                </a:solidFill>
                <a:latin typeface="Arial" panose="020B0604020202020204" pitchFamily="34" charset="0"/>
                <a:cs typeface="Times New Roman" panose="02020603050405020304" pitchFamily="18" charset="0"/>
              </a:rPr>
              <a:t>单句语法填空</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(1)In fact,a new type of microscope came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into</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use earlier than he could imagine.</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(2)It</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a:solidFill>
                  <a:srgbClr val="000000"/>
                </a:solidFill>
                <a:ea typeface="宋体" panose="02010600030101010101" pitchFamily="2" charset="-122"/>
                <a:cs typeface="Times New Roman" panose="02020603050405020304" pitchFamily="18" charset="0"/>
              </a:rPr>
              <a:t>s no use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trying</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(try) to persuade him to have a holiday because he is facing a challenge.</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(3)Now most of the students are trying to make use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of</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every minute to prepare for the coming exam.</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8065293" y="2087959"/>
            <a:ext cx="122413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8065293" y="2555302"/>
            <a:ext cx="122413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3318814" y="3284599"/>
            <a:ext cx="180020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3318814" y="3751942"/>
            <a:ext cx="1800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xmlns="" id="{8A90BD6A-DAC1-4175-BADE-A70FD2E31095}"/>
              </a:ext>
            </a:extLst>
          </p:cNvPr>
          <p:cNvSpPr/>
          <p:nvPr/>
        </p:nvSpPr>
        <p:spPr>
          <a:xfrm>
            <a:off x="9649469" y="4392215"/>
            <a:ext cx="108012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a:extLst>
              <a:ext uri="{FF2B5EF4-FFF2-40B4-BE49-F238E27FC236}">
                <a16:creationId xmlns:a16="http://schemas.microsoft.com/office/drawing/2014/main" xmlns="" id="{94F29B7E-74BF-4821-88B9-C8400B1817B7}"/>
              </a:ext>
            </a:extLst>
          </p:cNvPr>
          <p:cNvCxnSpPr>
            <a:cxnSpLocks/>
          </p:cNvCxnSpPr>
          <p:nvPr/>
        </p:nvCxnSpPr>
        <p:spPr>
          <a:xfrm>
            <a:off x="9649469" y="4859558"/>
            <a:ext cx="108012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9076697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965997"/>
            <a:ext cx="10807700" cy="2456057"/>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a:solidFill>
                  <a:schemeClr val="tx1"/>
                </a:solidFill>
                <a:ea typeface="宋体" panose="02010600030101010101" pitchFamily="2" charset="-122"/>
                <a:cs typeface="Times New Roman" panose="02020603050405020304" pitchFamily="18" charset="0"/>
              </a:rPr>
              <a:t>2.</a:t>
            </a:r>
            <a:r>
              <a:rPr lang="zh-CN" altLang="zh-CN">
                <a:solidFill>
                  <a:schemeClr val="tx1"/>
                </a:solidFill>
                <a:latin typeface="Arial" panose="020B0604020202020204" pitchFamily="34" charset="0"/>
                <a:cs typeface="Times New Roman" panose="02020603050405020304" pitchFamily="18" charset="0"/>
              </a:rPr>
              <a:t>【教材原文】</a:t>
            </a:r>
            <a:r>
              <a:rPr lang="en-US" altLang="zh-CN">
                <a:solidFill>
                  <a:schemeClr val="tx1"/>
                </a:solidFill>
                <a:ea typeface="宋体" panose="02010600030101010101" pitchFamily="2" charset="-122"/>
                <a:cs typeface="Times New Roman" panose="02020603050405020304" pitchFamily="18" charset="0"/>
              </a:rPr>
              <a:t>However,what she is unhappy about is the lower nutritional value and reduced flavour.(page 53)</a:t>
            </a:r>
            <a:endParaRPr lang="zh-CN" altLang="zh-CN">
              <a:solidFill>
                <a:schemeClr val="tx1"/>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a:solidFill>
                  <a:schemeClr val="tx1"/>
                </a:solidFill>
                <a:ea typeface="宋体" panose="02010600030101010101" pitchFamily="2" charset="-122"/>
                <a:cs typeface="Times New Roman" panose="02020603050405020304" pitchFamily="18" charset="0"/>
              </a:rPr>
              <a:t>然而</a:t>
            </a:r>
            <a:r>
              <a:rPr lang="en-US" altLang="zh-CN">
                <a:solidFill>
                  <a:schemeClr val="tx1"/>
                </a:solidFill>
                <a:ea typeface="宋体" panose="02010600030101010101" pitchFamily="2" charset="-122"/>
                <a:cs typeface="Times New Roman" panose="02020603050405020304" pitchFamily="18" charset="0"/>
              </a:rPr>
              <a:t>,</a:t>
            </a:r>
            <a:r>
              <a:rPr lang="zh-CN" altLang="zh-CN">
                <a:solidFill>
                  <a:schemeClr val="tx1"/>
                </a:solidFill>
                <a:ea typeface="宋体" panose="02010600030101010101" pitchFamily="2" charset="-122"/>
                <a:cs typeface="Times New Roman" panose="02020603050405020304" pitchFamily="18" charset="0"/>
              </a:rPr>
              <a:t>她不满意的是</a:t>
            </a:r>
            <a:r>
              <a:rPr lang="en-US" altLang="zh-CN">
                <a:solidFill>
                  <a:schemeClr val="tx1"/>
                </a:solidFill>
                <a:ea typeface="宋体" panose="02010600030101010101" pitchFamily="2" charset="-122"/>
                <a:cs typeface="Times New Roman" panose="02020603050405020304" pitchFamily="18" charset="0"/>
              </a:rPr>
              <a:t>,</a:t>
            </a:r>
            <a:r>
              <a:rPr lang="zh-CN" altLang="zh-CN">
                <a:solidFill>
                  <a:schemeClr val="tx1"/>
                </a:solidFill>
                <a:ea typeface="宋体" panose="02010600030101010101" pitchFamily="2" charset="-122"/>
                <a:cs typeface="Times New Roman" panose="02020603050405020304" pitchFamily="18" charset="0"/>
              </a:rPr>
              <a:t>营养价值降低</a:t>
            </a:r>
            <a:r>
              <a:rPr lang="en-US" altLang="zh-CN">
                <a:solidFill>
                  <a:schemeClr val="tx1"/>
                </a:solidFill>
                <a:ea typeface="宋体" panose="02010600030101010101" pitchFamily="2" charset="-122"/>
                <a:cs typeface="Times New Roman" panose="02020603050405020304" pitchFamily="18" charset="0"/>
              </a:rPr>
              <a:t>,</a:t>
            </a:r>
            <a:r>
              <a:rPr lang="zh-CN" altLang="zh-CN">
                <a:solidFill>
                  <a:schemeClr val="tx1"/>
                </a:solidFill>
                <a:ea typeface="宋体" panose="02010600030101010101" pitchFamily="2" charset="-122"/>
                <a:cs typeface="Times New Roman" panose="02020603050405020304" pitchFamily="18" charset="0"/>
              </a:rPr>
              <a:t>味道也打了折扣。</a:t>
            </a:r>
            <a:endParaRPr lang="zh-CN" altLang="zh-CN">
              <a:solidFill>
                <a:schemeClr val="tx1"/>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a:solidFill>
                  <a:schemeClr val="tx1"/>
                </a:solidFill>
                <a:latin typeface="Arial" panose="020B0604020202020204" pitchFamily="34" charset="0"/>
                <a:cs typeface="Times New Roman" panose="02020603050405020304" pitchFamily="18" charset="0"/>
              </a:rPr>
              <a:t>考点</a:t>
            </a:r>
            <a:r>
              <a:rPr lang="en-US" altLang="zh-CN">
                <a:solidFill>
                  <a:schemeClr val="tx1"/>
                </a:solidFill>
                <a:ea typeface="宋体" panose="02010600030101010101" pitchFamily="2" charset="-122"/>
                <a:cs typeface="Times New Roman" panose="02020603050405020304" pitchFamily="18" charset="0"/>
              </a:rPr>
              <a:t>flavour </a:t>
            </a:r>
            <a:r>
              <a:rPr lang="en-US" altLang="zh-CN" i="1">
                <a:solidFill>
                  <a:schemeClr val="tx1"/>
                </a:solidFill>
                <a:ea typeface="宋体" panose="02010600030101010101" pitchFamily="2" charset="-122"/>
                <a:cs typeface="Times New Roman" panose="02020603050405020304" pitchFamily="18" charset="0"/>
              </a:rPr>
              <a:t>n.</a:t>
            </a:r>
            <a:r>
              <a:rPr lang="en-US" altLang="zh-CN">
                <a:solidFill>
                  <a:schemeClr val="tx1"/>
                </a:solidFill>
                <a:ea typeface="宋体" panose="02010600030101010101" pitchFamily="2" charset="-122"/>
                <a:cs typeface="Times New Roman" panose="02020603050405020304" pitchFamily="18" charset="0"/>
              </a:rPr>
              <a:t> </a:t>
            </a:r>
            <a:r>
              <a:rPr lang="zh-CN" altLang="zh-CN">
                <a:solidFill>
                  <a:schemeClr val="tx1"/>
                </a:solidFill>
                <a:ea typeface="宋体" panose="02010600030101010101" pitchFamily="2" charset="-122"/>
                <a:cs typeface="Times New Roman" panose="02020603050405020304" pitchFamily="18" charset="0"/>
              </a:rPr>
              <a:t>味道</a:t>
            </a:r>
            <a:r>
              <a:rPr lang="en-US" altLang="zh-CN">
                <a:solidFill>
                  <a:schemeClr val="tx1"/>
                </a:solidFill>
                <a:ea typeface="宋体" panose="02010600030101010101" pitchFamily="2" charset="-122"/>
                <a:cs typeface="Times New Roman" panose="02020603050405020304" pitchFamily="18" charset="0"/>
              </a:rPr>
              <a:t>;</a:t>
            </a:r>
            <a:r>
              <a:rPr lang="zh-CN" altLang="zh-CN">
                <a:solidFill>
                  <a:schemeClr val="tx1"/>
                </a:solidFill>
                <a:ea typeface="宋体" panose="02010600030101010101" pitchFamily="2" charset="-122"/>
                <a:cs typeface="Times New Roman" panose="02020603050405020304" pitchFamily="18" charset="0"/>
              </a:rPr>
              <a:t>特点</a:t>
            </a:r>
            <a:r>
              <a:rPr lang="en-US" altLang="zh-CN">
                <a:solidFill>
                  <a:schemeClr val="tx1"/>
                </a:solidFill>
                <a:ea typeface="宋体" panose="02010600030101010101" pitchFamily="2" charset="-122"/>
                <a:cs typeface="Times New Roman" panose="02020603050405020304" pitchFamily="18" charset="0"/>
              </a:rPr>
              <a:t>;</a:t>
            </a:r>
            <a:r>
              <a:rPr lang="zh-CN" altLang="zh-CN">
                <a:solidFill>
                  <a:schemeClr val="tx1"/>
                </a:solidFill>
                <a:ea typeface="宋体" panose="02010600030101010101" pitchFamily="2" charset="-122"/>
                <a:cs typeface="Times New Roman" panose="02020603050405020304" pitchFamily="18" charset="0"/>
              </a:rPr>
              <a:t>特色</a:t>
            </a:r>
            <a:r>
              <a:rPr lang="en-US" altLang="zh-CN">
                <a:solidFill>
                  <a:schemeClr val="tx1"/>
                </a:solidFill>
                <a:ea typeface="宋体" panose="02010600030101010101" pitchFamily="2" charset="-122"/>
                <a:cs typeface="Times New Roman" panose="02020603050405020304" pitchFamily="18" charset="0"/>
              </a:rPr>
              <a:t>;</a:t>
            </a:r>
            <a:r>
              <a:rPr lang="zh-CN" altLang="zh-CN" smtClean="0">
                <a:solidFill>
                  <a:schemeClr val="tx1"/>
                </a:solidFill>
                <a:ea typeface="宋体" panose="02010600030101010101" pitchFamily="2" charset="-122"/>
                <a:cs typeface="Times New Roman" panose="02020603050405020304" pitchFamily="18" charset="0"/>
              </a:rPr>
              <a:t>气氛</a:t>
            </a:r>
            <a:endParaRPr lang="zh-CN" altLang="zh-CN">
              <a:solidFill>
                <a:schemeClr val="tx1"/>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361950" y="3528119"/>
            <a:ext cx="10807700" cy="1217641"/>
          </a:xfrm>
          <a:prstGeom prst="rect">
            <a:avLst/>
          </a:prstGeom>
          <a:noFill/>
        </p:spPr>
        <p:style>
          <a:lnRef idx="2">
            <a:schemeClr val="dk1"/>
          </a:lnRef>
          <a:fillRef idx="1">
            <a:schemeClr val="lt1"/>
          </a:fillRef>
          <a:effectRef idx="0">
            <a:schemeClr val="dk1"/>
          </a:effectRef>
          <a:fontRef idx="minor">
            <a:schemeClr val="dk1"/>
          </a:fontRef>
        </p:style>
        <p:txBody>
          <a:bodyPr>
            <a:spAutoFit/>
          </a:bodyPr>
          <a:lstStyle/>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a</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strong</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flavour</a:t>
            </a:r>
            <a:r>
              <a:rPr lang="en-US" altLang="zh-CN">
                <a:solidFill>
                  <a:srgbClr val="000000"/>
                </a:solidFill>
                <a:ea typeface="楷体" panose="02010609060101010101" pitchFamily="49" charset="-122"/>
                <a:cs typeface="Times New Roman" panose="02020603050405020304" pitchFamily="18" charset="0"/>
              </a:rPr>
              <a:t> </a:t>
            </a:r>
            <a:r>
              <a:rPr lang="zh-CN" altLang="zh-CN">
                <a:solidFill>
                  <a:srgbClr val="000000"/>
                </a:solidFill>
                <a:ea typeface="楷体" panose="02010609060101010101" pitchFamily="49" charset="-122"/>
                <a:cs typeface="Times New Roman" panose="02020603050405020304" pitchFamily="18" charset="0"/>
              </a:rPr>
              <a:t>味道浓郁</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add/give</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flavour(to</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sth)</a:t>
            </a:r>
            <a:r>
              <a:rPr lang="zh-CN" altLang="zh-CN">
                <a:solidFill>
                  <a:srgbClr val="000000"/>
                </a:solidFill>
                <a:ea typeface="楷体" panose="02010609060101010101" pitchFamily="49" charset="-122"/>
                <a:cs typeface="Times New Roman" panose="02020603050405020304" pitchFamily="18" charset="0"/>
              </a:rPr>
              <a:t>给</a:t>
            </a:r>
            <a:r>
              <a:rPr lang="en-US" altLang="zh-CN">
                <a:solidFill>
                  <a:srgbClr val="000000"/>
                </a:solidFill>
                <a:ea typeface="楷体" panose="02010609060101010101" pitchFamily="49" charset="-122"/>
                <a:cs typeface="Times New Roman" panose="02020603050405020304" pitchFamily="18" charset="0"/>
              </a:rPr>
              <a:t>……</a:t>
            </a:r>
            <a:r>
              <a:rPr lang="zh-CN" altLang="zh-CN">
                <a:solidFill>
                  <a:srgbClr val="000000"/>
                </a:solidFill>
                <a:ea typeface="楷体" panose="02010609060101010101" pitchFamily="49" charset="-122"/>
                <a:cs typeface="Times New Roman" panose="02020603050405020304" pitchFamily="18" charset="0"/>
              </a:rPr>
              <a:t>提味</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0150524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791815"/>
            <a:ext cx="10807700" cy="4150367"/>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a:solidFill>
                  <a:srgbClr val="000000"/>
                </a:solidFill>
                <a:latin typeface="Arial" panose="020B0604020202020204" pitchFamily="34" charset="0"/>
                <a:cs typeface="Times New Roman" panose="02020603050405020304" pitchFamily="18" charset="0"/>
              </a:rPr>
              <a:t>语境领悟</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(1)The tomatoes give extra flavour to the sauce.</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番茄使调味汁别有风味。</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(2)The cheese has a strong flavour.</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这种奶酪味道浓郁。</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(3)Some sugar will add flavour to the dish.</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加点糖可以给这道菜肴提味。</a:t>
            </a:r>
            <a:endParaRPr lang="zh-CN" altLang="zh-CN">
              <a:solidFill>
                <a:srgbClr val="000000"/>
              </a:solidFill>
              <a:effectLst/>
              <a:latin typeface="NEU-BZ-S92"/>
              <a:ea typeface="方正书宋_GBK" panose="03000509000000000000"/>
              <a:cs typeface="Times New Roman" panose="02020603050405020304" pitchFamily="18" charset="0"/>
            </a:endParaRPr>
          </a:p>
        </p:txBody>
      </p:sp>
    </p:spTree>
    <p:extLst>
      <p:ext uri="{BB962C8B-B14F-4D97-AF65-F5344CB8AC3E}">
        <p14:creationId xmlns:p14="http://schemas.microsoft.com/office/powerpoint/2010/main" val="258328321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719807"/>
            <a:ext cx="10807700" cy="3637919"/>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a:solidFill>
                  <a:srgbClr val="000000"/>
                </a:solidFill>
                <a:cs typeface="Times New Roman" panose="02020603050405020304" pitchFamily="18" charset="0"/>
              </a:rPr>
              <a:t>学以致用</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a:solidFill>
                  <a:srgbClr val="000000"/>
                </a:solidFill>
                <a:latin typeface="Arial" panose="020B0604020202020204" pitchFamily="34" charset="0"/>
                <a:cs typeface="Times New Roman" panose="02020603050405020304" pitchFamily="18" charset="0"/>
              </a:rPr>
              <a:t>写出句中黑体词的意思</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(1)It is stronger in flavour than other Dutch cheeses.</a:t>
            </a:r>
            <a:r>
              <a:rPr lang="zh-CN" altLang="zh-CN">
                <a:ea typeface="宋体" panose="02010600030101010101" pitchFamily="2" charset="-122"/>
                <a:cs typeface="Times New Roman" panose="02020603050405020304" pitchFamily="18" charset="0"/>
              </a:rPr>
              <a:t>　</a:t>
            </a:r>
            <a:endParaRPr lang="en-US" altLang="zh-CN" smtClean="0">
              <a:ea typeface="宋体" panose="02010600030101010101" pitchFamily="2"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mtClean="0">
                <a:ea typeface="楷体" panose="02010609060101010101" pitchFamily="49" charset="-122"/>
                <a:cs typeface="Times New Roman" panose="02020603050405020304" pitchFamily="18" charset="0"/>
              </a:rPr>
              <a:t>味道</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mtClean="0">
                <a:solidFill>
                  <a:srgbClr val="000000"/>
                </a:solidFill>
                <a:ea typeface="宋体" panose="02010600030101010101" pitchFamily="2" charset="-122"/>
                <a:cs typeface="Times New Roman" panose="02020603050405020304" pitchFamily="18" charset="0"/>
              </a:rPr>
              <a:t>(2)Foreign </a:t>
            </a:r>
            <a:r>
              <a:rPr lang="en-US" altLang="zh-CN">
                <a:solidFill>
                  <a:srgbClr val="000000"/>
                </a:solidFill>
                <a:ea typeface="宋体" panose="02010600030101010101" pitchFamily="2" charset="-122"/>
                <a:cs typeface="Times New Roman" panose="02020603050405020304" pitchFamily="18" charset="0"/>
              </a:rPr>
              <a:t>visitors help to give a truly international flavour to the occasion.</a:t>
            </a:r>
            <a:r>
              <a:rPr lang="zh-CN" altLang="zh-CN">
                <a:ea typeface="宋体" panose="02010600030101010101" pitchFamily="2" charset="-122"/>
                <a:cs typeface="Times New Roman" panose="02020603050405020304" pitchFamily="18" charset="0"/>
              </a:rPr>
              <a:t>　</a:t>
            </a:r>
            <a:r>
              <a:rPr lang="zh-CN" altLang="zh-CN">
                <a:ea typeface="楷体" panose="02010609060101010101" pitchFamily="49" charset="-122"/>
                <a:cs typeface="Times New Roman" panose="02020603050405020304" pitchFamily="18" charset="0"/>
              </a:rPr>
              <a:t>气氛</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 </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504453" y="2592015"/>
            <a:ext cx="108012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504453" y="3059358"/>
            <a:ext cx="108012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xmlns="" id="{8A90BD6A-DAC1-4175-BADE-A70FD2E31095}"/>
              </a:ext>
            </a:extLst>
          </p:cNvPr>
          <p:cNvSpPr/>
          <p:nvPr/>
        </p:nvSpPr>
        <p:spPr>
          <a:xfrm>
            <a:off x="3384773" y="3744143"/>
            <a:ext cx="108012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9" name="直接连接符 8">
            <a:extLst>
              <a:ext uri="{FF2B5EF4-FFF2-40B4-BE49-F238E27FC236}">
                <a16:creationId xmlns:a16="http://schemas.microsoft.com/office/drawing/2014/main" xmlns="" id="{94F29B7E-74BF-4821-88B9-C8400B1817B7}"/>
              </a:ext>
            </a:extLst>
          </p:cNvPr>
          <p:cNvCxnSpPr>
            <a:cxnSpLocks/>
          </p:cNvCxnSpPr>
          <p:nvPr/>
        </p:nvCxnSpPr>
        <p:spPr>
          <a:xfrm>
            <a:off x="3384773" y="4211486"/>
            <a:ext cx="108012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875402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4247091" y="840975"/>
            <a:ext cx="2523837" cy="458233"/>
          </a:xfrm>
          <a:prstGeom prst="roundRect">
            <a:avLst/>
          </a:prstGeom>
          <a:solidFill>
            <a:srgbClr val="C6A7DD"/>
          </a:solidFill>
          <a:ln>
            <a:solidFill>
              <a:srgbClr val="C6A7DD"/>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zh-CN" altLang="en-US">
                <a:solidFill>
                  <a:schemeClr val="bg1"/>
                </a:solidFill>
              </a:rPr>
              <a:t>语 法 精 析</a:t>
            </a:r>
            <a:endParaRPr lang="zh-CN" altLang="zh-CN" dirty="0">
              <a:solidFill>
                <a:schemeClr val="bg1"/>
              </a:solidFill>
            </a:endParaRPr>
          </a:p>
        </p:txBody>
      </p:sp>
      <p:sp>
        <p:nvSpPr>
          <p:cNvPr id="2" name="矩形 1"/>
          <p:cNvSpPr>
            <a:spLocks noChangeAspect="1"/>
          </p:cNvSpPr>
          <p:nvPr/>
        </p:nvSpPr>
        <p:spPr>
          <a:xfrm>
            <a:off x="361950" y="1727919"/>
            <a:ext cx="10807700" cy="2377574"/>
          </a:xfrm>
          <a:prstGeom prst="rect">
            <a:avLst/>
          </a:prstGeom>
        </p:spPr>
        <p:txBody>
          <a:bodyPr>
            <a:spAutoFit/>
          </a:bodyPr>
          <a:lstStyle/>
          <a:p>
            <a:pPr algn="ct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主语从句</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latin typeface="Arial" panose="020B0604020202020204" pitchFamily="34" charset="0"/>
                <a:cs typeface="Times New Roman" panose="02020603050405020304" pitchFamily="18" charset="0"/>
              </a:rPr>
              <a:t>一、主语从句的含义</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在英语中</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有的从句在复合句中的作用相当于名词</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称作名词性从句。复合句中用作主语的从句叫主语从句。</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933315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503783"/>
            <a:ext cx="10807700" cy="1217641"/>
          </a:xfrm>
          <a:prstGeom prst="rect">
            <a:avLst/>
          </a:prstGeom>
        </p:spPr>
        <p:txBody>
          <a:bodyPr>
            <a:spAutoFit/>
          </a:bodyPr>
          <a:lstStyle/>
          <a:p>
            <a:pPr indent="304800">
              <a:lnSpc>
                <a:spcPct val="120000"/>
              </a:lnSpc>
              <a:spcAft>
                <a:spcPts val="0"/>
              </a:spcAft>
              <a:tabLst>
                <a:tab pos="1188085" algn="l"/>
                <a:tab pos="2163445" algn="l"/>
                <a:tab pos="3142615" algn="l"/>
                <a:tab pos="4190365" algn="l"/>
              </a:tabLst>
            </a:pPr>
            <a:r>
              <a:rPr lang="zh-CN" altLang="zh-CN">
                <a:solidFill>
                  <a:srgbClr val="000000"/>
                </a:solidFill>
                <a:latin typeface="Arial" panose="020B0604020202020204" pitchFamily="34" charset="0"/>
                <a:cs typeface="Times New Roman" panose="02020603050405020304" pitchFamily="18" charset="0"/>
              </a:rPr>
              <a:t>二、主语从句的基本用法</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a:t>
            </a:r>
            <a:r>
              <a:rPr lang="zh-CN" altLang="zh-CN">
                <a:solidFill>
                  <a:srgbClr val="000000"/>
                </a:solidFill>
                <a:ea typeface="宋体" panose="02010600030101010101" pitchFamily="2" charset="-122"/>
                <a:cs typeface="Times New Roman" panose="02020603050405020304" pitchFamily="18" charset="0"/>
              </a:rPr>
              <a:t>主语从句的引导词</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表格 2"/>
          <p:cNvGraphicFramePr>
            <a:graphicFrameLocks noGrp="1" noChangeAspect="1"/>
          </p:cNvGraphicFramePr>
          <p:nvPr>
            <p:extLst>
              <p:ext uri="{D42A27DB-BD31-4B8C-83A1-F6EECF244321}">
                <p14:modId xmlns:p14="http://schemas.microsoft.com/office/powerpoint/2010/main" val="906347979"/>
              </p:ext>
            </p:extLst>
          </p:nvPr>
        </p:nvGraphicFramePr>
        <p:xfrm>
          <a:off x="361950" y="1730126"/>
          <a:ext cx="10807700" cy="3413760"/>
        </p:xfrm>
        <a:graphic>
          <a:graphicData uri="http://schemas.openxmlformats.org/drawingml/2006/table">
            <a:tbl>
              <a:tblPr firstRow="1" firstCol="1" bandRow="1"/>
              <a:tblGrid>
                <a:gridCol w="1852749"/>
                <a:gridCol w="3628299"/>
                <a:gridCol w="5326652"/>
              </a:tblGrid>
              <a:tr h="0">
                <a:tc>
                  <a:txBody>
                    <a:bodyPr/>
                    <a:lstStyle/>
                    <a:p>
                      <a:pPr algn="ctr">
                        <a:spcAft>
                          <a:spcPts val="0"/>
                        </a:spcAft>
                        <a:tabLst>
                          <a:tab pos="1188085" algn="l"/>
                          <a:tab pos="2163445" algn="l"/>
                          <a:tab pos="3142615" algn="l"/>
                          <a:tab pos="4190365" algn="l"/>
                        </a:tabLst>
                      </a:pPr>
                      <a:r>
                        <a:rPr lang="zh-CN" sz="3200" b="1">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类别</a:t>
                      </a:r>
                      <a:endParaRPr lang="zh-CN" sz="3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tabLst>
                          <a:tab pos="1188085" algn="l"/>
                          <a:tab pos="2163445" algn="l"/>
                          <a:tab pos="3142615" algn="l"/>
                          <a:tab pos="4190365" algn="l"/>
                        </a:tabLst>
                      </a:pPr>
                      <a:r>
                        <a:rPr lang="zh-CN" sz="3200" b="1">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引导词</a:t>
                      </a:r>
                      <a:endParaRPr lang="zh-CN" sz="3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tabLst>
                          <a:tab pos="1188085" algn="l"/>
                          <a:tab pos="2163445" algn="l"/>
                          <a:tab pos="3142615" algn="l"/>
                          <a:tab pos="4190365" algn="l"/>
                        </a:tabLst>
                      </a:pPr>
                      <a:r>
                        <a:rPr lang="zh-CN" sz="3200" b="1">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说明</a:t>
                      </a:r>
                      <a:endParaRPr lang="zh-CN" sz="3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spcAft>
                          <a:spcPts val="0"/>
                        </a:spcAft>
                        <a:tabLst>
                          <a:tab pos="1188085" algn="l"/>
                          <a:tab pos="2163445" algn="l"/>
                          <a:tab pos="3142615" algn="l"/>
                          <a:tab pos="4190365" algn="l"/>
                        </a:tabLst>
                      </a:pPr>
                      <a:r>
                        <a:rPr lang="zh-CN" sz="3200" b="1"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连词</a:t>
                      </a:r>
                      <a:endParaRPr lang="zh-CN" sz="3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en-US"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that,whether</a:t>
                      </a:r>
                      <a:endParaRPr lang="zh-CN" sz="3200">
                        <a:solidFill>
                          <a:srgbClr val="000000"/>
                        </a:solidFill>
                        <a:effectLst/>
                        <a:latin typeface="NEU-BZ-S92"/>
                        <a:ea typeface="方正书宋_GBK" panose="03000509000000000000" pitchFamily="65" charset="-122"/>
                        <a:cs typeface="Times New Roman" panose="02020603050405020304" pitchFamily="18" charset="0"/>
                      </a:endParaRPr>
                    </a:p>
                  </a:txBody>
                  <a:tcPr marL="66675" marR="666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两者在从句中均不做成分</a:t>
                      </a:r>
                      <a:r>
                        <a:rPr lang="en-US"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只起连接作用</a:t>
                      </a:r>
                      <a:r>
                        <a:rPr lang="en-US"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;that</a:t>
                      </a:r>
                      <a:r>
                        <a:rPr 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无实义</a:t>
                      </a:r>
                      <a:r>
                        <a:rPr lang="en-US" sz="3200" b="1"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p>
                    <a:p>
                      <a:pPr>
                        <a:spcAft>
                          <a:spcPts val="0"/>
                        </a:spcAft>
                        <a:tabLst>
                          <a:tab pos="1188085" algn="l"/>
                          <a:tab pos="2163445" algn="l"/>
                          <a:tab pos="3142615" algn="l"/>
                          <a:tab pos="4190365" algn="l"/>
                        </a:tabLst>
                      </a:pPr>
                      <a:r>
                        <a:rPr lang="en-US" sz="3200" b="1"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whether</a:t>
                      </a:r>
                      <a:r>
                        <a:rPr 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表示</a:t>
                      </a:r>
                      <a:r>
                        <a:rPr lang="en-US"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是否</a:t>
                      </a:r>
                      <a:r>
                        <a:rPr lang="en-US"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sz="3200">
                        <a:solidFill>
                          <a:srgbClr val="000000"/>
                        </a:solidFill>
                        <a:effectLst/>
                        <a:latin typeface="NEU-BZ-S92"/>
                        <a:ea typeface="方正书宋_GBK" panose="03000509000000000000" pitchFamily="65" charset="-122"/>
                        <a:cs typeface="Times New Roman" panose="02020603050405020304" pitchFamily="18" charset="0"/>
                      </a:endParaRPr>
                    </a:p>
                  </a:txBody>
                  <a:tcPr marL="66675" marR="666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spcAft>
                          <a:spcPts val="0"/>
                        </a:spcAft>
                        <a:tabLst>
                          <a:tab pos="1188085" algn="l"/>
                          <a:tab pos="2163445" algn="l"/>
                          <a:tab pos="3142615" algn="l"/>
                          <a:tab pos="4190365" algn="l"/>
                        </a:tabLst>
                      </a:pPr>
                      <a:r>
                        <a:rPr 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连接代词</a:t>
                      </a:r>
                      <a:endParaRPr lang="zh-CN" sz="3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en-US" sz="3200" b="1"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who,what,which,</a:t>
                      </a:r>
                    </a:p>
                    <a:p>
                      <a:pPr>
                        <a:spcAft>
                          <a:spcPts val="0"/>
                        </a:spcAft>
                        <a:tabLst>
                          <a:tab pos="1188085" algn="l"/>
                          <a:tab pos="2163445" algn="l"/>
                          <a:tab pos="3142615" algn="l"/>
                          <a:tab pos="4190365" algn="l"/>
                        </a:tabLst>
                      </a:pPr>
                      <a:r>
                        <a:rPr lang="en-US" sz="3200" b="1"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whoever,whatever</a:t>
                      </a:r>
                      <a:r>
                        <a:rPr 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等</a:t>
                      </a:r>
                      <a:endParaRPr lang="zh-CN" sz="3200">
                        <a:solidFill>
                          <a:srgbClr val="000000"/>
                        </a:solidFill>
                        <a:effectLst/>
                        <a:latin typeface="NEU-BZ-S92"/>
                        <a:ea typeface="方正书宋_GBK" panose="03000509000000000000" pitchFamily="65" charset="-122"/>
                        <a:cs typeface="Times New Roman" panose="02020603050405020304" pitchFamily="18" charset="0"/>
                      </a:endParaRPr>
                    </a:p>
                  </a:txBody>
                  <a:tcPr marL="66675" marR="666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在从句中做主语、宾语、表语、定语等成分</a:t>
                      </a:r>
                      <a:endParaRPr lang="zh-CN" sz="3200">
                        <a:solidFill>
                          <a:srgbClr val="000000"/>
                        </a:solidFill>
                        <a:effectLst/>
                        <a:latin typeface="NEU-BZ-S92"/>
                        <a:ea typeface="方正书宋_GBK" panose="03000509000000000000" pitchFamily="65" charset="-122"/>
                        <a:cs typeface="Times New Roman" panose="02020603050405020304" pitchFamily="18" charset="0"/>
                      </a:endParaRPr>
                    </a:p>
                  </a:txBody>
                  <a:tcPr marL="66675" marR="666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21909102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noChangeAspect="1"/>
          </p:cNvGraphicFramePr>
          <p:nvPr>
            <p:extLst>
              <p:ext uri="{D42A27DB-BD31-4B8C-83A1-F6EECF244321}">
                <p14:modId xmlns:p14="http://schemas.microsoft.com/office/powerpoint/2010/main" val="4233929596"/>
              </p:ext>
            </p:extLst>
          </p:nvPr>
        </p:nvGraphicFramePr>
        <p:xfrm>
          <a:off x="361950" y="1902460"/>
          <a:ext cx="10807700" cy="1463040"/>
        </p:xfrm>
        <a:graphic>
          <a:graphicData uri="http://schemas.openxmlformats.org/drawingml/2006/table">
            <a:tbl>
              <a:tblPr firstRow="1" firstCol="1" bandRow="1"/>
              <a:tblGrid>
                <a:gridCol w="1852749"/>
                <a:gridCol w="3628299"/>
                <a:gridCol w="5326652"/>
              </a:tblGrid>
              <a:tr h="0">
                <a:tc>
                  <a:txBody>
                    <a:bodyPr/>
                    <a:lstStyle/>
                    <a:p>
                      <a:pPr algn="ctr">
                        <a:spcAft>
                          <a:spcPts val="0"/>
                        </a:spcAft>
                        <a:tabLst>
                          <a:tab pos="1188085" algn="l"/>
                          <a:tab pos="2163445" algn="l"/>
                          <a:tab pos="3142615" algn="l"/>
                          <a:tab pos="4190365" algn="l"/>
                        </a:tabLst>
                      </a:pPr>
                      <a:r>
                        <a:rPr lang="zh-CN" sz="3200" b="1">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类别</a:t>
                      </a:r>
                      <a:endParaRPr lang="zh-CN" sz="3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tabLst>
                          <a:tab pos="1188085" algn="l"/>
                          <a:tab pos="2163445" algn="l"/>
                          <a:tab pos="3142615" algn="l"/>
                          <a:tab pos="4190365" algn="l"/>
                        </a:tabLst>
                      </a:pPr>
                      <a:r>
                        <a:rPr lang="zh-CN" sz="3200" b="1">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引导词</a:t>
                      </a:r>
                      <a:endParaRPr lang="zh-CN" sz="3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tabLst>
                          <a:tab pos="1188085" algn="l"/>
                          <a:tab pos="2163445" algn="l"/>
                          <a:tab pos="3142615" algn="l"/>
                          <a:tab pos="4190365" algn="l"/>
                        </a:tabLst>
                      </a:pPr>
                      <a:r>
                        <a:rPr lang="zh-CN" sz="3200" b="1">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说明</a:t>
                      </a:r>
                      <a:endParaRPr lang="zh-CN" sz="3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spcAft>
                          <a:spcPts val="0"/>
                        </a:spcAft>
                        <a:tabLst>
                          <a:tab pos="1188085" algn="l"/>
                          <a:tab pos="2163445" algn="l"/>
                          <a:tab pos="3142615" algn="l"/>
                          <a:tab pos="4190365" algn="l"/>
                        </a:tabLst>
                      </a:pPr>
                      <a:r>
                        <a:rPr 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连接副词</a:t>
                      </a:r>
                      <a:endParaRPr lang="zh-CN" sz="3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en-US"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when,where,how,why</a:t>
                      </a:r>
                      <a:r>
                        <a:rPr 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等</a:t>
                      </a:r>
                      <a:endParaRPr lang="zh-CN" sz="3200">
                        <a:solidFill>
                          <a:srgbClr val="000000"/>
                        </a:solidFill>
                        <a:effectLst/>
                        <a:latin typeface="NEU-BZ-S92"/>
                        <a:ea typeface="方正书宋_GBK" panose="03000509000000000000" pitchFamily="65" charset="-122"/>
                        <a:cs typeface="Times New Roman" panose="02020603050405020304" pitchFamily="18" charset="0"/>
                      </a:endParaRPr>
                    </a:p>
                  </a:txBody>
                  <a:tcPr marL="66675" marR="666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在从句中做时间、地点、方式、原因状语等成分</a:t>
                      </a:r>
                      <a:endParaRPr lang="zh-CN" sz="3200">
                        <a:solidFill>
                          <a:srgbClr val="000000"/>
                        </a:solidFill>
                        <a:effectLst/>
                        <a:latin typeface="NEU-BZ-S92"/>
                        <a:ea typeface="方正书宋_GBK" panose="03000509000000000000" pitchFamily="65" charset="-122"/>
                        <a:cs typeface="Times New Roman" panose="02020603050405020304" pitchFamily="18" charset="0"/>
                      </a:endParaRPr>
                    </a:p>
                  </a:txBody>
                  <a:tcPr marL="66675" marR="666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94998496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横卷形 10">
            <a:hlinkClick r:id="rId2" action="ppaction://hlinksldjump" highlightClick="1">
              <a:snd r:embed="rId3" name="chimes.wav"/>
            </a:hlinkClick>
          </p:cNvPr>
          <p:cNvSpPr/>
          <p:nvPr/>
        </p:nvSpPr>
        <p:spPr>
          <a:xfrm>
            <a:off x="2592685" y="1007839"/>
            <a:ext cx="6120680" cy="1296144"/>
          </a:xfrm>
          <a:prstGeom prst="horizontalScroll">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4000" dirty="0"/>
              <a:t>课前</a:t>
            </a:r>
            <a:r>
              <a:rPr lang="en-US" altLang="zh-CN" sz="4000" dirty="0"/>
              <a:t>·</a:t>
            </a:r>
            <a:r>
              <a:rPr lang="zh-CN" altLang="zh-CN" sz="4000" dirty="0"/>
              <a:t>基础认知</a:t>
            </a:r>
          </a:p>
        </p:txBody>
      </p:sp>
      <p:sp>
        <p:nvSpPr>
          <p:cNvPr id="12" name="横卷形 11">
            <a:hlinkClick r:id="rId4" action="ppaction://hlinksldjump" highlightClick="1">
              <a:snd r:embed="rId3" name="chimes.wav"/>
            </a:hlinkClick>
          </p:cNvPr>
          <p:cNvSpPr/>
          <p:nvPr/>
        </p:nvSpPr>
        <p:spPr>
          <a:xfrm>
            <a:off x="2592685" y="2375991"/>
            <a:ext cx="6120680" cy="1296144"/>
          </a:xfrm>
          <a:prstGeom prst="horizontalScroll">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4000" dirty="0"/>
              <a:t>课堂</a:t>
            </a:r>
            <a:r>
              <a:rPr lang="en-US" altLang="zh-CN" sz="4000" dirty="0"/>
              <a:t>·</a:t>
            </a:r>
            <a:r>
              <a:rPr lang="zh-CN" altLang="zh-CN" sz="4000" dirty="0"/>
              <a:t>重难突破</a:t>
            </a:r>
          </a:p>
        </p:txBody>
      </p:sp>
      <p:sp>
        <p:nvSpPr>
          <p:cNvPr id="13" name="横卷形 12">
            <a:hlinkClick r:id="rId5" action="ppaction://hlinksldjump" highlightClick="1">
              <a:snd r:embed="rId3" name="chimes.wav"/>
            </a:hlinkClick>
          </p:cNvPr>
          <p:cNvSpPr/>
          <p:nvPr/>
        </p:nvSpPr>
        <p:spPr>
          <a:xfrm>
            <a:off x="2592685" y="3744143"/>
            <a:ext cx="6120680" cy="1296144"/>
          </a:xfrm>
          <a:prstGeom prst="horizontalScroll">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a:t>随堂</a:t>
            </a:r>
            <a:r>
              <a:rPr lang="zh-CN" altLang="en-US" sz="4000" smtClean="0"/>
              <a:t>训练</a:t>
            </a:r>
            <a:endParaRPr lang="zh-CN" altLang="zh-CN" sz="4000" dirty="0"/>
          </a:p>
        </p:txBody>
      </p:sp>
    </p:spTree>
    <p:extLst>
      <p:ext uri="{BB962C8B-B14F-4D97-AF65-F5344CB8AC3E}">
        <p14:creationId xmlns:p14="http://schemas.microsoft.com/office/powerpoint/2010/main" val="399600649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1007839"/>
            <a:ext cx="10807700" cy="3637919"/>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a:t>
            </a:r>
            <a:r>
              <a:rPr lang="zh-CN" altLang="zh-CN">
                <a:solidFill>
                  <a:srgbClr val="000000"/>
                </a:solidFill>
                <a:ea typeface="宋体" panose="02010600030101010101" pitchFamily="2" charset="-122"/>
                <a:cs typeface="Times New Roman" panose="02020603050405020304" pitchFamily="18" charset="0"/>
              </a:rPr>
              <a:t>由连词</a:t>
            </a:r>
            <a:r>
              <a:rPr lang="en-US" altLang="zh-CN">
                <a:solidFill>
                  <a:srgbClr val="000000"/>
                </a:solidFill>
                <a:ea typeface="宋体" panose="02010600030101010101" pitchFamily="2" charset="-122"/>
                <a:cs typeface="Times New Roman" panose="02020603050405020304" pitchFamily="18" charset="0"/>
              </a:rPr>
              <a:t>that</a:t>
            </a:r>
            <a:r>
              <a:rPr lang="zh-CN" altLang="zh-CN">
                <a:solidFill>
                  <a:srgbClr val="000000"/>
                </a:solidFill>
                <a:ea typeface="宋体" panose="02010600030101010101" pitchFamily="2" charset="-122"/>
                <a:cs typeface="Times New Roman" panose="02020603050405020304" pitchFamily="18" charset="0"/>
              </a:rPr>
              <a:t>引导的主语从句</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引导词</a:t>
            </a:r>
            <a:r>
              <a:rPr lang="en-US" altLang="zh-CN">
                <a:solidFill>
                  <a:srgbClr val="000000"/>
                </a:solidFill>
                <a:ea typeface="宋体" panose="02010600030101010101" pitchFamily="2" charset="-122"/>
                <a:cs typeface="Times New Roman" panose="02020603050405020304" pitchFamily="18" charset="0"/>
              </a:rPr>
              <a:t>that</a:t>
            </a:r>
            <a:r>
              <a:rPr lang="zh-CN" altLang="zh-CN">
                <a:solidFill>
                  <a:srgbClr val="000000"/>
                </a:solidFill>
                <a:ea typeface="宋体" panose="02010600030101010101" pitchFamily="2" charset="-122"/>
                <a:cs typeface="Times New Roman" panose="02020603050405020304" pitchFamily="18" charset="0"/>
              </a:rPr>
              <a:t>无含义</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在句中不做成分</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不可以省略。</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That you will win the medal seems likely.</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看起来你获得奖牌</a:t>
            </a:r>
            <a:r>
              <a:rPr lang="zh-CN" altLang="zh-CN" smtClean="0">
                <a:solidFill>
                  <a:srgbClr val="000000"/>
                </a:solidFill>
                <a:ea typeface="宋体" panose="02010600030101010101" pitchFamily="2" charset="-122"/>
                <a:cs typeface="Times New Roman" panose="02020603050405020304" pitchFamily="18" charset="0"/>
              </a:rPr>
              <a:t>是可能</a:t>
            </a:r>
            <a:r>
              <a:rPr lang="zh-CN" altLang="zh-CN">
                <a:solidFill>
                  <a:srgbClr val="000000"/>
                </a:solidFill>
                <a:ea typeface="宋体" panose="02010600030101010101" pitchFamily="2" charset="-122"/>
                <a:cs typeface="Times New Roman" panose="02020603050405020304" pitchFamily="18" charset="0"/>
              </a:rPr>
              <a:t>的。</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That you are so indifferent bothers me.</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你如此冷漠让我很烦恼。</a:t>
            </a:r>
            <a:endParaRPr lang="zh-CN" altLang="zh-CN">
              <a:solidFill>
                <a:srgbClr val="000000"/>
              </a:solidFill>
              <a:effectLst/>
              <a:latin typeface="NEU-BZ-S92"/>
              <a:ea typeface="方正书宋_GBK" panose="03000509000000000000"/>
              <a:cs typeface="Times New Roman" panose="02020603050405020304" pitchFamily="18" charset="0"/>
            </a:endParaRPr>
          </a:p>
        </p:txBody>
      </p:sp>
    </p:spTree>
    <p:extLst>
      <p:ext uri="{BB962C8B-B14F-4D97-AF65-F5344CB8AC3E}">
        <p14:creationId xmlns:p14="http://schemas.microsoft.com/office/powerpoint/2010/main" val="366020464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223863"/>
            <a:ext cx="10807700" cy="2456057"/>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a:t>
            </a:r>
            <a:r>
              <a:rPr lang="zh-CN" altLang="zh-CN">
                <a:solidFill>
                  <a:srgbClr val="000000"/>
                </a:solidFill>
                <a:ea typeface="宋体" panose="02010600030101010101" pitchFamily="2" charset="-122"/>
                <a:cs typeface="Times New Roman" panose="02020603050405020304" pitchFamily="18" charset="0"/>
              </a:rPr>
              <a:t>由连词</a:t>
            </a:r>
            <a:r>
              <a:rPr lang="en-US" altLang="zh-CN">
                <a:solidFill>
                  <a:srgbClr val="000000"/>
                </a:solidFill>
                <a:ea typeface="宋体" panose="02010600030101010101" pitchFamily="2" charset="-122"/>
                <a:cs typeface="Times New Roman" panose="02020603050405020304" pitchFamily="18" charset="0"/>
              </a:rPr>
              <a:t> whether</a:t>
            </a:r>
            <a:r>
              <a:rPr lang="zh-CN" altLang="zh-CN">
                <a:solidFill>
                  <a:srgbClr val="000000"/>
                </a:solidFill>
                <a:ea typeface="宋体" panose="02010600030101010101" pitchFamily="2" charset="-122"/>
                <a:cs typeface="Times New Roman" panose="02020603050405020304" pitchFamily="18" charset="0"/>
              </a:rPr>
              <a:t>引导的主语从句</a:t>
            </a:r>
            <a:r>
              <a:rPr lang="en-US" altLang="zh-CN">
                <a:solidFill>
                  <a:srgbClr val="000000"/>
                </a:solidFill>
                <a:ea typeface="宋体" panose="02010600030101010101" pitchFamily="2" charset="-122"/>
                <a:cs typeface="Times New Roman" panose="02020603050405020304" pitchFamily="18" charset="0"/>
              </a:rPr>
              <a:t>:whether</a:t>
            </a:r>
            <a:r>
              <a:rPr lang="zh-CN" altLang="zh-CN">
                <a:solidFill>
                  <a:srgbClr val="000000"/>
                </a:solidFill>
                <a:ea typeface="宋体" panose="02010600030101010101" pitchFamily="2" charset="-122"/>
                <a:cs typeface="Times New Roman" panose="02020603050405020304" pitchFamily="18" charset="0"/>
              </a:rPr>
              <a:t>表示</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是否</a:t>
            </a:r>
            <a:r>
              <a:rPr lang="en-US" altLang="zh-CN" smtClean="0">
                <a:solidFill>
                  <a:srgbClr val="000000"/>
                </a:solidFill>
                <a:ea typeface="宋体" panose="02010600030101010101" pitchFamily="2" charset="-122"/>
                <a:cs typeface="Times New Roman" panose="02020603050405020304" pitchFamily="18" charset="0"/>
              </a:rPr>
              <a:t>”,</a:t>
            </a:r>
            <a:r>
              <a:rPr lang="zh-CN" altLang="zh-CN" smtClean="0">
                <a:solidFill>
                  <a:srgbClr val="000000"/>
                </a:solidFill>
                <a:ea typeface="宋体" panose="02010600030101010101" pitchFamily="2" charset="-122"/>
                <a:cs typeface="Times New Roman" panose="02020603050405020304" pitchFamily="18" charset="0"/>
              </a:rPr>
              <a:t>不</a:t>
            </a:r>
            <a:r>
              <a:rPr lang="zh-CN" altLang="zh-CN">
                <a:solidFill>
                  <a:srgbClr val="000000"/>
                </a:solidFill>
                <a:ea typeface="宋体" panose="02010600030101010101" pitchFamily="2" charset="-122"/>
                <a:cs typeface="Times New Roman" panose="02020603050405020304" pitchFamily="18" charset="0"/>
              </a:rPr>
              <a:t>可以省略。</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Whether she is coming is still unknown.</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她来不来还不知道。</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6325144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575791"/>
            <a:ext cx="10807700" cy="4741298"/>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(3)</a:t>
            </a:r>
            <a:r>
              <a:rPr lang="zh-CN" altLang="zh-CN">
                <a:solidFill>
                  <a:srgbClr val="000000"/>
                </a:solidFill>
                <a:ea typeface="宋体" panose="02010600030101010101" pitchFamily="2" charset="-122"/>
                <a:cs typeface="Times New Roman" panose="02020603050405020304" pitchFamily="18" charset="0"/>
              </a:rPr>
              <a:t>由连接代词</a:t>
            </a:r>
            <a:r>
              <a:rPr lang="en-US" altLang="zh-CN">
                <a:solidFill>
                  <a:srgbClr val="000000"/>
                </a:solidFill>
                <a:ea typeface="宋体" panose="02010600030101010101" pitchFamily="2" charset="-122"/>
                <a:cs typeface="Times New Roman" panose="02020603050405020304" pitchFamily="18" charset="0"/>
              </a:rPr>
              <a:t>who,whose,whom,which,what,whoever,whomever,whichever,whatever</a:t>
            </a:r>
            <a:r>
              <a:rPr lang="zh-CN" altLang="zh-CN">
                <a:solidFill>
                  <a:srgbClr val="000000"/>
                </a:solidFill>
                <a:ea typeface="宋体" panose="02010600030101010101" pitchFamily="2" charset="-122"/>
                <a:cs typeface="Times New Roman" panose="02020603050405020304" pitchFamily="18" charset="0"/>
              </a:rPr>
              <a:t>引导的主语从句</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连接代词在句中起名词作用</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充当一定成分。</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What you need is more practice.</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你所需要的是更多的训练。</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Whatever we do is to serve the people.</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我们无论做什么都是为人民服务。</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3595592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863823"/>
            <a:ext cx="10807700" cy="2456057"/>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(4)</a:t>
            </a:r>
            <a:r>
              <a:rPr lang="zh-CN" altLang="zh-CN">
                <a:solidFill>
                  <a:srgbClr val="000000"/>
                </a:solidFill>
                <a:ea typeface="宋体" panose="02010600030101010101" pitchFamily="2" charset="-122"/>
                <a:cs typeface="Times New Roman" panose="02020603050405020304" pitchFamily="18" charset="0"/>
              </a:rPr>
              <a:t>由连接副词</a:t>
            </a:r>
            <a:r>
              <a:rPr lang="en-US" altLang="zh-CN">
                <a:solidFill>
                  <a:srgbClr val="000000"/>
                </a:solidFill>
                <a:ea typeface="宋体" panose="02010600030101010101" pitchFamily="2" charset="-122"/>
                <a:cs typeface="Times New Roman" panose="02020603050405020304" pitchFamily="18" charset="0"/>
              </a:rPr>
              <a:t>when,where,why,how</a:t>
            </a:r>
            <a:r>
              <a:rPr lang="zh-CN" altLang="zh-CN">
                <a:solidFill>
                  <a:srgbClr val="000000"/>
                </a:solidFill>
                <a:ea typeface="宋体" panose="02010600030101010101" pitchFamily="2" charset="-122"/>
                <a:cs typeface="Times New Roman" panose="02020603050405020304" pitchFamily="18" charset="0"/>
              </a:rPr>
              <a:t>引导的主语从句</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连接副词有含义</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在句中做状语。</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When they will come hasn</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a:solidFill>
                  <a:srgbClr val="000000"/>
                </a:solidFill>
                <a:ea typeface="宋体" panose="02010600030101010101" pitchFamily="2" charset="-122"/>
                <a:cs typeface="Times New Roman" panose="02020603050405020304" pitchFamily="18" charset="0"/>
              </a:rPr>
              <a:t>t been made public.</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他们什么时候来还</a:t>
            </a:r>
            <a:r>
              <a:rPr lang="zh-CN" altLang="zh-CN" smtClean="0">
                <a:solidFill>
                  <a:srgbClr val="000000"/>
                </a:solidFill>
                <a:ea typeface="宋体" panose="02010600030101010101" pitchFamily="2" charset="-122"/>
                <a:cs typeface="Times New Roman" panose="02020603050405020304" pitchFamily="18" charset="0"/>
              </a:rPr>
              <a:t>没有</a:t>
            </a:r>
            <a:r>
              <a:rPr lang="zh-CN" altLang="en-US">
                <a:solidFill>
                  <a:srgbClr val="000000"/>
                </a:solidFill>
                <a:ea typeface="宋体" panose="02010600030101010101" pitchFamily="2" charset="-122"/>
                <a:cs typeface="Times New Roman" panose="02020603050405020304" pitchFamily="18" charset="0"/>
              </a:rPr>
              <a:t>公开</a:t>
            </a:r>
            <a:r>
              <a:rPr lang="zh-CN" altLang="zh-CN" smtClean="0">
                <a:solidFill>
                  <a:srgbClr val="000000"/>
                </a:solidFill>
                <a:ea typeface="宋体" panose="02010600030101010101" pitchFamily="2" charset="-122"/>
                <a:cs typeface="Times New Roman" panose="02020603050405020304" pitchFamily="18" charset="0"/>
              </a:rPr>
              <a:t>。</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361950" y="3234848"/>
            <a:ext cx="10807700" cy="1865126"/>
          </a:xfrm>
          <a:prstGeom prst="rect">
            <a:avLst/>
          </a:prstGeom>
        </p:spPr>
        <p:txBody>
          <a:bodyPr>
            <a:spAutoFit/>
          </a:bodyPr>
          <a:lstStyle/>
          <a:p>
            <a:pPr>
              <a:lnSpc>
                <a:spcPct val="120000"/>
              </a:lnSpc>
            </a:pPr>
            <a:r>
              <a:rPr lang="zh-CN" altLang="zh-CN">
                <a:solidFill>
                  <a:srgbClr val="000000"/>
                </a:solidFill>
                <a:latin typeface="Arial" panose="020B0604020202020204" pitchFamily="34" charset="0"/>
                <a:cs typeface="Times New Roman" panose="02020603050405020304" pitchFamily="18" charset="0"/>
              </a:rPr>
              <a:t>温馨提示</a:t>
            </a:r>
            <a:r>
              <a:rPr lang="zh-CN" altLang="zh-CN">
                <a:solidFill>
                  <a:srgbClr val="000000"/>
                </a:solidFill>
                <a:ea typeface="宋体" panose="02010600030101010101" pitchFamily="2" charset="-122"/>
                <a:cs typeface="Times New Roman" panose="02020603050405020304" pitchFamily="18" charset="0"/>
              </a:rPr>
              <a:t>　主语从句中连接词的选择技巧</a:t>
            </a:r>
            <a:r>
              <a:rPr lang="en-US" altLang="zh-CN">
                <a:solidFill>
                  <a:srgbClr val="000000"/>
                </a:solidFill>
                <a:ea typeface="宋体" panose="02010600030101010101" pitchFamily="2" charset="-122"/>
              </a:rPr>
              <a:t>:</a:t>
            </a:r>
            <a:br>
              <a:rPr lang="en-US" altLang="zh-CN">
                <a:solidFill>
                  <a:srgbClr val="000000"/>
                </a:solidFill>
                <a:ea typeface="宋体" panose="02010600030101010101" pitchFamily="2" charset="-122"/>
              </a:rPr>
            </a:br>
            <a:r>
              <a:rPr lang="zh-CN" altLang="zh-CN">
                <a:solidFill>
                  <a:srgbClr val="000000"/>
                </a:solidFill>
                <a:ea typeface="宋体" panose="02010600030101010101" pitchFamily="2" charset="-122"/>
                <a:cs typeface="Times New Roman" panose="02020603050405020304" pitchFamily="18" charset="0"/>
              </a:rPr>
              <a:t>在确定主语从句中连接词的时候</a:t>
            </a:r>
            <a:r>
              <a:rPr lang="en-US" altLang="zh-CN">
                <a:solidFill>
                  <a:srgbClr val="000000"/>
                </a:solidFill>
                <a:ea typeface="宋体" panose="02010600030101010101" pitchFamily="2" charset="-122"/>
              </a:rPr>
              <a:t>,</a:t>
            </a:r>
            <a:r>
              <a:rPr lang="zh-CN" altLang="zh-CN">
                <a:solidFill>
                  <a:srgbClr val="000000"/>
                </a:solidFill>
                <a:ea typeface="宋体" panose="02010600030101010101" pitchFamily="2" charset="-122"/>
                <a:cs typeface="Times New Roman" panose="02020603050405020304" pitchFamily="18" charset="0"/>
              </a:rPr>
              <a:t>可以根据连接词在从句中所做的语法成分和连接词在从句中的意义两方面进行考虑</a:t>
            </a:r>
            <a:r>
              <a:rPr lang="zh-CN" altLang="zh-CN" smtClean="0">
                <a:solidFill>
                  <a:srgbClr val="000000"/>
                </a:solidFill>
                <a:ea typeface="宋体" panose="02010600030101010101" pitchFamily="2" charset="-122"/>
                <a:cs typeface="Times New Roman" panose="02020603050405020304" pitchFamily="18" charset="0"/>
              </a:rPr>
              <a:t>。</a:t>
            </a:r>
            <a:endParaRPr lang="zh-CN" altLang="en-US"/>
          </a:p>
        </p:txBody>
      </p:sp>
    </p:spTree>
    <p:extLst>
      <p:ext uri="{BB962C8B-B14F-4D97-AF65-F5344CB8AC3E}">
        <p14:creationId xmlns:p14="http://schemas.microsoft.com/office/powerpoint/2010/main" val="374858645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719807"/>
            <a:ext cx="10807700" cy="1808572"/>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2.it</a:t>
            </a:r>
            <a:r>
              <a:rPr lang="zh-CN" altLang="zh-CN">
                <a:solidFill>
                  <a:srgbClr val="000000"/>
                </a:solidFill>
                <a:ea typeface="宋体" panose="02010600030101010101" pitchFamily="2" charset="-122"/>
                <a:cs typeface="Times New Roman" panose="02020603050405020304" pitchFamily="18" charset="0"/>
              </a:rPr>
              <a:t>做形式主语</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为了避免主语显得过长</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尤其是陈述句做主语从句时</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可以用</a:t>
            </a:r>
            <a:r>
              <a:rPr lang="en-US" altLang="zh-CN">
                <a:solidFill>
                  <a:srgbClr val="000000"/>
                </a:solidFill>
                <a:ea typeface="宋体" panose="02010600030101010101" pitchFamily="2" charset="-122"/>
                <a:cs typeface="Times New Roman" panose="02020603050405020304" pitchFamily="18" charset="0"/>
              </a:rPr>
              <a:t>it</a:t>
            </a:r>
            <a:r>
              <a:rPr lang="zh-CN" altLang="zh-CN">
                <a:solidFill>
                  <a:srgbClr val="000000"/>
                </a:solidFill>
                <a:ea typeface="宋体" panose="02010600030101010101" pitchFamily="2" charset="-122"/>
                <a:cs typeface="Times New Roman" panose="02020603050405020304" pitchFamily="18" charset="0"/>
              </a:rPr>
              <a:t>做句子的形式主语</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把主语从句移到句子的末尾。</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表格 2"/>
          <p:cNvGraphicFramePr>
            <a:graphicFrameLocks noGrp="1"/>
          </p:cNvGraphicFramePr>
          <p:nvPr>
            <p:extLst>
              <p:ext uri="{D42A27DB-BD31-4B8C-83A1-F6EECF244321}">
                <p14:modId xmlns:p14="http://schemas.microsoft.com/office/powerpoint/2010/main" val="1765733393"/>
              </p:ext>
            </p:extLst>
          </p:nvPr>
        </p:nvGraphicFramePr>
        <p:xfrm>
          <a:off x="576461" y="2544604"/>
          <a:ext cx="10153128" cy="2926080"/>
        </p:xfrm>
        <a:graphic>
          <a:graphicData uri="http://schemas.openxmlformats.org/drawingml/2006/table">
            <a:tbl>
              <a:tblPr firstRow="1" firstCol="1" bandRow="1"/>
              <a:tblGrid>
                <a:gridCol w="3600400"/>
                <a:gridCol w="6552728"/>
              </a:tblGrid>
              <a:tr h="297514">
                <a:tc>
                  <a:txBody>
                    <a:bodyPr/>
                    <a:lstStyle/>
                    <a:p>
                      <a:pPr algn="ctr">
                        <a:spcAft>
                          <a:spcPts val="0"/>
                        </a:spcAft>
                        <a:tabLst>
                          <a:tab pos="1188085" algn="l"/>
                          <a:tab pos="2163445" algn="l"/>
                          <a:tab pos="3142615" algn="l"/>
                          <a:tab pos="4190365" algn="l"/>
                        </a:tabLst>
                      </a:pPr>
                      <a:r>
                        <a:rPr lang="zh-CN" sz="3200" b="1">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句型</a:t>
                      </a:r>
                      <a:endParaRPr lang="zh-CN" sz="3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tabLst>
                          <a:tab pos="1188085" algn="l"/>
                          <a:tab pos="2163445" algn="l"/>
                          <a:tab pos="3142615" algn="l"/>
                          <a:tab pos="4190365" algn="l"/>
                        </a:tabLst>
                      </a:pPr>
                      <a:r>
                        <a:rPr lang="zh-CN" sz="3200" b="1">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说明</a:t>
                      </a:r>
                      <a:endParaRPr lang="zh-CN" sz="3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97514">
                <a:tc>
                  <a:txBody>
                    <a:bodyPr/>
                    <a:lstStyle/>
                    <a:p>
                      <a:pPr>
                        <a:spcAft>
                          <a:spcPts val="0"/>
                        </a:spcAft>
                        <a:tabLst>
                          <a:tab pos="1188085" algn="l"/>
                          <a:tab pos="2163445" algn="l"/>
                          <a:tab pos="3142615" algn="l"/>
                          <a:tab pos="4190365" algn="l"/>
                        </a:tabLst>
                      </a:pPr>
                      <a:r>
                        <a:rPr lang="en-US"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It +</a:t>
                      </a:r>
                      <a:r>
                        <a:rPr 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系动词</a:t>
                      </a:r>
                      <a:r>
                        <a:rPr lang="en-US"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形容词</a:t>
                      </a:r>
                      <a:r>
                        <a:rPr lang="en-US"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主语从句</a:t>
                      </a:r>
                      <a:r>
                        <a:rPr lang="en-US"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sz="3200">
                        <a:solidFill>
                          <a:srgbClr val="000000"/>
                        </a:solidFill>
                        <a:effectLst/>
                        <a:latin typeface="NEU-BZ-S92"/>
                        <a:ea typeface="方正书宋_GBK" panose="03000509000000000000" pitchFamily="65" charset="-122"/>
                        <a:cs typeface="Times New Roman" panose="02020603050405020304" pitchFamily="18" charset="0"/>
                      </a:endParaRPr>
                    </a:p>
                  </a:txBody>
                  <a:tcPr marL="66675" marR="666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常用于此句型的形容词有</a:t>
                      </a:r>
                      <a:r>
                        <a:rPr lang="en-US"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important</a:t>
                      </a:r>
                      <a:r>
                        <a:rPr lang="en-US" sz="3200" b="1"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p>
                    <a:p>
                      <a:pPr>
                        <a:spcAft>
                          <a:spcPts val="0"/>
                        </a:spcAft>
                        <a:tabLst>
                          <a:tab pos="1188085" algn="l"/>
                          <a:tab pos="2163445" algn="l"/>
                          <a:tab pos="3142615" algn="l"/>
                          <a:tab pos="4190365" algn="l"/>
                        </a:tabLst>
                      </a:pPr>
                      <a:r>
                        <a:rPr lang="en-US" sz="3200" b="1"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un)likely,possible,necessary,natural,wrong</a:t>
                      </a:r>
                      <a:r>
                        <a:rPr 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等</a:t>
                      </a:r>
                      <a:endParaRPr lang="zh-CN" sz="3200">
                        <a:solidFill>
                          <a:srgbClr val="000000"/>
                        </a:solidFill>
                        <a:effectLst/>
                        <a:latin typeface="NEU-BZ-S92"/>
                        <a:ea typeface="方正书宋_GBK" panose="03000509000000000000" pitchFamily="65" charset="-122"/>
                        <a:cs typeface="Times New Roman" panose="02020603050405020304" pitchFamily="18" charset="0"/>
                      </a:endParaRPr>
                    </a:p>
                  </a:txBody>
                  <a:tcPr marL="66675" marR="666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97514">
                <a:tc>
                  <a:txBody>
                    <a:bodyPr/>
                    <a:lstStyle/>
                    <a:p>
                      <a:pPr>
                        <a:spcAft>
                          <a:spcPts val="0"/>
                        </a:spcAft>
                        <a:tabLst>
                          <a:tab pos="1188085" algn="l"/>
                          <a:tab pos="2163445" algn="l"/>
                          <a:tab pos="3142615" algn="l"/>
                          <a:tab pos="4190365" algn="l"/>
                        </a:tabLst>
                      </a:pPr>
                      <a:r>
                        <a:rPr lang="en-US"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It+</a:t>
                      </a:r>
                      <a:r>
                        <a:rPr 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系动词</a:t>
                      </a:r>
                      <a:r>
                        <a:rPr lang="en-US"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名词</a:t>
                      </a:r>
                      <a:r>
                        <a:rPr lang="en-US"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主语从句</a:t>
                      </a:r>
                      <a:r>
                        <a:rPr lang="en-US"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sz="3200">
                        <a:solidFill>
                          <a:srgbClr val="000000"/>
                        </a:solidFill>
                        <a:effectLst/>
                        <a:latin typeface="NEU-BZ-S92"/>
                        <a:ea typeface="方正书宋_GBK" panose="03000509000000000000" pitchFamily="65" charset="-122"/>
                        <a:cs typeface="Times New Roman" panose="02020603050405020304" pitchFamily="18" charset="0"/>
                      </a:endParaRPr>
                    </a:p>
                  </a:txBody>
                  <a:tcPr marL="66675" marR="666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常用于此句型的名词有</a:t>
                      </a:r>
                      <a:r>
                        <a:rPr lang="en-US"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fact,idea,honour,question,pity</a:t>
                      </a:r>
                      <a:r>
                        <a:rPr 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等</a:t>
                      </a:r>
                      <a:endParaRPr lang="zh-CN" sz="3200">
                        <a:solidFill>
                          <a:srgbClr val="000000"/>
                        </a:solidFill>
                        <a:effectLst/>
                        <a:latin typeface="NEU-BZ-S92"/>
                        <a:ea typeface="方正书宋_GBK" panose="03000509000000000000" pitchFamily="65" charset="-122"/>
                        <a:cs typeface="Times New Roman" panose="02020603050405020304" pitchFamily="18" charset="0"/>
                      </a:endParaRPr>
                    </a:p>
                  </a:txBody>
                  <a:tcPr marL="66675" marR="666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51335890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extLst>
              <p:ext uri="{D42A27DB-BD31-4B8C-83A1-F6EECF244321}">
                <p14:modId xmlns:p14="http://schemas.microsoft.com/office/powerpoint/2010/main" val="1604471628"/>
              </p:ext>
            </p:extLst>
          </p:nvPr>
        </p:nvGraphicFramePr>
        <p:xfrm>
          <a:off x="576461" y="1799927"/>
          <a:ext cx="10153128" cy="2926080"/>
        </p:xfrm>
        <a:graphic>
          <a:graphicData uri="http://schemas.openxmlformats.org/drawingml/2006/table">
            <a:tbl>
              <a:tblPr firstRow="1" firstCol="1" bandRow="1"/>
              <a:tblGrid>
                <a:gridCol w="3600400"/>
                <a:gridCol w="6552728"/>
              </a:tblGrid>
              <a:tr h="297514">
                <a:tc>
                  <a:txBody>
                    <a:bodyPr/>
                    <a:lstStyle/>
                    <a:p>
                      <a:pPr algn="ctr">
                        <a:spcAft>
                          <a:spcPts val="0"/>
                        </a:spcAft>
                        <a:tabLst>
                          <a:tab pos="1188085" algn="l"/>
                          <a:tab pos="2163445" algn="l"/>
                          <a:tab pos="3142615" algn="l"/>
                          <a:tab pos="4190365" algn="l"/>
                        </a:tabLst>
                      </a:pPr>
                      <a:r>
                        <a:rPr lang="zh-CN" sz="3200" b="1">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句型</a:t>
                      </a:r>
                      <a:endParaRPr lang="zh-CN" sz="3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tabLst>
                          <a:tab pos="1188085" algn="l"/>
                          <a:tab pos="2163445" algn="l"/>
                          <a:tab pos="3142615" algn="l"/>
                          <a:tab pos="4190365" algn="l"/>
                        </a:tabLst>
                      </a:pPr>
                      <a:r>
                        <a:rPr lang="zh-CN" sz="3200" b="1">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说明</a:t>
                      </a:r>
                      <a:endParaRPr lang="zh-CN" sz="3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97514">
                <a:tc>
                  <a:txBody>
                    <a:bodyPr/>
                    <a:lstStyle/>
                    <a:p>
                      <a:pPr>
                        <a:spcAft>
                          <a:spcPts val="0"/>
                        </a:spcAft>
                        <a:tabLst>
                          <a:tab pos="1188085" algn="l"/>
                          <a:tab pos="2163445" algn="l"/>
                          <a:tab pos="3142615" algn="l"/>
                          <a:tab pos="4190365" algn="l"/>
                        </a:tabLst>
                      </a:pPr>
                      <a:r>
                        <a:rPr lang="en-US"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It+</a:t>
                      </a:r>
                      <a:r>
                        <a:rPr 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系动词</a:t>
                      </a:r>
                      <a:r>
                        <a:rPr lang="en-US"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过去分词</a:t>
                      </a:r>
                      <a:r>
                        <a:rPr lang="en-US"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主语从句</a:t>
                      </a:r>
                      <a:r>
                        <a:rPr lang="en-US"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sz="3200">
                        <a:solidFill>
                          <a:srgbClr val="000000"/>
                        </a:solidFill>
                        <a:effectLst/>
                        <a:latin typeface="NEU-BZ-S92"/>
                        <a:ea typeface="方正书宋_GBK" panose="03000509000000000000" pitchFamily="65" charset="-122"/>
                        <a:cs typeface="Times New Roman" panose="02020603050405020304" pitchFamily="18" charset="0"/>
                      </a:endParaRPr>
                    </a:p>
                  </a:txBody>
                  <a:tcPr marL="66675" marR="666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常用于此句型的过去分词有</a:t>
                      </a:r>
                      <a:r>
                        <a:rPr lang="en-US"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known</a:t>
                      </a:r>
                      <a:r>
                        <a:rPr lang="en-US" sz="3200" b="1"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p>
                    <a:p>
                      <a:pPr>
                        <a:spcAft>
                          <a:spcPts val="0"/>
                        </a:spcAft>
                        <a:tabLst>
                          <a:tab pos="1188085" algn="l"/>
                          <a:tab pos="2163445" algn="l"/>
                          <a:tab pos="3142615" algn="l"/>
                          <a:tab pos="4190365" algn="l"/>
                        </a:tabLst>
                      </a:pPr>
                      <a:r>
                        <a:rPr lang="en-US" sz="3200" b="1"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proved,said,decided,suggested,</a:t>
                      </a:r>
                    </a:p>
                    <a:p>
                      <a:pPr>
                        <a:spcAft>
                          <a:spcPts val="0"/>
                        </a:spcAft>
                        <a:tabLst>
                          <a:tab pos="1188085" algn="l"/>
                          <a:tab pos="2163445" algn="l"/>
                          <a:tab pos="3142615" algn="l"/>
                          <a:tab pos="4190365" algn="l"/>
                        </a:tabLst>
                      </a:pPr>
                      <a:r>
                        <a:rPr lang="en-US" sz="3200" b="1"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thought,reported</a:t>
                      </a:r>
                      <a:r>
                        <a:rPr 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等</a:t>
                      </a:r>
                      <a:endParaRPr lang="zh-CN" sz="3200">
                        <a:solidFill>
                          <a:srgbClr val="000000"/>
                        </a:solidFill>
                        <a:effectLst/>
                        <a:latin typeface="NEU-BZ-S92"/>
                        <a:ea typeface="方正书宋_GBK" panose="03000509000000000000" pitchFamily="65" charset="-122"/>
                        <a:cs typeface="Times New Roman" panose="02020603050405020304" pitchFamily="18" charset="0"/>
                      </a:endParaRPr>
                    </a:p>
                  </a:txBody>
                  <a:tcPr marL="66675" marR="666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97514">
                <a:tc>
                  <a:txBody>
                    <a:bodyPr/>
                    <a:lstStyle/>
                    <a:p>
                      <a:pPr>
                        <a:spcAft>
                          <a:spcPts val="0"/>
                        </a:spcAft>
                        <a:tabLst>
                          <a:tab pos="1188085" algn="l"/>
                          <a:tab pos="2163445" algn="l"/>
                          <a:tab pos="3142615" algn="l"/>
                          <a:tab pos="4190365" algn="l"/>
                        </a:tabLst>
                      </a:pPr>
                      <a:r>
                        <a:rPr lang="en-US"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It+</a:t>
                      </a:r>
                      <a:r>
                        <a:rPr 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不及物动词</a:t>
                      </a:r>
                      <a:r>
                        <a:rPr lang="en-US"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主语从句</a:t>
                      </a:r>
                      <a:r>
                        <a:rPr lang="en-US"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sz="3200">
                        <a:solidFill>
                          <a:srgbClr val="000000"/>
                        </a:solidFill>
                        <a:effectLst/>
                        <a:latin typeface="NEU-BZ-S92"/>
                        <a:ea typeface="方正书宋_GBK" panose="03000509000000000000" pitchFamily="65" charset="-122"/>
                        <a:cs typeface="Times New Roman" panose="02020603050405020304" pitchFamily="18" charset="0"/>
                      </a:endParaRPr>
                    </a:p>
                  </a:txBody>
                  <a:tcPr marL="66675" marR="666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常用于此句型的动词有</a:t>
                      </a:r>
                      <a:r>
                        <a:rPr lang="en-US"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appear,happen,seem,occur,matter</a:t>
                      </a:r>
                      <a:r>
                        <a:rPr 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等</a:t>
                      </a:r>
                      <a:endParaRPr lang="zh-CN" sz="3200">
                        <a:solidFill>
                          <a:srgbClr val="000000"/>
                        </a:solidFill>
                        <a:effectLst/>
                        <a:latin typeface="NEU-BZ-S92"/>
                        <a:ea typeface="方正书宋_GBK" panose="03000509000000000000" pitchFamily="65" charset="-122"/>
                        <a:cs typeface="Times New Roman" panose="02020603050405020304" pitchFamily="18" charset="0"/>
                      </a:endParaRPr>
                    </a:p>
                  </a:txBody>
                  <a:tcPr marL="66675" marR="666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76647895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503783"/>
            <a:ext cx="10807700" cy="5332229"/>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It’s possible that he has been to Beijing.</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他有可能去过北京。</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It’s a pity that you didn’t attend the meeting.</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你没参加这次会议太可惜了。</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It is reported that a space station will be built on the moon in years to come.</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报道说未来几年里月球上将建造空间站。</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It seems that it is going to rain.</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看起来好像要下雨。</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1256852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655911"/>
            <a:ext cx="10807700" cy="3637919"/>
          </a:xfrm>
          <a:prstGeom prst="rect">
            <a:avLst/>
          </a:prstGeom>
        </p:spPr>
        <p:txBody>
          <a:bodyPr>
            <a:spAutoFit/>
          </a:bodyPr>
          <a:lstStyle/>
          <a:p>
            <a:pPr>
              <a:lnSpc>
                <a:spcPct val="120000"/>
              </a:lnSpc>
            </a:pPr>
            <a:r>
              <a:rPr lang="zh-CN" altLang="zh-CN">
                <a:solidFill>
                  <a:srgbClr val="000000"/>
                </a:solidFill>
                <a:latin typeface="Arial" panose="020B0604020202020204" pitchFamily="34" charset="0"/>
                <a:cs typeface="Times New Roman" panose="02020603050405020304" pitchFamily="18" charset="0"/>
              </a:rPr>
              <a:t>温馨提示</a:t>
            </a:r>
            <a:r>
              <a:rPr lang="zh-CN" altLang="zh-CN">
                <a:solidFill>
                  <a:srgbClr val="000000"/>
                </a:solidFill>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rPr>
              <a:t>(1)</a:t>
            </a:r>
            <a:r>
              <a:rPr lang="zh-CN" altLang="zh-CN">
                <a:solidFill>
                  <a:srgbClr val="000000"/>
                </a:solidFill>
                <a:ea typeface="宋体" panose="02010600030101010101" pitchFamily="2" charset="-122"/>
                <a:cs typeface="Times New Roman" panose="02020603050405020304" pitchFamily="18" charset="0"/>
              </a:rPr>
              <a:t>在</a:t>
            </a:r>
            <a:r>
              <a:rPr lang="en-US" altLang="zh-CN">
                <a:solidFill>
                  <a:srgbClr val="000000"/>
                </a:solidFill>
                <a:ea typeface="宋体" panose="02010600030101010101" pitchFamily="2" charset="-122"/>
              </a:rPr>
              <a:t>“It + </a:t>
            </a:r>
            <a:r>
              <a:rPr lang="zh-CN" altLang="zh-CN">
                <a:solidFill>
                  <a:srgbClr val="000000"/>
                </a:solidFill>
                <a:ea typeface="宋体" panose="02010600030101010101" pitchFamily="2" charset="-122"/>
                <a:cs typeface="Times New Roman" panose="02020603050405020304" pitchFamily="18" charset="0"/>
              </a:rPr>
              <a:t>系动词</a:t>
            </a:r>
            <a:r>
              <a:rPr lang="en-US" altLang="zh-CN">
                <a:solidFill>
                  <a:srgbClr val="000000"/>
                </a:solidFill>
                <a:ea typeface="宋体" panose="02010600030101010101" pitchFamily="2" charset="-122"/>
              </a:rPr>
              <a:t> + </a:t>
            </a:r>
            <a:r>
              <a:rPr lang="zh-CN" altLang="zh-CN">
                <a:solidFill>
                  <a:srgbClr val="000000"/>
                </a:solidFill>
                <a:ea typeface="宋体" panose="02010600030101010101" pitchFamily="2" charset="-122"/>
                <a:cs typeface="Times New Roman" panose="02020603050405020304" pitchFamily="18" charset="0"/>
              </a:rPr>
              <a:t>形容词</a:t>
            </a:r>
            <a:r>
              <a:rPr lang="en-US" altLang="zh-CN">
                <a:solidFill>
                  <a:srgbClr val="000000"/>
                </a:solidFill>
                <a:ea typeface="宋体" panose="02010600030101010101" pitchFamily="2" charset="-122"/>
              </a:rPr>
              <a:t> + </a:t>
            </a:r>
            <a:r>
              <a:rPr lang="zh-CN" altLang="zh-CN">
                <a:solidFill>
                  <a:srgbClr val="000000"/>
                </a:solidFill>
                <a:ea typeface="宋体" panose="02010600030101010101" pitchFamily="2" charset="-122"/>
                <a:cs typeface="Times New Roman" panose="02020603050405020304" pitchFamily="18" charset="0"/>
              </a:rPr>
              <a:t>主语从句</a:t>
            </a:r>
            <a:r>
              <a:rPr lang="en-US" altLang="zh-CN">
                <a:solidFill>
                  <a:srgbClr val="000000"/>
                </a:solidFill>
                <a:ea typeface="宋体" panose="02010600030101010101" pitchFamily="2" charset="-122"/>
              </a:rPr>
              <a:t>.”</a:t>
            </a:r>
            <a:r>
              <a:rPr lang="zh-CN" altLang="zh-CN">
                <a:solidFill>
                  <a:srgbClr val="000000"/>
                </a:solidFill>
                <a:ea typeface="宋体" panose="02010600030101010101" pitchFamily="2" charset="-122"/>
                <a:cs typeface="Times New Roman" panose="02020603050405020304" pitchFamily="18" charset="0"/>
              </a:rPr>
              <a:t>句型中</a:t>
            </a:r>
            <a:r>
              <a:rPr lang="en-US" altLang="zh-CN">
                <a:solidFill>
                  <a:srgbClr val="000000"/>
                </a:solidFill>
                <a:ea typeface="宋体" panose="02010600030101010101" pitchFamily="2" charset="-122"/>
              </a:rPr>
              <a:t>,</a:t>
            </a:r>
            <a:r>
              <a:rPr lang="zh-CN" altLang="zh-CN">
                <a:solidFill>
                  <a:srgbClr val="000000"/>
                </a:solidFill>
                <a:ea typeface="宋体" panose="02010600030101010101" pitchFamily="2" charset="-122"/>
                <a:cs typeface="Times New Roman" panose="02020603050405020304" pitchFamily="18" charset="0"/>
              </a:rPr>
              <a:t>如果形容词为</a:t>
            </a:r>
            <a:r>
              <a:rPr lang="en-US" altLang="zh-CN">
                <a:solidFill>
                  <a:srgbClr val="000000"/>
                </a:solidFill>
                <a:ea typeface="宋体" panose="02010600030101010101" pitchFamily="2" charset="-122"/>
              </a:rPr>
              <a:t>necessary,important,strange,natural</a:t>
            </a:r>
            <a:r>
              <a:rPr lang="zh-CN" altLang="zh-CN">
                <a:solidFill>
                  <a:srgbClr val="000000"/>
                </a:solidFill>
                <a:ea typeface="宋体" panose="02010600030101010101" pitchFamily="2" charset="-122"/>
                <a:cs typeface="Times New Roman" panose="02020603050405020304" pitchFamily="18" charset="0"/>
              </a:rPr>
              <a:t>等时</a:t>
            </a:r>
            <a:r>
              <a:rPr lang="en-US" altLang="zh-CN">
                <a:solidFill>
                  <a:srgbClr val="000000"/>
                </a:solidFill>
                <a:ea typeface="宋体" panose="02010600030101010101" pitchFamily="2" charset="-122"/>
              </a:rPr>
              <a:t>,</a:t>
            </a:r>
            <a:r>
              <a:rPr lang="zh-CN" altLang="zh-CN">
                <a:solidFill>
                  <a:srgbClr val="000000"/>
                </a:solidFill>
                <a:ea typeface="宋体" panose="02010600030101010101" pitchFamily="2" charset="-122"/>
                <a:cs typeface="Times New Roman" panose="02020603050405020304" pitchFamily="18" charset="0"/>
              </a:rPr>
              <a:t>从句谓语动词常用</a:t>
            </a:r>
            <a:r>
              <a:rPr lang="en-US" altLang="zh-CN">
                <a:solidFill>
                  <a:srgbClr val="000000"/>
                </a:solidFill>
                <a:ea typeface="宋体" panose="02010600030101010101" pitchFamily="2" charset="-122"/>
              </a:rPr>
              <a:t>“(should+)</a:t>
            </a:r>
            <a:r>
              <a:rPr lang="zh-CN" altLang="zh-CN">
                <a:solidFill>
                  <a:srgbClr val="000000"/>
                </a:solidFill>
                <a:ea typeface="宋体" panose="02010600030101010101" pitchFamily="2" charset="-122"/>
                <a:cs typeface="Times New Roman" panose="02020603050405020304" pitchFamily="18" charset="0"/>
              </a:rPr>
              <a:t>动词原形</a:t>
            </a:r>
            <a:r>
              <a:rPr lang="en-US" altLang="zh-CN">
                <a:solidFill>
                  <a:srgbClr val="000000"/>
                </a:solidFill>
                <a:ea typeface="宋体" panose="02010600030101010101" pitchFamily="2" charset="-122"/>
              </a:rPr>
              <a:t>”</a:t>
            </a:r>
            <a:r>
              <a:rPr lang="zh-CN" altLang="zh-CN">
                <a:solidFill>
                  <a:srgbClr val="000000"/>
                </a:solidFill>
                <a:ea typeface="宋体" panose="02010600030101010101" pitchFamily="2" charset="-122"/>
                <a:cs typeface="Times New Roman" panose="02020603050405020304" pitchFamily="18" charset="0"/>
              </a:rPr>
              <a:t>。</a:t>
            </a:r>
            <a:r>
              <a:rPr lang="en-US" altLang="zh-CN">
                <a:solidFill>
                  <a:srgbClr val="000000"/>
                </a:solidFill>
                <a:ea typeface="宋体" panose="02010600030101010101" pitchFamily="2" charset="-122"/>
              </a:rPr>
              <a:t/>
            </a:r>
            <a:br>
              <a:rPr lang="en-US" altLang="zh-CN">
                <a:solidFill>
                  <a:srgbClr val="000000"/>
                </a:solidFill>
                <a:ea typeface="宋体" panose="02010600030101010101" pitchFamily="2" charset="-122"/>
              </a:rPr>
            </a:br>
            <a:r>
              <a:rPr lang="en-US" altLang="zh-CN">
                <a:solidFill>
                  <a:srgbClr val="000000"/>
                </a:solidFill>
                <a:ea typeface="宋体" panose="02010600030101010101" pitchFamily="2" charset="-122"/>
              </a:rPr>
              <a:t>It is important that he (should) know about this.</a:t>
            </a:r>
            <a:br>
              <a:rPr lang="en-US" altLang="zh-CN">
                <a:solidFill>
                  <a:srgbClr val="000000"/>
                </a:solidFill>
                <a:ea typeface="宋体" panose="02010600030101010101" pitchFamily="2" charset="-122"/>
              </a:rPr>
            </a:br>
            <a:r>
              <a:rPr lang="zh-CN" altLang="en-US">
                <a:solidFill>
                  <a:srgbClr val="000000"/>
                </a:solidFill>
                <a:ea typeface="宋体" panose="02010600030101010101" pitchFamily="2" charset="-122"/>
              </a:rPr>
              <a:t>重要的是</a:t>
            </a:r>
            <a:r>
              <a:rPr lang="en-US" altLang="zh-CN">
                <a:solidFill>
                  <a:srgbClr val="000000"/>
                </a:solidFill>
                <a:ea typeface="宋体" panose="02010600030101010101" pitchFamily="2" charset="-122"/>
              </a:rPr>
              <a:t>,</a:t>
            </a:r>
            <a:r>
              <a:rPr lang="zh-CN" altLang="zh-CN" smtClean="0">
                <a:solidFill>
                  <a:srgbClr val="000000"/>
                </a:solidFill>
                <a:ea typeface="宋体" panose="02010600030101010101" pitchFamily="2" charset="-122"/>
                <a:cs typeface="Times New Roman" panose="02020603050405020304" pitchFamily="18" charset="0"/>
              </a:rPr>
              <a:t>他</a:t>
            </a:r>
            <a:r>
              <a:rPr lang="zh-CN" altLang="zh-CN">
                <a:solidFill>
                  <a:srgbClr val="000000"/>
                </a:solidFill>
                <a:ea typeface="宋体" panose="02010600030101010101" pitchFamily="2" charset="-122"/>
                <a:cs typeface="Times New Roman" panose="02020603050405020304" pitchFamily="18" charset="0"/>
              </a:rPr>
              <a:t>应该知道此</a:t>
            </a:r>
            <a:r>
              <a:rPr lang="zh-CN" altLang="zh-CN" smtClean="0">
                <a:solidFill>
                  <a:srgbClr val="000000"/>
                </a:solidFill>
                <a:ea typeface="宋体" panose="02010600030101010101" pitchFamily="2" charset="-122"/>
                <a:cs typeface="Times New Roman" panose="02020603050405020304" pitchFamily="18" charset="0"/>
              </a:rPr>
              <a:t>事。</a:t>
            </a:r>
            <a:r>
              <a:rPr lang="en-US" altLang="zh-CN">
                <a:solidFill>
                  <a:srgbClr val="000000"/>
                </a:solidFill>
                <a:ea typeface="宋体" panose="02010600030101010101" pitchFamily="2" charset="-122"/>
              </a:rPr>
              <a:t/>
            </a:r>
            <a:br>
              <a:rPr lang="en-US" altLang="zh-CN">
                <a:solidFill>
                  <a:srgbClr val="000000"/>
                </a:solidFill>
                <a:ea typeface="宋体" panose="02010600030101010101" pitchFamily="2" charset="-122"/>
              </a:rPr>
            </a:br>
            <a:endParaRPr lang="zh-CN" altLang="en-US"/>
          </a:p>
        </p:txBody>
      </p:sp>
    </p:spTree>
    <p:extLst>
      <p:ext uri="{BB962C8B-B14F-4D97-AF65-F5344CB8AC3E}">
        <p14:creationId xmlns:p14="http://schemas.microsoft.com/office/powerpoint/2010/main" val="241803242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367879"/>
            <a:ext cx="10807700" cy="3046988"/>
          </a:xfrm>
          <a:prstGeom prst="rect">
            <a:avLst/>
          </a:prstGeom>
        </p:spPr>
        <p:txBody>
          <a:bodyPr>
            <a:spAutoFit/>
          </a:bodyPr>
          <a:lstStyle/>
          <a:p>
            <a:pPr>
              <a:lnSpc>
                <a:spcPct val="120000"/>
              </a:lnSpc>
            </a:pPr>
            <a:r>
              <a:rPr lang="en-US" altLang="zh-CN">
                <a:solidFill>
                  <a:srgbClr val="000000"/>
                </a:solidFill>
                <a:ea typeface="宋体" panose="02010600030101010101" pitchFamily="2" charset="-122"/>
              </a:rPr>
              <a:t>(2)</a:t>
            </a:r>
            <a:r>
              <a:rPr lang="zh-CN" altLang="zh-CN">
                <a:solidFill>
                  <a:srgbClr val="000000"/>
                </a:solidFill>
                <a:ea typeface="宋体" panose="02010600030101010101" pitchFamily="2" charset="-122"/>
                <a:cs typeface="Times New Roman" panose="02020603050405020304" pitchFamily="18" charset="0"/>
              </a:rPr>
              <a:t>在</a:t>
            </a:r>
            <a:r>
              <a:rPr lang="en-US" altLang="zh-CN">
                <a:solidFill>
                  <a:srgbClr val="000000"/>
                </a:solidFill>
                <a:ea typeface="宋体" panose="02010600030101010101" pitchFamily="2" charset="-122"/>
              </a:rPr>
              <a:t>“It + </a:t>
            </a:r>
            <a:r>
              <a:rPr lang="zh-CN" altLang="zh-CN">
                <a:solidFill>
                  <a:srgbClr val="000000"/>
                </a:solidFill>
                <a:ea typeface="宋体" panose="02010600030101010101" pitchFamily="2" charset="-122"/>
                <a:cs typeface="Times New Roman" panose="02020603050405020304" pitchFamily="18" charset="0"/>
              </a:rPr>
              <a:t>系动词</a:t>
            </a:r>
            <a:r>
              <a:rPr lang="en-US" altLang="zh-CN">
                <a:solidFill>
                  <a:srgbClr val="000000"/>
                </a:solidFill>
                <a:ea typeface="宋体" panose="02010600030101010101" pitchFamily="2" charset="-122"/>
              </a:rPr>
              <a:t> + </a:t>
            </a:r>
            <a:r>
              <a:rPr lang="zh-CN" altLang="zh-CN">
                <a:solidFill>
                  <a:srgbClr val="000000"/>
                </a:solidFill>
                <a:ea typeface="宋体" panose="02010600030101010101" pitchFamily="2" charset="-122"/>
                <a:cs typeface="Times New Roman" panose="02020603050405020304" pitchFamily="18" charset="0"/>
              </a:rPr>
              <a:t>过去分词</a:t>
            </a:r>
            <a:r>
              <a:rPr lang="en-US" altLang="zh-CN">
                <a:solidFill>
                  <a:srgbClr val="000000"/>
                </a:solidFill>
                <a:ea typeface="宋体" panose="02010600030101010101" pitchFamily="2" charset="-122"/>
              </a:rPr>
              <a:t> + </a:t>
            </a:r>
            <a:r>
              <a:rPr lang="zh-CN" altLang="zh-CN">
                <a:solidFill>
                  <a:srgbClr val="000000"/>
                </a:solidFill>
                <a:ea typeface="宋体" panose="02010600030101010101" pitchFamily="2" charset="-122"/>
                <a:cs typeface="Times New Roman" panose="02020603050405020304" pitchFamily="18" charset="0"/>
              </a:rPr>
              <a:t>主语从句</a:t>
            </a:r>
            <a:r>
              <a:rPr lang="en-US" altLang="zh-CN">
                <a:solidFill>
                  <a:srgbClr val="000000"/>
                </a:solidFill>
                <a:ea typeface="宋体" panose="02010600030101010101" pitchFamily="2" charset="-122"/>
              </a:rPr>
              <a:t>.”</a:t>
            </a:r>
            <a:r>
              <a:rPr lang="zh-CN" altLang="zh-CN">
                <a:solidFill>
                  <a:srgbClr val="000000"/>
                </a:solidFill>
                <a:ea typeface="宋体" panose="02010600030101010101" pitchFamily="2" charset="-122"/>
                <a:cs typeface="Times New Roman" panose="02020603050405020304" pitchFamily="18" charset="0"/>
              </a:rPr>
              <a:t>句型中</a:t>
            </a:r>
            <a:r>
              <a:rPr lang="en-US" altLang="zh-CN">
                <a:solidFill>
                  <a:srgbClr val="000000"/>
                </a:solidFill>
                <a:ea typeface="宋体" panose="02010600030101010101" pitchFamily="2" charset="-122"/>
              </a:rPr>
              <a:t>,</a:t>
            </a:r>
            <a:r>
              <a:rPr lang="zh-CN" altLang="zh-CN">
                <a:solidFill>
                  <a:srgbClr val="000000"/>
                </a:solidFill>
                <a:ea typeface="宋体" panose="02010600030101010101" pitchFamily="2" charset="-122"/>
                <a:cs typeface="Times New Roman" panose="02020603050405020304" pitchFamily="18" charset="0"/>
              </a:rPr>
              <a:t>如果过去分词为</a:t>
            </a:r>
            <a:r>
              <a:rPr lang="en-US" altLang="zh-CN">
                <a:solidFill>
                  <a:srgbClr val="000000"/>
                </a:solidFill>
                <a:ea typeface="宋体" panose="02010600030101010101" pitchFamily="2" charset="-122"/>
              </a:rPr>
              <a:t>suggested,advised,ordered,requested,required</a:t>
            </a:r>
            <a:r>
              <a:rPr lang="zh-CN" altLang="zh-CN">
                <a:solidFill>
                  <a:srgbClr val="000000"/>
                </a:solidFill>
                <a:ea typeface="宋体" panose="02010600030101010101" pitchFamily="2" charset="-122"/>
                <a:cs typeface="Times New Roman" panose="02020603050405020304" pitchFamily="18" charset="0"/>
              </a:rPr>
              <a:t>等时</a:t>
            </a:r>
            <a:r>
              <a:rPr lang="en-US" altLang="zh-CN">
                <a:solidFill>
                  <a:srgbClr val="000000"/>
                </a:solidFill>
                <a:ea typeface="宋体" panose="02010600030101010101" pitchFamily="2" charset="-122"/>
              </a:rPr>
              <a:t>,</a:t>
            </a:r>
            <a:r>
              <a:rPr lang="zh-CN" altLang="zh-CN">
                <a:solidFill>
                  <a:srgbClr val="000000"/>
                </a:solidFill>
                <a:ea typeface="宋体" panose="02010600030101010101" pitchFamily="2" charset="-122"/>
                <a:cs typeface="Times New Roman" panose="02020603050405020304" pitchFamily="18" charset="0"/>
              </a:rPr>
              <a:t>从句谓语动词使用</a:t>
            </a:r>
            <a:r>
              <a:rPr lang="en-US" altLang="zh-CN">
                <a:solidFill>
                  <a:srgbClr val="000000"/>
                </a:solidFill>
                <a:ea typeface="宋体" panose="02010600030101010101" pitchFamily="2" charset="-122"/>
              </a:rPr>
              <a:t>“(should+)</a:t>
            </a:r>
            <a:r>
              <a:rPr lang="zh-CN" altLang="zh-CN">
                <a:solidFill>
                  <a:srgbClr val="000000"/>
                </a:solidFill>
                <a:ea typeface="宋体" panose="02010600030101010101" pitchFamily="2" charset="-122"/>
                <a:cs typeface="Times New Roman" panose="02020603050405020304" pitchFamily="18" charset="0"/>
              </a:rPr>
              <a:t>动词原形</a:t>
            </a:r>
            <a:r>
              <a:rPr lang="en-US" altLang="zh-CN">
                <a:solidFill>
                  <a:srgbClr val="000000"/>
                </a:solidFill>
                <a:ea typeface="宋体" panose="02010600030101010101" pitchFamily="2" charset="-122"/>
              </a:rPr>
              <a:t>”</a:t>
            </a:r>
            <a:r>
              <a:rPr lang="zh-CN" altLang="zh-CN">
                <a:solidFill>
                  <a:srgbClr val="000000"/>
                </a:solidFill>
                <a:ea typeface="宋体" panose="02010600030101010101" pitchFamily="2" charset="-122"/>
                <a:cs typeface="Times New Roman" panose="02020603050405020304" pitchFamily="18" charset="0"/>
              </a:rPr>
              <a:t>。</a:t>
            </a:r>
            <a:r>
              <a:rPr lang="en-US" altLang="zh-CN">
                <a:solidFill>
                  <a:srgbClr val="000000"/>
                </a:solidFill>
                <a:ea typeface="宋体" panose="02010600030101010101" pitchFamily="2" charset="-122"/>
              </a:rPr>
              <a:t/>
            </a:r>
            <a:br>
              <a:rPr lang="en-US" altLang="zh-CN">
                <a:solidFill>
                  <a:srgbClr val="000000"/>
                </a:solidFill>
                <a:ea typeface="宋体" panose="02010600030101010101" pitchFamily="2" charset="-122"/>
              </a:rPr>
            </a:br>
            <a:r>
              <a:rPr lang="en-US" altLang="zh-CN">
                <a:solidFill>
                  <a:srgbClr val="000000"/>
                </a:solidFill>
                <a:ea typeface="宋体" panose="02010600030101010101" pitchFamily="2" charset="-122"/>
              </a:rPr>
              <a:t>It is suggested that the sports meeting(should) be put off.</a:t>
            </a:r>
            <a:br>
              <a:rPr lang="en-US" altLang="zh-CN">
                <a:solidFill>
                  <a:srgbClr val="000000"/>
                </a:solidFill>
                <a:ea typeface="宋体" panose="02010600030101010101" pitchFamily="2" charset="-122"/>
              </a:rPr>
            </a:br>
            <a:r>
              <a:rPr lang="zh-CN" altLang="zh-CN" smtClean="0">
                <a:solidFill>
                  <a:srgbClr val="000000"/>
                </a:solidFill>
                <a:ea typeface="宋体" panose="02010600030101010101" pitchFamily="2" charset="-122"/>
                <a:cs typeface="Times New Roman" panose="02020603050405020304" pitchFamily="18" charset="0"/>
              </a:rPr>
              <a:t>建议</a:t>
            </a:r>
            <a:r>
              <a:rPr lang="zh-CN" altLang="zh-CN">
                <a:solidFill>
                  <a:srgbClr val="000000"/>
                </a:solidFill>
                <a:ea typeface="宋体" panose="02010600030101010101" pitchFamily="2" charset="-122"/>
                <a:cs typeface="Times New Roman" panose="02020603050405020304" pitchFamily="18" charset="0"/>
              </a:rPr>
              <a:t>推迟举行运动会。</a:t>
            </a:r>
            <a:endParaRPr lang="zh-CN" altLang="en-US"/>
          </a:p>
        </p:txBody>
      </p:sp>
    </p:spTree>
    <p:extLst>
      <p:ext uri="{BB962C8B-B14F-4D97-AF65-F5344CB8AC3E}">
        <p14:creationId xmlns:p14="http://schemas.microsoft.com/office/powerpoint/2010/main" val="116645282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719807"/>
            <a:ext cx="10807700" cy="4819781"/>
          </a:xfrm>
          <a:prstGeom prst="rect">
            <a:avLst/>
          </a:prstGeom>
        </p:spPr>
        <p:txBody>
          <a:bodyPr>
            <a:spAutoFit/>
          </a:bodyPr>
          <a:lstStyle/>
          <a:p>
            <a:pPr indent="304800">
              <a:lnSpc>
                <a:spcPct val="120000"/>
              </a:lnSpc>
              <a:spcAft>
                <a:spcPts val="0"/>
              </a:spcAft>
              <a:tabLst>
                <a:tab pos="1188085" algn="l"/>
                <a:tab pos="2163445" algn="l"/>
                <a:tab pos="3142615" algn="l"/>
                <a:tab pos="4190365" algn="l"/>
              </a:tabLst>
            </a:pPr>
            <a:r>
              <a:rPr lang="zh-CN" altLang="zh-CN">
                <a:solidFill>
                  <a:srgbClr val="000000"/>
                </a:solidFill>
                <a:latin typeface="Arial" panose="020B0604020202020204" pitchFamily="34" charset="0"/>
                <a:cs typeface="Times New Roman" panose="02020603050405020304" pitchFamily="18" charset="0"/>
              </a:rPr>
              <a:t>三、主语从句中应注意的问题</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a:t>
            </a:r>
            <a:r>
              <a:rPr lang="zh-CN" altLang="zh-CN">
                <a:solidFill>
                  <a:srgbClr val="000000"/>
                </a:solidFill>
                <a:ea typeface="宋体" panose="02010600030101010101" pitchFamily="2" charset="-122"/>
                <a:cs typeface="Times New Roman" panose="02020603050405020304" pitchFamily="18" charset="0"/>
              </a:rPr>
              <a:t>从句要用陈述语序</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How he succeeded finally is still a puzzle.</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他最后是如何成功的仍然是个谜。</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a:t>
            </a:r>
            <a:r>
              <a:rPr lang="zh-CN" altLang="zh-CN">
                <a:solidFill>
                  <a:srgbClr val="000000"/>
                </a:solidFill>
                <a:ea typeface="宋体" panose="02010600030101010101" pitchFamily="2" charset="-122"/>
                <a:cs typeface="Times New Roman" panose="02020603050405020304" pitchFamily="18" charset="0"/>
              </a:rPr>
              <a:t>主语为</a:t>
            </a:r>
            <a:r>
              <a:rPr lang="zh-CN" altLang="zh-CN" smtClean="0">
                <a:solidFill>
                  <a:srgbClr val="000000"/>
                </a:solidFill>
                <a:ea typeface="宋体" panose="02010600030101010101" pitchFamily="2" charset="-122"/>
                <a:cs typeface="Times New Roman" panose="02020603050405020304" pitchFamily="18" charset="0"/>
              </a:rPr>
              <a:t>从句</a:t>
            </a:r>
            <a:r>
              <a:rPr lang="zh-CN" altLang="en-US">
                <a:solidFill>
                  <a:srgbClr val="000000"/>
                </a:solidFill>
                <a:ea typeface="宋体" panose="02010600030101010101" pitchFamily="2" charset="-122"/>
                <a:cs typeface="Times New Roman" panose="02020603050405020304" pitchFamily="18" charset="0"/>
              </a:rPr>
              <a:t>时</a:t>
            </a:r>
            <a:r>
              <a:rPr lang="zh-CN" altLang="zh-CN" smtClean="0">
                <a:solidFill>
                  <a:srgbClr val="000000"/>
                </a:solidFill>
                <a:ea typeface="宋体" panose="02010600030101010101" pitchFamily="2" charset="-122"/>
                <a:cs typeface="Times New Roman" panose="02020603050405020304" pitchFamily="18" charset="0"/>
              </a:rPr>
              <a:t>的</a:t>
            </a:r>
            <a:r>
              <a:rPr lang="zh-CN" altLang="en-US">
                <a:solidFill>
                  <a:srgbClr val="000000"/>
                </a:solidFill>
                <a:ea typeface="宋体" panose="02010600030101010101" pitchFamily="2" charset="-122"/>
                <a:cs typeface="Times New Roman" panose="02020603050405020304" pitchFamily="18" charset="0"/>
              </a:rPr>
              <a:t>谓语</a:t>
            </a:r>
            <a:r>
              <a:rPr lang="zh-CN" altLang="en-US" smtClean="0">
                <a:solidFill>
                  <a:srgbClr val="000000"/>
                </a:solidFill>
                <a:ea typeface="宋体" panose="02010600030101010101" pitchFamily="2" charset="-122"/>
                <a:cs typeface="Times New Roman" panose="02020603050405020304" pitchFamily="18" charset="0"/>
              </a:rPr>
              <a:t>动词</a:t>
            </a:r>
            <a:endParaRPr lang="en-US" altLang="zh-CN" smtClean="0">
              <a:solidFill>
                <a:srgbClr val="000000"/>
              </a:solidFill>
              <a:ea typeface="宋体" panose="02010600030101010101" pitchFamily="2"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smtClean="0">
                <a:solidFill>
                  <a:srgbClr val="000000"/>
                </a:solidFill>
                <a:ea typeface="宋体" panose="02010600030101010101" pitchFamily="2" charset="-122"/>
                <a:cs typeface="Times New Roman" panose="02020603050405020304" pitchFamily="18" charset="0"/>
              </a:rPr>
              <a:t>(</a:t>
            </a:r>
            <a:r>
              <a:rPr lang="en-US" altLang="zh-CN">
                <a:solidFill>
                  <a:srgbClr val="000000"/>
                </a:solidFill>
                <a:ea typeface="宋体" panose="02010600030101010101" pitchFamily="2" charset="-122"/>
                <a:cs typeface="Times New Roman" panose="02020603050405020304" pitchFamily="18" charset="0"/>
              </a:rPr>
              <a:t>1)</a:t>
            </a:r>
            <a:r>
              <a:rPr lang="zh-CN" altLang="zh-CN">
                <a:solidFill>
                  <a:srgbClr val="000000"/>
                </a:solidFill>
                <a:ea typeface="宋体" panose="02010600030101010101" pitchFamily="2" charset="-122"/>
                <a:cs typeface="Times New Roman" panose="02020603050405020304" pitchFamily="18" charset="0"/>
              </a:rPr>
              <a:t>主语为从句时</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谓语动词一般要用单数形式</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但如果</a:t>
            </a:r>
            <a:r>
              <a:rPr lang="en-US" altLang="zh-CN">
                <a:solidFill>
                  <a:srgbClr val="000000"/>
                </a:solidFill>
                <a:ea typeface="宋体" panose="02010600030101010101" pitchFamily="2" charset="-122"/>
                <a:cs typeface="Times New Roman" panose="02020603050405020304" pitchFamily="18" charset="0"/>
              </a:rPr>
              <a:t>what</a:t>
            </a:r>
            <a:r>
              <a:rPr lang="zh-CN" altLang="zh-CN">
                <a:solidFill>
                  <a:srgbClr val="000000"/>
                </a:solidFill>
                <a:ea typeface="宋体" panose="02010600030101010101" pitchFamily="2" charset="-122"/>
                <a:cs typeface="Times New Roman" panose="02020603050405020304" pitchFamily="18" charset="0"/>
              </a:rPr>
              <a:t>引导的从句做主语</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代表复数概念</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常可从表语上看出</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时</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谓语动词常用复数形式。</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7866675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4247091" y="1498802"/>
            <a:ext cx="2523837" cy="458233"/>
          </a:xfrm>
          <a:prstGeom prst="roundRect">
            <a:avLst/>
          </a:prstGeom>
          <a:solidFill>
            <a:srgbClr val="C6A7DD"/>
          </a:solidFill>
          <a:ln>
            <a:solidFill>
              <a:srgbClr val="C6A7DD"/>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zh-CN" altLang="en-US">
                <a:solidFill>
                  <a:schemeClr val="bg1"/>
                </a:solidFill>
              </a:rPr>
              <a:t>词 汇 </a:t>
            </a:r>
            <a:r>
              <a:rPr lang="zh-CN" altLang="en-US" dirty="0">
                <a:solidFill>
                  <a:schemeClr val="bg1"/>
                </a:solidFill>
              </a:rPr>
              <a:t>认 知</a:t>
            </a:r>
            <a:endParaRPr lang="zh-CN" altLang="zh-CN" dirty="0">
              <a:solidFill>
                <a:schemeClr val="bg1"/>
              </a:solidFill>
            </a:endParaRPr>
          </a:p>
        </p:txBody>
      </p:sp>
      <p:sp>
        <p:nvSpPr>
          <p:cNvPr id="14" name="横卷形 13"/>
          <p:cNvSpPr/>
          <p:nvPr/>
        </p:nvSpPr>
        <p:spPr>
          <a:xfrm>
            <a:off x="2592685" y="-273"/>
            <a:ext cx="6120680" cy="1296144"/>
          </a:xfrm>
          <a:prstGeom prst="horizontalScroll">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4000" dirty="0"/>
              <a:t>课前</a:t>
            </a:r>
            <a:r>
              <a:rPr lang="en-US" altLang="zh-CN" sz="4000" dirty="0"/>
              <a:t>·</a:t>
            </a:r>
            <a:r>
              <a:rPr lang="zh-CN" altLang="zh-CN" sz="4000" dirty="0"/>
              <a:t>基础认知</a:t>
            </a:r>
          </a:p>
        </p:txBody>
      </p:sp>
      <p:sp>
        <p:nvSpPr>
          <p:cNvPr id="6" name="矩形 5"/>
          <p:cNvSpPr>
            <a:spLocks noChangeAspect="1"/>
          </p:cNvSpPr>
          <p:nvPr/>
        </p:nvSpPr>
        <p:spPr>
          <a:xfrm>
            <a:off x="361950" y="2087959"/>
            <a:ext cx="10807700" cy="3637919"/>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a:solidFill>
                  <a:srgbClr val="000000"/>
                </a:solidFill>
                <a:latin typeface="+mn-lt"/>
                <a:cs typeface="Times New Roman" panose="02020603050405020304" pitchFamily="18" charset="0"/>
              </a:rPr>
              <a:t>重点单词</a:t>
            </a:r>
            <a:endParaRPr lang="zh-CN" altLang="zh-CN">
              <a:solidFill>
                <a:srgbClr val="000000"/>
              </a:solidFill>
              <a:latin typeface="+mn-lt"/>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latin typeface="+mn-lt"/>
                <a:ea typeface="宋体" panose="02010600030101010101" pitchFamily="2" charset="-122"/>
                <a:cs typeface="Times New Roman" panose="02020603050405020304" pitchFamily="18" charset="0"/>
              </a:rPr>
              <a:t>1.</a:t>
            </a:r>
            <a:r>
              <a:rPr lang="zh-CN" altLang="zh-CN" u="sng">
                <a:uFill>
                  <a:solidFill>
                    <a:srgbClr val="000000"/>
                  </a:solidFill>
                </a:uFill>
                <a:latin typeface="+mn-lt"/>
                <a:ea typeface="宋体" panose="02010600030101010101" pitchFamily="2" charset="-122"/>
                <a:cs typeface="Times New Roman" panose="02020603050405020304" pitchFamily="18" charset="0"/>
              </a:rPr>
              <a:t>　　　　　　　　　</a:t>
            </a:r>
            <a:r>
              <a:rPr lang="zh-CN" altLang="zh-CN">
                <a:solidFill>
                  <a:srgbClr val="000000"/>
                </a:solidFill>
                <a:latin typeface="+mn-lt"/>
                <a:ea typeface="Times New Roman" panose="02020603050405020304" pitchFamily="18" charset="0"/>
                <a:cs typeface="Times New Roman" panose="02020603050405020304" pitchFamily="18" charset="0"/>
              </a:rPr>
              <a:t> </a:t>
            </a:r>
            <a:r>
              <a:rPr lang="en-US" altLang="zh-CN" i="1">
                <a:solidFill>
                  <a:srgbClr val="000000"/>
                </a:solidFill>
                <a:latin typeface="+mn-lt"/>
                <a:ea typeface="Times New Roman" panose="02020603050405020304" pitchFamily="18" charset="0"/>
                <a:cs typeface="Times New Roman" panose="02020603050405020304" pitchFamily="18" charset="0"/>
              </a:rPr>
              <a:t>adj</a:t>
            </a:r>
            <a:r>
              <a:rPr lang="en-US" altLang="zh-CN" i="1">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城市的</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都市的</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城镇的</a:t>
            </a:r>
            <a:r>
              <a:rPr lang="en-US" altLang="zh-CN">
                <a:solidFill>
                  <a:srgbClr val="000000"/>
                </a:solidFill>
                <a:latin typeface="+mn-lt"/>
                <a:ea typeface="宋体" panose="02010600030101010101" pitchFamily="2" charset="-122"/>
                <a:cs typeface="Times New Roman" panose="02020603050405020304" pitchFamily="18" charset="0"/>
              </a:rPr>
              <a:t> </a:t>
            </a:r>
            <a:endParaRPr lang="zh-CN" altLang="zh-CN">
              <a:solidFill>
                <a:srgbClr val="000000"/>
              </a:solidFill>
              <a:latin typeface="+mn-lt"/>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latin typeface="+mn-lt"/>
                <a:ea typeface="宋体" panose="02010600030101010101" pitchFamily="2" charset="-122"/>
                <a:cs typeface="Times New Roman" panose="02020603050405020304" pitchFamily="18" charset="0"/>
              </a:rPr>
              <a:t>2.</a:t>
            </a:r>
            <a:r>
              <a:rPr lang="zh-CN" altLang="zh-CN" u="sng">
                <a:uFill>
                  <a:solidFill>
                    <a:srgbClr val="000000"/>
                  </a:solidFill>
                </a:uFill>
                <a:latin typeface="+mn-lt"/>
                <a:ea typeface="宋体" panose="02010600030101010101" pitchFamily="2" charset="-122"/>
                <a:cs typeface="Times New Roman" panose="02020603050405020304" pitchFamily="18" charset="0"/>
              </a:rPr>
              <a:t>　　　　　　</a:t>
            </a:r>
            <a:r>
              <a:rPr lang="zh-CN" altLang="zh-CN">
                <a:solidFill>
                  <a:srgbClr val="000000"/>
                </a:solidFill>
                <a:latin typeface="+mn-lt"/>
                <a:ea typeface="Times New Roman" panose="02020603050405020304" pitchFamily="18" charset="0"/>
                <a:cs typeface="Times New Roman" panose="02020603050405020304" pitchFamily="18" charset="0"/>
              </a:rPr>
              <a:t> </a:t>
            </a:r>
            <a:r>
              <a:rPr lang="en-US" altLang="zh-CN" i="1">
                <a:solidFill>
                  <a:srgbClr val="000000"/>
                </a:solidFill>
                <a:latin typeface="+mn-lt"/>
                <a:ea typeface="Times New Roman" panose="02020603050405020304" pitchFamily="18" charset="0"/>
                <a:cs typeface="Times New Roman" panose="02020603050405020304" pitchFamily="18" charset="0"/>
              </a:rPr>
              <a:t>n</a:t>
            </a:r>
            <a:r>
              <a:rPr lang="en-US" altLang="zh-CN" i="1">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炸弹　</a:t>
            </a:r>
            <a:r>
              <a:rPr lang="en-US" altLang="zh-CN" i="1">
                <a:solidFill>
                  <a:srgbClr val="000000"/>
                </a:solidFill>
                <a:latin typeface="+mn-lt"/>
                <a:ea typeface="宋体" panose="02010600030101010101" pitchFamily="2" charset="-122"/>
                <a:cs typeface="Times New Roman" panose="02020603050405020304" pitchFamily="18" charset="0"/>
              </a:rPr>
              <a:t>vt.</a:t>
            </a:r>
            <a:r>
              <a:rPr lang="zh-CN" altLang="zh-CN">
                <a:solidFill>
                  <a:srgbClr val="000000"/>
                </a:solidFill>
                <a:latin typeface="+mn-lt"/>
                <a:ea typeface="宋体" panose="02010600030101010101" pitchFamily="2" charset="-122"/>
                <a:cs typeface="Times New Roman" panose="02020603050405020304" pitchFamily="18" charset="0"/>
              </a:rPr>
              <a:t>轰炸</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对</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投炸弹</a:t>
            </a:r>
            <a:r>
              <a:rPr lang="en-US" altLang="zh-CN">
                <a:solidFill>
                  <a:srgbClr val="000000"/>
                </a:solidFill>
                <a:latin typeface="+mn-lt"/>
                <a:ea typeface="宋体" panose="02010600030101010101" pitchFamily="2" charset="-122"/>
                <a:cs typeface="Times New Roman" panose="02020603050405020304" pitchFamily="18" charset="0"/>
              </a:rPr>
              <a:t> </a:t>
            </a:r>
            <a:endParaRPr lang="zh-CN" altLang="zh-CN">
              <a:solidFill>
                <a:srgbClr val="000000"/>
              </a:solidFill>
              <a:latin typeface="+mn-lt"/>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latin typeface="+mn-lt"/>
                <a:ea typeface="宋体" panose="02010600030101010101" pitchFamily="2" charset="-122"/>
                <a:cs typeface="Times New Roman" panose="02020603050405020304" pitchFamily="18" charset="0"/>
              </a:rPr>
              <a:t>3.tunnel </a:t>
            </a:r>
            <a:r>
              <a:rPr lang="en-US" altLang="zh-CN" i="1">
                <a:solidFill>
                  <a:srgbClr val="000000"/>
                </a:solidFill>
                <a:latin typeface="+mn-lt"/>
                <a:ea typeface="宋体" panose="02010600030101010101" pitchFamily="2" charset="-122"/>
                <a:cs typeface="Times New Roman" panose="02020603050405020304" pitchFamily="18" charset="0"/>
              </a:rPr>
              <a:t>n.</a:t>
            </a:r>
            <a:r>
              <a:rPr lang="zh-CN" altLang="zh-CN" u="sng">
                <a:uFill>
                  <a:solidFill>
                    <a:srgbClr val="000000"/>
                  </a:solidFill>
                </a:uFill>
                <a:latin typeface="+mn-lt"/>
                <a:ea typeface="宋体" panose="02010600030101010101" pitchFamily="2" charset="-122"/>
                <a:cs typeface="Times New Roman" panose="02020603050405020304" pitchFamily="18" charset="0"/>
              </a:rPr>
              <a:t>　　　　　　　　　</a:t>
            </a:r>
            <a:r>
              <a:rPr lang="en-US" altLang="zh-CN" u="sng">
                <a:uFill>
                  <a:solidFill>
                    <a:srgbClr val="000000"/>
                  </a:solidFill>
                </a:uFill>
                <a:latin typeface="+mn-lt"/>
                <a:ea typeface="宋体" panose="02010600030101010101" pitchFamily="2" charset="-122"/>
                <a:cs typeface="Times New Roman" panose="02020603050405020304" pitchFamily="18" charset="0"/>
              </a:rPr>
              <a:t> </a:t>
            </a:r>
            <a:endParaRPr lang="zh-CN" altLang="zh-CN">
              <a:solidFill>
                <a:srgbClr val="000000"/>
              </a:solidFill>
              <a:latin typeface="+mn-lt"/>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latin typeface="+mn-lt"/>
                <a:ea typeface="宋体" panose="02010600030101010101" pitchFamily="2" charset="-122"/>
                <a:cs typeface="Times New Roman" panose="02020603050405020304" pitchFamily="18" charset="0"/>
              </a:rPr>
              <a:t>4.</a:t>
            </a:r>
            <a:r>
              <a:rPr lang="zh-CN" altLang="zh-CN" u="sng">
                <a:uFill>
                  <a:solidFill>
                    <a:srgbClr val="000000"/>
                  </a:solidFill>
                </a:uFill>
                <a:latin typeface="+mn-lt"/>
                <a:ea typeface="宋体" panose="02010600030101010101" pitchFamily="2" charset="-122"/>
                <a:cs typeface="Times New Roman" panose="02020603050405020304" pitchFamily="18" charset="0"/>
              </a:rPr>
              <a:t>　　　　　　</a:t>
            </a:r>
            <a:r>
              <a:rPr lang="zh-CN" altLang="zh-CN">
                <a:solidFill>
                  <a:srgbClr val="000000"/>
                </a:solidFill>
                <a:latin typeface="+mn-lt"/>
                <a:ea typeface="Times New Roman" panose="02020603050405020304" pitchFamily="18" charset="0"/>
                <a:cs typeface="Times New Roman" panose="02020603050405020304" pitchFamily="18" charset="0"/>
              </a:rPr>
              <a:t> </a:t>
            </a:r>
            <a:r>
              <a:rPr lang="en-US" altLang="zh-CN" i="1">
                <a:solidFill>
                  <a:srgbClr val="000000"/>
                </a:solidFill>
                <a:latin typeface="+mn-lt"/>
                <a:ea typeface="Times New Roman" panose="02020603050405020304" pitchFamily="18" charset="0"/>
                <a:cs typeface="Times New Roman" panose="02020603050405020304" pitchFamily="18" charset="0"/>
              </a:rPr>
              <a:t>n</a:t>
            </a:r>
            <a:r>
              <a:rPr lang="en-US" altLang="zh-CN" i="1">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小麦</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小麦籽</a:t>
            </a:r>
            <a:r>
              <a:rPr lang="en-US" altLang="zh-CN">
                <a:solidFill>
                  <a:srgbClr val="000000"/>
                </a:solidFill>
                <a:latin typeface="+mn-lt"/>
                <a:ea typeface="宋体" panose="02010600030101010101" pitchFamily="2" charset="-122"/>
                <a:cs typeface="Times New Roman" panose="02020603050405020304" pitchFamily="18" charset="0"/>
              </a:rPr>
              <a:t> </a:t>
            </a:r>
            <a:endParaRPr lang="zh-CN" altLang="zh-CN">
              <a:solidFill>
                <a:srgbClr val="000000"/>
              </a:solidFill>
              <a:latin typeface="+mn-lt"/>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latin typeface="+mn-lt"/>
                <a:ea typeface="宋体" panose="02010600030101010101" pitchFamily="2" charset="-122"/>
                <a:cs typeface="Times New Roman" panose="02020603050405020304" pitchFamily="18" charset="0"/>
              </a:rPr>
              <a:t>5.</a:t>
            </a:r>
            <a:r>
              <a:rPr lang="zh-CN" altLang="zh-CN" u="sng">
                <a:uFill>
                  <a:solidFill>
                    <a:srgbClr val="000000"/>
                  </a:solidFill>
                </a:uFill>
                <a:latin typeface="+mn-lt"/>
                <a:ea typeface="宋体" panose="02010600030101010101" pitchFamily="2" charset="-122"/>
                <a:cs typeface="Times New Roman" panose="02020603050405020304" pitchFamily="18" charset="0"/>
              </a:rPr>
              <a:t>　　　　　　</a:t>
            </a:r>
            <a:r>
              <a:rPr lang="zh-CN" altLang="zh-CN">
                <a:solidFill>
                  <a:srgbClr val="000000"/>
                </a:solidFill>
                <a:latin typeface="+mn-lt"/>
                <a:ea typeface="Times New Roman" panose="02020603050405020304" pitchFamily="18" charset="0"/>
                <a:cs typeface="Times New Roman" panose="02020603050405020304" pitchFamily="18" charset="0"/>
              </a:rPr>
              <a:t> </a:t>
            </a:r>
            <a:r>
              <a:rPr lang="en-US" altLang="zh-CN" i="1">
                <a:solidFill>
                  <a:srgbClr val="000000"/>
                </a:solidFill>
                <a:latin typeface="+mn-lt"/>
                <a:ea typeface="Times New Roman" panose="02020603050405020304" pitchFamily="18" charset="0"/>
                <a:cs typeface="Times New Roman" panose="02020603050405020304" pitchFamily="18" charset="0"/>
              </a:rPr>
              <a:t>n</a:t>
            </a:r>
            <a:r>
              <a:rPr lang="en-US" altLang="zh-CN" i="1">
                <a:solidFill>
                  <a:srgbClr val="000000"/>
                </a:solidFill>
                <a:latin typeface="+mn-lt"/>
                <a:ea typeface="宋体" panose="02010600030101010101" pitchFamily="2" charset="-122"/>
                <a:cs typeface="Times New Roman" panose="02020603050405020304" pitchFamily="18" charset="0"/>
              </a:rPr>
              <a:t>.</a:t>
            </a:r>
            <a:r>
              <a:rPr lang="en-US" altLang="zh-CN">
                <a:solidFill>
                  <a:srgbClr val="000000"/>
                </a:solidFill>
                <a:latin typeface="+mn-lt"/>
                <a:ea typeface="宋体" panose="02010600030101010101" pitchFamily="2" charset="-122"/>
                <a:cs typeface="Times New Roman" panose="02020603050405020304" pitchFamily="18" charset="0"/>
              </a:rPr>
              <a:t> </a:t>
            </a:r>
            <a:r>
              <a:rPr lang="zh-CN" altLang="zh-CN">
                <a:solidFill>
                  <a:srgbClr val="000000"/>
                </a:solidFill>
                <a:latin typeface="+mn-lt"/>
                <a:ea typeface="宋体" panose="02010600030101010101" pitchFamily="2" charset="-122"/>
                <a:cs typeface="Times New Roman" panose="02020603050405020304" pitchFamily="18" charset="0"/>
              </a:rPr>
              <a:t>味道</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特点</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特色</a:t>
            </a:r>
            <a:r>
              <a:rPr lang="en-US" altLang="zh-CN">
                <a:solidFill>
                  <a:srgbClr val="000000"/>
                </a:solidFill>
                <a:latin typeface="+mn-lt"/>
                <a:ea typeface="宋体" panose="02010600030101010101" pitchFamily="2" charset="-122"/>
                <a:cs typeface="Times New Roman" panose="02020603050405020304" pitchFamily="18" charset="0"/>
              </a:rPr>
              <a:t> </a:t>
            </a:r>
            <a:endParaRPr lang="zh-CN" altLang="zh-CN">
              <a:solidFill>
                <a:srgbClr val="000000"/>
              </a:solidFill>
              <a:effectLst/>
              <a:latin typeface="+mn-lt"/>
              <a:ea typeface="方正书宋_GBK" panose="03000509000000000000" pitchFamily="65" charset="-122"/>
              <a:cs typeface="Times New Roman" panose="02020603050405020304" pitchFamily="18" charset="0"/>
            </a:endParaRPr>
          </a:p>
        </p:txBody>
      </p:sp>
      <p:sp>
        <p:nvSpPr>
          <p:cNvPr id="9" name="矩形 8"/>
          <p:cNvSpPr>
            <a:spLocks noChangeAspect="1"/>
          </p:cNvSpPr>
          <p:nvPr/>
        </p:nvSpPr>
        <p:spPr>
          <a:xfrm>
            <a:off x="1094540" y="2649565"/>
            <a:ext cx="1770036" cy="683264"/>
          </a:xfrm>
          <a:prstGeom prst="rect">
            <a:avLst/>
          </a:prstGeom>
        </p:spPr>
        <p:txBody>
          <a:bodyPr wrap="none">
            <a:spAutoFit/>
          </a:bodyPr>
          <a:lstStyle/>
          <a:p>
            <a:pPr>
              <a:lnSpc>
                <a:spcPct val="120000"/>
              </a:lnSpc>
            </a:pPr>
            <a:r>
              <a:rPr lang="en-US" altLang="zh-CN">
                <a:ea typeface="宋体" panose="02010600030101010101" pitchFamily="2" charset="-122"/>
              </a:rPr>
              <a:t>urban</a:t>
            </a:r>
            <a:r>
              <a:rPr lang="zh-CN" altLang="zh-CN">
                <a:ea typeface="宋体" panose="02010600030101010101" pitchFamily="2" charset="-122"/>
                <a:cs typeface="Times New Roman" panose="02020603050405020304" pitchFamily="18" charset="0"/>
              </a:rPr>
              <a:t>　</a:t>
            </a:r>
            <a:r>
              <a:rPr lang="en-US" altLang="zh-CN" smtClean="0">
                <a:ea typeface="宋体" panose="02010600030101010101" pitchFamily="2" charset="-122"/>
                <a:cs typeface="Times New Roman" panose="02020603050405020304" pitchFamily="18" charset="0"/>
              </a:rPr>
              <a:t> </a:t>
            </a:r>
            <a:endParaRPr lang="zh-CN" altLang="en-US"/>
          </a:p>
        </p:txBody>
      </p:sp>
      <p:sp>
        <p:nvSpPr>
          <p:cNvPr id="17" name="矩形 16"/>
          <p:cNvSpPr>
            <a:spLocks noChangeAspect="1"/>
          </p:cNvSpPr>
          <p:nvPr/>
        </p:nvSpPr>
        <p:spPr>
          <a:xfrm>
            <a:off x="1080517" y="3223654"/>
            <a:ext cx="1598515" cy="626710"/>
          </a:xfrm>
          <a:prstGeom prst="rect">
            <a:avLst/>
          </a:prstGeom>
        </p:spPr>
        <p:txBody>
          <a:bodyPr wrap="none">
            <a:spAutoFit/>
          </a:bodyPr>
          <a:lstStyle/>
          <a:p>
            <a:pPr>
              <a:lnSpc>
                <a:spcPct val="120000"/>
              </a:lnSpc>
            </a:pPr>
            <a:r>
              <a:rPr lang="en-US" altLang="zh-CN">
                <a:ea typeface="宋体" panose="02010600030101010101" pitchFamily="2" charset="-122"/>
              </a:rPr>
              <a:t>bomb</a:t>
            </a:r>
            <a:r>
              <a:rPr lang="zh-CN" altLang="en-US">
                <a:ea typeface="宋体" panose="02010600030101010101" pitchFamily="2" charset="-122"/>
              </a:rPr>
              <a:t>　</a:t>
            </a:r>
            <a:endParaRPr lang="zh-CN" altLang="en-US"/>
          </a:p>
        </p:txBody>
      </p:sp>
      <p:sp>
        <p:nvSpPr>
          <p:cNvPr id="18" name="矩形 17"/>
          <p:cNvSpPr>
            <a:spLocks noChangeAspect="1"/>
          </p:cNvSpPr>
          <p:nvPr/>
        </p:nvSpPr>
        <p:spPr>
          <a:xfrm>
            <a:off x="2551382" y="3783285"/>
            <a:ext cx="3752950" cy="626710"/>
          </a:xfrm>
          <a:prstGeom prst="rect">
            <a:avLst/>
          </a:prstGeom>
        </p:spPr>
        <p:txBody>
          <a:bodyPr wrap="none">
            <a:spAutoFit/>
          </a:bodyPr>
          <a:lstStyle/>
          <a:p>
            <a:pPr>
              <a:lnSpc>
                <a:spcPct val="120000"/>
              </a:lnSpc>
            </a:pPr>
            <a:r>
              <a:rPr lang="zh-CN" altLang="en-US">
                <a:ea typeface="宋体" panose="02010600030101010101" pitchFamily="2" charset="-122"/>
              </a:rPr>
              <a:t>地下通道</a:t>
            </a:r>
            <a:r>
              <a:rPr lang="en-US" altLang="zh-CN">
                <a:ea typeface="宋体" panose="02010600030101010101" pitchFamily="2" charset="-122"/>
              </a:rPr>
              <a:t>;</a:t>
            </a:r>
            <a:r>
              <a:rPr lang="zh-CN" altLang="en-US">
                <a:ea typeface="宋体" panose="02010600030101010101" pitchFamily="2" charset="-122"/>
              </a:rPr>
              <a:t>地道</a:t>
            </a:r>
            <a:r>
              <a:rPr lang="en-US" altLang="zh-CN">
                <a:ea typeface="宋体" panose="02010600030101010101" pitchFamily="2" charset="-122"/>
              </a:rPr>
              <a:t>;</a:t>
            </a:r>
            <a:r>
              <a:rPr lang="zh-CN" altLang="en-US">
                <a:ea typeface="宋体" panose="02010600030101010101" pitchFamily="2" charset="-122"/>
              </a:rPr>
              <a:t>隧道</a:t>
            </a:r>
            <a:endParaRPr lang="zh-CN" altLang="en-US"/>
          </a:p>
        </p:txBody>
      </p:sp>
      <p:sp>
        <p:nvSpPr>
          <p:cNvPr id="19" name="矩形 18"/>
          <p:cNvSpPr>
            <a:spLocks noChangeAspect="1"/>
          </p:cNvSpPr>
          <p:nvPr/>
        </p:nvSpPr>
        <p:spPr>
          <a:xfrm>
            <a:off x="994170" y="4425778"/>
            <a:ext cx="1645002" cy="626710"/>
          </a:xfrm>
          <a:prstGeom prst="rect">
            <a:avLst/>
          </a:prstGeom>
        </p:spPr>
        <p:txBody>
          <a:bodyPr wrap="none">
            <a:spAutoFit/>
          </a:bodyPr>
          <a:lstStyle/>
          <a:p>
            <a:pPr>
              <a:lnSpc>
                <a:spcPct val="120000"/>
              </a:lnSpc>
            </a:pPr>
            <a:r>
              <a:rPr lang="en-US" altLang="zh-CN">
                <a:ea typeface="宋体" panose="02010600030101010101" pitchFamily="2" charset="-122"/>
              </a:rPr>
              <a:t>wheat</a:t>
            </a:r>
            <a:r>
              <a:rPr lang="zh-CN" altLang="en-US">
                <a:ea typeface="宋体" panose="02010600030101010101" pitchFamily="2" charset="-122"/>
              </a:rPr>
              <a:t>　</a:t>
            </a:r>
            <a:endParaRPr lang="zh-CN" altLang="en-US"/>
          </a:p>
        </p:txBody>
      </p:sp>
      <p:sp>
        <p:nvSpPr>
          <p:cNvPr id="20" name="矩形 19"/>
          <p:cNvSpPr>
            <a:spLocks noChangeAspect="1"/>
          </p:cNvSpPr>
          <p:nvPr/>
        </p:nvSpPr>
        <p:spPr>
          <a:xfrm>
            <a:off x="994170" y="5001192"/>
            <a:ext cx="1460656" cy="631711"/>
          </a:xfrm>
          <a:prstGeom prst="rect">
            <a:avLst/>
          </a:prstGeom>
        </p:spPr>
        <p:txBody>
          <a:bodyPr wrap="none">
            <a:spAutoFit/>
          </a:bodyPr>
          <a:lstStyle/>
          <a:p>
            <a:pPr>
              <a:lnSpc>
                <a:spcPct val="120000"/>
              </a:lnSpc>
            </a:pPr>
            <a:r>
              <a:rPr lang="en-US" altLang="zh-CN">
                <a:ea typeface="宋体" panose="02010600030101010101" pitchFamily="2" charset="-122"/>
              </a:rPr>
              <a:t>flavour</a:t>
            </a:r>
            <a:endParaRPr lang="zh-CN" altLang="en-US"/>
          </a:p>
        </p:txBody>
      </p:sp>
    </p:spTree>
    <p:extLst>
      <p:ext uri="{BB962C8B-B14F-4D97-AF65-F5344CB8AC3E}">
        <p14:creationId xmlns:p14="http://schemas.microsoft.com/office/powerpoint/2010/main" val="347104956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barn(inVertical)">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barn(inVertical)">
                                      <p:cBhvr>
                                        <p:cTn id="17" dur="5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barn(inVertical)">
                                      <p:cBhvr>
                                        <p:cTn id="22" dur="500"/>
                                        <p:tgtEl>
                                          <p:spTgt spid="19"/>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barn(inVertical)">
                                      <p:cBhvr>
                                        <p:cTn id="2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7" grpId="0"/>
      <p:bldP spid="18" grpId="0"/>
      <p:bldP spid="19" grpId="0"/>
      <p:bldP spid="2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439887"/>
            <a:ext cx="10807700" cy="2377574"/>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What I need is your help.</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我所需要的是你的帮助。</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What the school needs most are books.</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这所学校最需要的是书。</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7219473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791815"/>
            <a:ext cx="10807700" cy="4741298"/>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a:t>
            </a:r>
            <a:r>
              <a:rPr lang="zh-CN" altLang="zh-CN">
                <a:solidFill>
                  <a:srgbClr val="000000"/>
                </a:solidFill>
                <a:ea typeface="宋体" panose="02010600030101010101" pitchFamily="2" charset="-122"/>
                <a:cs typeface="Times New Roman" panose="02020603050405020304" pitchFamily="18" charset="0"/>
              </a:rPr>
              <a:t>如果由</a:t>
            </a:r>
            <a:r>
              <a:rPr lang="en-US" altLang="zh-CN">
                <a:solidFill>
                  <a:srgbClr val="000000"/>
                </a:solidFill>
                <a:ea typeface="宋体" panose="02010600030101010101" pitchFamily="2" charset="-122"/>
                <a:cs typeface="Times New Roman" panose="02020603050405020304" pitchFamily="18" charset="0"/>
              </a:rPr>
              <a:t>and</a:t>
            </a:r>
            <a:r>
              <a:rPr lang="zh-CN" altLang="zh-CN">
                <a:solidFill>
                  <a:srgbClr val="000000"/>
                </a:solidFill>
                <a:ea typeface="宋体" panose="02010600030101010101" pitchFamily="2" charset="-122"/>
                <a:cs typeface="Times New Roman" panose="02020603050405020304" pitchFamily="18" charset="0"/>
              </a:rPr>
              <a:t>连接两个或两个以上的主语从句做主语时</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谓语动词用复数</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由两个或多个连接词引导一个主语从句时</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谓语动词用单数。</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When they will start and where they will go have not been decided yet.</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他们将在什么时候动身以及要去哪里还没定下来。</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When and where they will hold the meeting is not clear.</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他们何时何地召开会议还不清楚。</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1330812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503783"/>
            <a:ext cx="10807700" cy="5354158"/>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3.</a:t>
            </a:r>
            <a:r>
              <a:rPr lang="zh-CN" altLang="zh-CN">
                <a:solidFill>
                  <a:srgbClr val="000000"/>
                </a:solidFill>
                <a:ea typeface="宋体" panose="02010600030101010101" pitchFamily="2" charset="-122"/>
                <a:cs typeface="Times New Roman" panose="02020603050405020304" pitchFamily="18" charset="0"/>
              </a:rPr>
              <a:t>需要辨别以下几组引导词</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(1)whatever</a:t>
            </a:r>
            <a:r>
              <a:rPr lang="zh-CN" altLang="zh-CN">
                <a:solidFill>
                  <a:srgbClr val="000000"/>
                </a:solidFill>
                <a:ea typeface="宋体" panose="02010600030101010101" pitchFamily="2" charset="-122"/>
                <a:cs typeface="Times New Roman" panose="02020603050405020304" pitchFamily="18" charset="0"/>
              </a:rPr>
              <a:t>和</a:t>
            </a:r>
            <a:r>
              <a:rPr lang="en-US" altLang="zh-CN">
                <a:solidFill>
                  <a:srgbClr val="000000"/>
                </a:solidFill>
                <a:ea typeface="宋体" panose="02010600030101010101" pitchFamily="2" charset="-122"/>
                <a:cs typeface="Times New Roman" panose="02020603050405020304" pitchFamily="18" charset="0"/>
              </a:rPr>
              <a:t>whoever</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whatever</a:t>
            </a:r>
            <a:r>
              <a:rPr lang="zh-CN" altLang="zh-CN">
                <a:solidFill>
                  <a:srgbClr val="000000"/>
                </a:solidFill>
                <a:ea typeface="宋体" panose="02010600030101010101" pitchFamily="2" charset="-122"/>
                <a:cs typeface="Times New Roman" panose="02020603050405020304" pitchFamily="18" charset="0"/>
              </a:rPr>
              <a:t>和</a:t>
            </a:r>
            <a:r>
              <a:rPr lang="en-US" altLang="zh-CN">
                <a:solidFill>
                  <a:srgbClr val="000000"/>
                </a:solidFill>
                <a:ea typeface="宋体" panose="02010600030101010101" pitchFamily="2" charset="-122"/>
                <a:cs typeface="Times New Roman" panose="02020603050405020304" pitchFamily="18" charset="0"/>
              </a:rPr>
              <a:t>whoever</a:t>
            </a:r>
            <a:r>
              <a:rPr lang="zh-CN" altLang="zh-CN">
                <a:solidFill>
                  <a:srgbClr val="000000"/>
                </a:solidFill>
                <a:ea typeface="宋体" panose="02010600030101010101" pitchFamily="2" charset="-122"/>
                <a:cs typeface="Times New Roman" panose="02020603050405020304" pitchFamily="18" charset="0"/>
              </a:rPr>
              <a:t>可以引导主语从句</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并在从句中做主语、宾语、表语等。此外</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它们还可以引导让步状语从句</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可以转换成</a:t>
            </a:r>
            <a:r>
              <a:rPr lang="en-US" altLang="zh-CN">
                <a:solidFill>
                  <a:srgbClr val="000000"/>
                </a:solidFill>
                <a:ea typeface="宋体" panose="02010600030101010101" pitchFamily="2" charset="-122"/>
                <a:cs typeface="Times New Roman" panose="02020603050405020304" pitchFamily="18" charset="0"/>
              </a:rPr>
              <a:t>no matter what/who</a:t>
            </a:r>
            <a:r>
              <a:rPr lang="zh-CN" altLang="zh-CN">
                <a:solidFill>
                  <a:srgbClr val="000000"/>
                </a:solidFill>
                <a:ea typeface="宋体" panose="02010600030101010101" pitchFamily="2" charset="-122"/>
                <a:cs typeface="Times New Roman" panose="02020603050405020304" pitchFamily="18" charset="0"/>
              </a:rPr>
              <a:t>的形式。</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Whatever she did was right.</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她做的一切都是对的。</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主语从句</a:t>
            </a:r>
            <a:r>
              <a:rPr lang="en-US" altLang="zh-CN">
                <a:solidFill>
                  <a:srgbClr val="000000"/>
                </a:solidFill>
                <a:ea typeface="宋体" panose="02010600030101010101" pitchFamily="2" charset="-122"/>
                <a:cs typeface="Times New Roman" panose="02020603050405020304" pitchFamily="18" charset="0"/>
              </a:rPr>
              <a:t>)</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Keep calm,whatever/no matter what happens.</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不管发生什么事都要保持镇静。</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让步状语从句</a:t>
            </a:r>
            <a:r>
              <a:rPr lang="en-US" altLang="zh-CN">
                <a:solidFill>
                  <a:srgbClr val="000000"/>
                </a:solidFill>
                <a:ea typeface="宋体" panose="02010600030101010101" pitchFamily="2" charset="-122"/>
                <a:cs typeface="Times New Roman" panose="02020603050405020304" pitchFamily="18" charset="0"/>
              </a:rPr>
              <a:t>)</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8286457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287759"/>
            <a:ext cx="10807700" cy="5945089"/>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(2)what</a:t>
            </a:r>
            <a:r>
              <a:rPr lang="zh-CN" altLang="zh-CN">
                <a:solidFill>
                  <a:srgbClr val="000000"/>
                </a:solidFill>
                <a:ea typeface="宋体" panose="02010600030101010101" pitchFamily="2" charset="-122"/>
                <a:cs typeface="Times New Roman" panose="02020603050405020304" pitchFamily="18" charset="0"/>
              </a:rPr>
              <a:t>和</a:t>
            </a:r>
            <a:r>
              <a:rPr lang="en-US" altLang="zh-CN">
                <a:solidFill>
                  <a:srgbClr val="000000"/>
                </a:solidFill>
                <a:ea typeface="宋体" panose="02010600030101010101" pitchFamily="2" charset="-122"/>
                <a:cs typeface="Times New Roman" panose="02020603050405020304" pitchFamily="18" charset="0"/>
              </a:rPr>
              <a:t>that</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what</a:t>
            </a:r>
            <a:r>
              <a:rPr lang="zh-CN" altLang="zh-CN">
                <a:solidFill>
                  <a:srgbClr val="000000"/>
                </a:solidFill>
                <a:ea typeface="宋体" panose="02010600030101010101" pitchFamily="2" charset="-122"/>
                <a:cs typeface="Times New Roman" panose="02020603050405020304" pitchFamily="18" charset="0"/>
              </a:rPr>
              <a:t>既有引导主语从句的作用</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同时又在从句中做句子成分</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主语、宾语、表语等</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。这时</a:t>
            </a:r>
            <a:r>
              <a:rPr lang="en-US" altLang="zh-CN">
                <a:solidFill>
                  <a:srgbClr val="000000"/>
                </a:solidFill>
                <a:ea typeface="宋体" panose="02010600030101010101" pitchFamily="2" charset="-122"/>
                <a:cs typeface="Times New Roman" panose="02020603050405020304" pitchFamily="18" charset="0"/>
              </a:rPr>
              <a:t>what</a:t>
            </a:r>
            <a:r>
              <a:rPr lang="zh-CN" altLang="zh-CN">
                <a:solidFill>
                  <a:srgbClr val="000000"/>
                </a:solidFill>
                <a:ea typeface="宋体" panose="02010600030101010101" pitchFamily="2" charset="-122"/>
                <a:cs typeface="Times New Roman" panose="02020603050405020304" pitchFamily="18" charset="0"/>
              </a:rPr>
              <a:t>相当于</a:t>
            </a:r>
            <a:r>
              <a:rPr lang="en-US" altLang="zh-CN">
                <a:solidFill>
                  <a:srgbClr val="000000"/>
                </a:solidFill>
                <a:ea typeface="宋体" panose="02010600030101010101" pitchFamily="2" charset="-122"/>
                <a:cs typeface="Times New Roman" panose="02020603050405020304" pitchFamily="18" charset="0"/>
              </a:rPr>
              <a:t>all that/everything that...,</a:t>
            </a:r>
            <a:r>
              <a:rPr lang="zh-CN" altLang="zh-CN">
                <a:solidFill>
                  <a:srgbClr val="000000"/>
                </a:solidFill>
                <a:ea typeface="宋体" panose="02010600030101010101" pitchFamily="2" charset="-122"/>
                <a:cs typeface="Times New Roman" panose="02020603050405020304" pitchFamily="18" charset="0"/>
              </a:rPr>
              <a:t>常译成</a:t>
            </a:r>
            <a:r>
              <a:rPr lang="en-US" altLang="zh-CN">
                <a:solidFill>
                  <a:srgbClr val="000000"/>
                </a:solidFill>
                <a:ea typeface="宋体" panose="02010600030101010101" pitchFamily="2" charset="-122"/>
                <a:cs typeface="Times New Roman" panose="02020603050405020304" pitchFamily="18" charset="0"/>
              </a:rPr>
              <a:t>“</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的</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东西、事情、话等</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而</a:t>
            </a:r>
            <a:r>
              <a:rPr lang="en-US" altLang="zh-CN">
                <a:solidFill>
                  <a:srgbClr val="000000"/>
                </a:solidFill>
                <a:ea typeface="宋体" panose="02010600030101010101" pitchFamily="2" charset="-122"/>
                <a:cs typeface="Times New Roman" panose="02020603050405020304" pitchFamily="18" charset="0"/>
              </a:rPr>
              <a:t>that</a:t>
            </a:r>
            <a:r>
              <a:rPr lang="zh-CN" altLang="zh-CN">
                <a:solidFill>
                  <a:srgbClr val="000000"/>
                </a:solidFill>
                <a:ea typeface="宋体" panose="02010600030101010101" pitchFamily="2" charset="-122"/>
                <a:cs typeface="Times New Roman" panose="02020603050405020304" pitchFamily="18" charset="0"/>
              </a:rPr>
              <a:t>只起连接作用</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本身无实际意义</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在从句中也不担当任何句子成分。但</a:t>
            </a:r>
            <a:r>
              <a:rPr lang="en-US" altLang="zh-CN">
                <a:solidFill>
                  <a:srgbClr val="000000"/>
                </a:solidFill>
                <a:ea typeface="宋体" panose="02010600030101010101" pitchFamily="2" charset="-122"/>
                <a:cs typeface="Times New Roman" panose="02020603050405020304" pitchFamily="18" charset="0"/>
              </a:rPr>
              <a:t>that</a:t>
            </a:r>
            <a:r>
              <a:rPr lang="zh-CN" altLang="zh-CN">
                <a:solidFill>
                  <a:srgbClr val="000000"/>
                </a:solidFill>
                <a:ea typeface="宋体" panose="02010600030101010101" pitchFamily="2" charset="-122"/>
                <a:cs typeface="Times New Roman" panose="02020603050405020304" pitchFamily="18" charset="0"/>
              </a:rPr>
              <a:t>引导的主语从句放在句首时</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不能省略</a:t>
            </a:r>
            <a:r>
              <a:rPr lang="en-US" altLang="zh-CN">
                <a:solidFill>
                  <a:srgbClr val="000000"/>
                </a:solidFill>
                <a:ea typeface="宋体" panose="02010600030101010101" pitchFamily="2" charset="-122"/>
                <a:cs typeface="Times New Roman" panose="02020603050405020304" pitchFamily="18" charset="0"/>
              </a:rPr>
              <a:t>that</a:t>
            </a:r>
            <a:r>
              <a:rPr lang="zh-CN" altLang="zh-CN">
                <a:solidFill>
                  <a:srgbClr val="000000"/>
                </a:solidFill>
                <a:ea typeface="宋体" panose="02010600030101010101" pitchFamily="2" charset="-122"/>
                <a:cs typeface="Times New Roman" panose="02020603050405020304" pitchFamily="18" charset="0"/>
              </a:rPr>
              <a:t>。</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What surprised me was the way he said it.</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令我吃惊的是他说话的方式。</a:t>
            </a:r>
            <a:r>
              <a:rPr lang="en-US" altLang="zh-CN">
                <a:solidFill>
                  <a:srgbClr val="000000"/>
                </a:solidFill>
                <a:ea typeface="宋体" panose="02010600030101010101" pitchFamily="2" charset="-122"/>
                <a:cs typeface="Times New Roman" panose="02020603050405020304" pitchFamily="18" charset="0"/>
              </a:rPr>
              <a:t>(what</a:t>
            </a:r>
            <a:r>
              <a:rPr lang="zh-CN" altLang="zh-CN">
                <a:solidFill>
                  <a:srgbClr val="000000"/>
                </a:solidFill>
                <a:ea typeface="宋体" panose="02010600030101010101" pitchFamily="2" charset="-122"/>
                <a:cs typeface="Times New Roman" panose="02020603050405020304" pitchFamily="18" charset="0"/>
              </a:rPr>
              <a:t>做主语</a:t>
            </a:r>
            <a:r>
              <a:rPr lang="en-US" altLang="zh-CN">
                <a:solidFill>
                  <a:srgbClr val="000000"/>
                </a:solidFill>
                <a:ea typeface="宋体" panose="02010600030101010101" pitchFamily="2" charset="-122"/>
                <a:cs typeface="Times New Roman" panose="02020603050405020304" pitchFamily="18" charset="0"/>
              </a:rPr>
              <a:t>)</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That he is still alive is a wonder.</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他还活着</a:t>
            </a:r>
            <a:r>
              <a:rPr lang="en-US" altLang="zh-CN">
                <a:solidFill>
                  <a:srgbClr val="000000"/>
                </a:solidFill>
                <a:ea typeface="宋体" panose="02010600030101010101" pitchFamily="2" charset="-122"/>
                <a:cs typeface="Times New Roman" panose="02020603050405020304" pitchFamily="18" charset="0"/>
              </a:rPr>
              <a:t>,</a:t>
            </a:r>
            <a:r>
              <a:rPr lang="zh-CN" altLang="zh-CN" smtClean="0">
                <a:solidFill>
                  <a:srgbClr val="000000"/>
                </a:solidFill>
                <a:ea typeface="宋体" panose="02010600030101010101" pitchFamily="2" charset="-122"/>
                <a:cs typeface="Times New Roman" panose="02020603050405020304" pitchFamily="18" charset="0"/>
              </a:rPr>
              <a:t>真是</a:t>
            </a:r>
            <a:r>
              <a:rPr lang="zh-CN" altLang="en-US">
                <a:solidFill>
                  <a:srgbClr val="000000"/>
                </a:solidFill>
                <a:ea typeface="宋体" panose="02010600030101010101" pitchFamily="2" charset="-122"/>
                <a:cs typeface="Times New Roman" panose="02020603050405020304" pitchFamily="18" charset="0"/>
              </a:rPr>
              <a:t>一个</a:t>
            </a:r>
            <a:r>
              <a:rPr lang="zh-CN" altLang="zh-CN" smtClean="0">
                <a:solidFill>
                  <a:srgbClr val="000000"/>
                </a:solidFill>
                <a:ea typeface="宋体" panose="02010600030101010101" pitchFamily="2" charset="-122"/>
                <a:cs typeface="Times New Roman" panose="02020603050405020304" pitchFamily="18" charset="0"/>
              </a:rPr>
              <a:t>奇迹</a:t>
            </a:r>
            <a:r>
              <a:rPr lang="zh-CN" altLang="zh-CN">
                <a:solidFill>
                  <a:srgbClr val="000000"/>
                </a:solidFill>
                <a:ea typeface="宋体" panose="02010600030101010101" pitchFamily="2" charset="-122"/>
                <a:cs typeface="Times New Roman" panose="02020603050405020304" pitchFamily="18" charset="0"/>
              </a:rPr>
              <a:t>。</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8438501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4247091" y="840975"/>
            <a:ext cx="2523837" cy="458233"/>
          </a:xfrm>
          <a:prstGeom prst="roundRect">
            <a:avLst/>
          </a:prstGeom>
          <a:solidFill>
            <a:srgbClr val="C6A7DD"/>
          </a:solidFill>
          <a:ln>
            <a:solidFill>
              <a:srgbClr val="C6A7DD"/>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zh-CN" altLang="en-US" smtClean="0">
                <a:solidFill>
                  <a:schemeClr val="bg1"/>
                </a:solidFill>
              </a:rPr>
              <a:t>即 学 即 练</a:t>
            </a:r>
            <a:endParaRPr lang="zh-CN" altLang="zh-CN" dirty="0">
              <a:solidFill>
                <a:schemeClr val="bg1"/>
              </a:solidFill>
            </a:endParaRPr>
          </a:p>
        </p:txBody>
      </p:sp>
      <p:sp>
        <p:nvSpPr>
          <p:cNvPr id="3" name="矩形 2"/>
          <p:cNvSpPr>
            <a:spLocks noChangeAspect="1"/>
          </p:cNvSpPr>
          <p:nvPr/>
        </p:nvSpPr>
        <p:spPr>
          <a:xfrm>
            <a:off x="361950" y="1511895"/>
            <a:ext cx="10807700" cy="4228850"/>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a:solidFill>
                  <a:srgbClr val="000000"/>
                </a:solidFill>
                <a:latin typeface="Arial" panose="020B0604020202020204" pitchFamily="34" charset="0"/>
                <a:cs typeface="Times New Roman" panose="02020603050405020304" pitchFamily="18" charset="0"/>
              </a:rPr>
              <a:t>完成句子</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a:t>
            </a:r>
            <a:r>
              <a:rPr lang="zh-CN" altLang="zh-CN">
                <a:solidFill>
                  <a:srgbClr val="000000"/>
                </a:solidFill>
                <a:ea typeface="宋体" panose="02010600030101010101" pitchFamily="2" charset="-122"/>
                <a:cs typeface="Times New Roman" panose="02020603050405020304" pitchFamily="18" charset="0"/>
              </a:rPr>
              <a:t>很可惜你不能来参加我的生日聚会。</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188085" algn="l"/>
                <a:tab pos="2163445" algn="l"/>
                <a:tab pos="3142615" algn="l"/>
                <a:tab pos="4190365" algn="l"/>
              </a:tabLst>
            </a:pP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It</a:t>
            </a:r>
            <a:r>
              <a:rPr lang="en-US" altLang="zh-CN">
                <a:latin typeface="宋体" panose="02010600030101010101" pitchFamily="2" charset="-122"/>
                <a:ea typeface="方正书宋_GBK" panose="03000509000000000000" pitchFamily="65" charset="-122"/>
                <a:cs typeface="Times New Roman" panose="02020603050405020304" pitchFamily="18" charset="0"/>
              </a:rPr>
              <a:t>’</a:t>
            </a:r>
            <a:r>
              <a:rPr lang="en-US" altLang="zh-CN">
                <a:ea typeface="宋体" panose="02010600030101010101" pitchFamily="2" charset="-122"/>
                <a:cs typeface="Times New Roman" panose="02020603050405020304" pitchFamily="18" charset="0"/>
              </a:rPr>
              <a:t>s</a:t>
            </a:r>
            <a:r>
              <a:rPr lang="zh-CN" altLang="zh-CN">
                <a:ea typeface="宋体" panose="02010600030101010101" pitchFamily="2" charset="-122"/>
                <a:cs typeface="Times New Roman" panose="02020603050405020304" pitchFamily="18" charset="0"/>
              </a:rPr>
              <a:t>　</a:t>
            </a:r>
            <a:r>
              <a:rPr lang="zh-CN" altLang="zh-CN">
                <a:solidFill>
                  <a:srgbClr val="000000"/>
                </a:solidFill>
                <a:latin typeface="NEU-BZ-S92"/>
                <a:ea typeface="Times New Roman" panose="02020603050405020304" pitchFamily="18" charset="0"/>
                <a:cs typeface="Times New Roman" panose="02020603050405020304" pitchFamily="18" charset="0"/>
              </a:rPr>
              <a:t>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a</a:t>
            </a:r>
            <a:r>
              <a:rPr lang="zh-CN" altLang="zh-CN">
                <a:ea typeface="宋体" panose="02010600030101010101" pitchFamily="2" charset="-122"/>
                <a:cs typeface="Times New Roman" panose="02020603050405020304" pitchFamily="18" charset="0"/>
              </a:rPr>
              <a:t>　</a:t>
            </a:r>
            <a:r>
              <a:rPr lang="zh-CN" altLang="zh-CN">
                <a:solidFill>
                  <a:srgbClr val="000000"/>
                </a:solidFill>
                <a:latin typeface="NEU-BZ-S92"/>
                <a:ea typeface="Times New Roman" panose="02020603050405020304" pitchFamily="18" charset="0"/>
                <a:cs typeface="Times New Roman" panose="02020603050405020304" pitchFamily="18" charset="0"/>
              </a:rPr>
              <a:t>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pity</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that you can</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a:solidFill>
                  <a:srgbClr val="000000"/>
                </a:solidFill>
                <a:ea typeface="宋体" panose="02010600030101010101" pitchFamily="2" charset="-122"/>
                <a:cs typeface="Times New Roman" panose="02020603050405020304" pitchFamily="18" charset="0"/>
              </a:rPr>
              <a:t>t attend my birthday party.</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a:t>
            </a:r>
            <a:r>
              <a:rPr lang="zh-CN" altLang="zh-CN">
                <a:solidFill>
                  <a:srgbClr val="000000"/>
                </a:solidFill>
                <a:ea typeface="宋体" panose="02010600030101010101" pitchFamily="2" charset="-122"/>
                <a:cs typeface="Times New Roman" panose="02020603050405020304" pitchFamily="18" charset="0"/>
              </a:rPr>
              <a:t>有人建议这位老人到</a:t>
            </a:r>
            <a:r>
              <a:rPr lang="zh-CN" altLang="zh-CN" smtClean="0">
                <a:solidFill>
                  <a:srgbClr val="000000"/>
                </a:solidFill>
                <a:ea typeface="宋体" panose="02010600030101010101" pitchFamily="2" charset="-122"/>
                <a:cs typeface="Times New Roman" panose="02020603050405020304" pitchFamily="18" charset="0"/>
              </a:rPr>
              <a:t>乡村</a:t>
            </a:r>
            <a:r>
              <a:rPr lang="zh-CN" altLang="en-US">
                <a:solidFill>
                  <a:srgbClr val="000000"/>
                </a:solidFill>
                <a:ea typeface="宋体" panose="02010600030101010101" pitchFamily="2" charset="-122"/>
                <a:cs typeface="Times New Roman" panose="02020603050405020304" pitchFamily="18" charset="0"/>
              </a:rPr>
              <a:t>放松</a:t>
            </a:r>
            <a:r>
              <a:rPr lang="zh-CN" altLang="zh-CN" smtClean="0">
                <a:solidFill>
                  <a:srgbClr val="000000"/>
                </a:solidFill>
                <a:ea typeface="宋体" panose="02010600030101010101" pitchFamily="2" charset="-122"/>
                <a:cs typeface="Times New Roman" panose="02020603050405020304" pitchFamily="18" charset="0"/>
              </a:rPr>
              <a:t>一下</a:t>
            </a:r>
            <a:r>
              <a:rPr lang="zh-CN" altLang="zh-CN">
                <a:solidFill>
                  <a:srgbClr val="000000"/>
                </a:solidFill>
                <a:ea typeface="宋体" panose="02010600030101010101" pitchFamily="2" charset="-122"/>
                <a:cs typeface="Times New Roman" panose="02020603050405020304" pitchFamily="18" charset="0"/>
              </a:rPr>
              <a:t>。</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It</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a:solidFill>
                  <a:srgbClr val="000000"/>
                </a:solidFill>
                <a:ea typeface="宋体" panose="02010600030101010101" pitchFamily="2" charset="-122"/>
                <a:cs typeface="Times New Roman" panose="02020603050405020304" pitchFamily="18" charset="0"/>
              </a:rPr>
              <a:t>s suggested that the old man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should</a:t>
            </a:r>
            <a:r>
              <a:rPr lang="zh-CN" altLang="zh-CN">
                <a:ea typeface="宋体" panose="02010600030101010101" pitchFamily="2" charset="-122"/>
                <a:cs typeface="Times New Roman" panose="02020603050405020304" pitchFamily="18" charset="0"/>
              </a:rPr>
              <a:t>　</a:t>
            </a:r>
            <a:r>
              <a:rPr lang="zh-CN" altLang="zh-CN">
                <a:solidFill>
                  <a:srgbClr val="000000"/>
                </a:solidFill>
                <a:latin typeface="NEU-BZ-S92"/>
                <a:ea typeface="Times New Roman" panose="02020603050405020304" pitchFamily="18" charset="0"/>
                <a:cs typeface="Times New Roman" panose="02020603050405020304" pitchFamily="18" charset="0"/>
              </a:rPr>
              <a:t>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go</a:t>
            </a:r>
            <a:r>
              <a:rPr lang="zh-CN" altLang="zh-CN">
                <a:ea typeface="宋体" panose="02010600030101010101" pitchFamily="2" charset="-122"/>
                <a:cs typeface="Times New Roman" panose="02020603050405020304" pitchFamily="18" charset="0"/>
              </a:rPr>
              <a:t>　</a:t>
            </a:r>
            <a:r>
              <a:rPr lang="zh-CN" altLang="zh-CN">
                <a:solidFill>
                  <a:srgbClr val="000000"/>
                </a:solidFill>
                <a:latin typeface="NEU-BZ-S92"/>
                <a:ea typeface="Times New Roman" panose="02020603050405020304" pitchFamily="18" charset="0"/>
                <a:cs typeface="Times New Roman" panose="02020603050405020304" pitchFamily="18" charset="0"/>
              </a:rPr>
              <a:t>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to</a:t>
            </a:r>
            <a:r>
              <a:rPr lang="zh-CN" altLang="zh-CN">
                <a:ea typeface="宋体" panose="02010600030101010101" pitchFamily="2" charset="-122"/>
                <a:cs typeface="Times New Roman" panose="02020603050405020304" pitchFamily="18" charset="0"/>
              </a:rPr>
              <a:t>　</a:t>
            </a:r>
            <a:r>
              <a:rPr lang="zh-CN" altLang="zh-CN">
                <a:solidFill>
                  <a:srgbClr val="000000"/>
                </a:solidFill>
                <a:latin typeface="NEU-BZ-S92"/>
                <a:ea typeface="Times New Roman" panose="02020603050405020304" pitchFamily="18" charset="0"/>
                <a:cs typeface="Times New Roman" panose="02020603050405020304" pitchFamily="18" charset="0"/>
              </a:rPr>
              <a:t>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the</a:t>
            </a:r>
            <a:r>
              <a:rPr lang="zh-CN" altLang="zh-CN">
                <a:ea typeface="宋体" panose="02010600030101010101" pitchFamily="2" charset="-122"/>
                <a:cs typeface="Times New Roman" panose="02020603050405020304" pitchFamily="18" charset="0"/>
              </a:rPr>
              <a:t>　</a:t>
            </a:r>
            <a:r>
              <a:rPr lang="zh-CN" altLang="zh-CN">
                <a:solidFill>
                  <a:srgbClr val="000000"/>
                </a:solidFill>
                <a:latin typeface="NEU-BZ-S92"/>
                <a:ea typeface="Times New Roman" panose="02020603050405020304" pitchFamily="18" charset="0"/>
                <a:cs typeface="Times New Roman" panose="02020603050405020304" pitchFamily="18" charset="0"/>
              </a:rPr>
              <a:t>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countryside</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to have a rest.</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a:extLst>
              <a:ext uri="{FF2B5EF4-FFF2-40B4-BE49-F238E27FC236}">
                <a16:creationId xmlns:a16="http://schemas.microsoft.com/office/drawing/2014/main" xmlns="" id="{8A90BD6A-DAC1-4175-BADE-A70FD2E31095}"/>
              </a:ext>
            </a:extLst>
          </p:cNvPr>
          <p:cNvSpPr/>
          <p:nvPr/>
        </p:nvSpPr>
        <p:spPr>
          <a:xfrm>
            <a:off x="1080517" y="2808039"/>
            <a:ext cx="108012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5" name="直接连接符 4">
            <a:extLst>
              <a:ext uri="{FF2B5EF4-FFF2-40B4-BE49-F238E27FC236}">
                <a16:creationId xmlns:a16="http://schemas.microsoft.com/office/drawing/2014/main" xmlns="" id="{94F29B7E-74BF-4821-88B9-C8400B1817B7}"/>
              </a:ext>
            </a:extLst>
          </p:cNvPr>
          <p:cNvCxnSpPr>
            <a:cxnSpLocks/>
          </p:cNvCxnSpPr>
          <p:nvPr/>
        </p:nvCxnSpPr>
        <p:spPr>
          <a:xfrm>
            <a:off x="1080517" y="3275382"/>
            <a:ext cx="108012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2520677" y="2808039"/>
            <a:ext cx="108012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2520677" y="3275382"/>
            <a:ext cx="108012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xmlns="" id="{8A90BD6A-DAC1-4175-BADE-A70FD2E31095}"/>
              </a:ext>
            </a:extLst>
          </p:cNvPr>
          <p:cNvSpPr/>
          <p:nvPr/>
        </p:nvSpPr>
        <p:spPr>
          <a:xfrm>
            <a:off x="3960837" y="2808039"/>
            <a:ext cx="122413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9" name="直接连接符 8">
            <a:extLst>
              <a:ext uri="{FF2B5EF4-FFF2-40B4-BE49-F238E27FC236}">
                <a16:creationId xmlns:a16="http://schemas.microsoft.com/office/drawing/2014/main" xmlns="" id="{94F29B7E-74BF-4821-88B9-C8400B1817B7}"/>
              </a:ext>
            </a:extLst>
          </p:cNvPr>
          <p:cNvCxnSpPr>
            <a:cxnSpLocks/>
          </p:cNvCxnSpPr>
          <p:nvPr/>
        </p:nvCxnSpPr>
        <p:spPr>
          <a:xfrm>
            <a:off x="3960837" y="3275382"/>
            <a:ext cx="122413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xmlns="" id="{8A90BD6A-DAC1-4175-BADE-A70FD2E31095}"/>
              </a:ext>
            </a:extLst>
          </p:cNvPr>
          <p:cNvSpPr/>
          <p:nvPr/>
        </p:nvSpPr>
        <p:spPr>
          <a:xfrm>
            <a:off x="6770927" y="4536231"/>
            <a:ext cx="1366373"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2" name="直接连接符 11">
            <a:extLst>
              <a:ext uri="{FF2B5EF4-FFF2-40B4-BE49-F238E27FC236}">
                <a16:creationId xmlns:a16="http://schemas.microsoft.com/office/drawing/2014/main" xmlns="" id="{94F29B7E-74BF-4821-88B9-C8400B1817B7}"/>
              </a:ext>
            </a:extLst>
          </p:cNvPr>
          <p:cNvCxnSpPr>
            <a:cxnSpLocks/>
          </p:cNvCxnSpPr>
          <p:nvPr/>
        </p:nvCxnSpPr>
        <p:spPr>
          <a:xfrm>
            <a:off x="6770928" y="5003574"/>
            <a:ext cx="1366373"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矩形 13">
            <a:extLst>
              <a:ext uri="{FF2B5EF4-FFF2-40B4-BE49-F238E27FC236}">
                <a16:creationId xmlns:a16="http://schemas.microsoft.com/office/drawing/2014/main" xmlns="" id="{8A90BD6A-DAC1-4175-BADE-A70FD2E31095}"/>
              </a:ext>
            </a:extLst>
          </p:cNvPr>
          <p:cNvSpPr/>
          <p:nvPr/>
        </p:nvSpPr>
        <p:spPr>
          <a:xfrm>
            <a:off x="8573354" y="4532861"/>
            <a:ext cx="108012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5" name="直接连接符 14">
            <a:extLst>
              <a:ext uri="{FF2B5EF4-FFF2-40B4-BE49-F238E27FC236}">
                <a16:creationId xmlns:a16="http://schemas.microsoft.com/office/drawing/2014/main" xmlns="" id="{94F29B7E-74BF-4821-88B9-C8400B1817B7}"/>
              </a:ext>
            </a:extLst>
          </p:cNvPr>
          <p:cNvCxnSpPr>
            <a:cxnSpLocks/>
          </p:cNvCxnSpPr>
          <p:nvPr/>
        </p:nvCxnSpPr>
        <p:spPr>
          <a:xfrm>
            <a:off x="8573354" y="5000204"/>
            <a:ext cx="108012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矩形 15">
            <a:extLst>
              <a:ext uri="{FF2B5EF4-FFF2-40B4-BE49-F238E27FC236}">
                <a16:creationId xmlns:a16="http://schemas.microsoft.com/office/drawing/2014/main" xmlns="" id="{8A90BD6A-DAC1-4175-BADE-A70FD2E31095}"/>
              </a:ext>
            </a:extLst>
          </p:cNvPr>
          <p:cNvSpPr/>
          <p:nvPr/>
        </p:nvSpPr>
        <p:spPr>
          <a:xfrm>
            <a:off x="9937501" y="4545848"/>
            <a:ext cx="108012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7" name="直接连接符 16">
            <a:extLst>
              <a:ext uri="{FF2B5EF4-FFF2-40B4-BE49-F238E27FC236}">
                <a16:creationId xmlns:a16="http://schemas.microsoft.com/office/drawing/2014/main" xmlns="" id="{94F29B7E-74BF-4821-88B9-C8400B1817B7}"/>
              </a:ext>
            </a:extLst>
          </p:cNvPr>
          <p:cNvCxnSpPr>
            <a:cxnSpLocks/>
          </p:cNvCxnSpPr>
          <p:nvPr/>
        </p:nvCxnSpPr>
        <p:spPr>
          <a:xfrm>
            <a:off x="9937501" y="5013191"/>
            <a:ext cx="108012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矩形 17">
            <a:extLst>
              <a:ext uri="{FF2B5EF4-FFF2-40B4-BE49-F238E27FC236}">
                <a16:creationId xmlns:a16="http://schemas.microsoft.com/office/drawing/2014/main" xmlns="" id="{8A90BD6A-DAC1-4175-BADE-A70FD2E31095}"/>
              </a:ext>
            </a:extLst>
          </p:cNvPr>
          <p:cNvSpPr/>
          <p:nvPr/>
        </p:nvSpPr>
        <p:spPr>
          <a:xfrm>
            <a:off x="366472" y="5122004"/>
            <a:ext cx="108012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9" name="直接连接符 18">
            <a:extLst>
              <a:ext uri="{FF2B5EF4-FFF2-40B4-BE49-F238E27FC236}">
                <a16:creationId xmlns:a16="http://schemas.microsoft.com/office/drawing/2014/main" xmlns="" id="{94F29B7E-74BF-4821-88B9-C8400B1817B7}"/>
              </a:ext>
            </a:extLst>
          </p:cNvPr>
          <p:cNvCxnSpPr>
            <a:cxnSpLocks/>
          </p:cNvCxnSpPr>
          <p:nvPr/>
        </p:nvCxnSpPr>
        <p:spPr>
          <a:xfrm>
            <a:off x="366472" y="5589347"/>
            <a:ext cx="108012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矩形 19">
            <a:extLst>
              <a:ext uri="{FF2B5EF4-FFF2-40B4-BE49-F238E27FC236}">
                <a16:creationId xmlns:a16="http://schemas.microsoft.com/office/drawing/2014/main" xmlns="" id="{8A90BD6A-DAC1-4175-BADE-A70FD2E31095}"/>
              </a:ext>
            </a:extLst>
          </p:cNvPr>
          <p:cNvSpPr/>
          <p:nvPr/>
        </p:nvSpPr>
        <p:spPr>
          <a:xfrm>
            <a:off x="1728589" y="5126091"/>
            <a:ext cx="2518502"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1" name="直接连接符 20">
            <a:extLst>
              <a:ext uri="{FF2B5EF4-FFF2-40B4-BE49-F238E27FC236}">
                <a16:creationId xmlns:a16="http://schemas.microsoft.com/office/drawing/2014/main" xmlns="" id="{94F29B7E-74BF-4821-88B9-C8400B1817B7}"/>
              </a:ext>
            </a:extLst>
          </p:cNvPr>
          <p:cNvCxnSpPr>
            <a:cxnSpLocks/>
          </p:cNvCxnSpPr>
          <p:nvPr/>
        </p:nvCxnSpPr>
        <p:spPr>
          <a:xfrm>
            <a:off x="1728589" y="5593434"/>
            <a:ext cx="251850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9857045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par>
                                <p:cTn id="8" presetID="16" presetClass="exit" presetSubtype="21" fill="hold" grpId="0" nodeType="withEffect">
                                  <p:stCondLst>
                                    <p:cond delay="0"/>
                                  </p:stCondLst>
                                  <p:childTnLst>
                                    <p:animEffect transition="out" filter="barn(inVertical)">
                                      <p:cBhvr>
                                        <p:cTn id="9" dur="500"/>
                                        <p:tgtEl>
                                          <p:spTgt spid="6"/>
                                        </p:tgtEl>
                                      </p:cBhvr>
                                    </p:animEffect>
                                    <p:set>
                                      <p:cBhvr>
                                        <p:cTn id="10" dur="1" fill="hold">
                                          <p:stCondLst>
                                            <p:cond delay="499"/>
                                          </p:stCondLst>
                                        </p:cTn>
                                        <p:tgtEl>
                                          <p:spTgt spid="6"/>
                                        </p:tgtEl>
                                        <p:attrNameLst>
                                          <p:attrName>style.visibility</p:attrName>
                                        </p:attrNameLst>
                                      </p:cBhvr>
                                      <p:to>
                                        <p:strVal val="hidden"/>
                                      </p:to>
                                    </p:set>
                                  </p:childTnLst>
                                </p:cTn>
                              </p:par>
                              <p:par>
                                <p:cTn id="11" presetID="16" presetClass="exit" presetSubtype="21" fill="hold" grpId="0" nodeType="withEffect">
                                  <p:stCondLst>
                                    <p:cond delay="0"/>
                                  </p:stCondLst>
                                  <p:childTnLst>
                                    <p:animEffect transition="out" filter="barn(inVertical)">
                                      <p:cBhvr>
                                        <p:cTn id="12" dur="500"/>
                                        <p:tgtEl>
                                          <p:spTgt spid="8"/>
                                        </p:tgtEl>
                                      </p:cBhvr>
                                    </p:animEffect>
                                    <p:set>
                                      <p:cBhvr>
                                        <p:cTn id="13" dur="1" fill="hold">
                                          <p:stCondLst>
                                            <p:cond delay="499"/>
                                          </p:stCondLst>
                                        </p:cTn>
                                        <p:tgtEl>
                                          <p:spTgt spid="8"/>
                                        </p:tgtEl>
                                        <p:attrNameLst>
                                          <p:attrName>style.visibility</p:attrName>
                                        </p:attrNameLst>
                                      </p:cBhvr>
                                      <p:to>
                                        <p:strVal val="hidden"/>
                                      </p:to>
                                    </p:set>
                                  </p:childTnLst>
                                </p:cTn>
                              </p:par>
                            </p:childTnLst>
                          </p:cTn>
                        </p:par>
                      </p:childTnLst>
                    </p:cTn>
                  </p:par>
                  <p:par>
                    <p:cTn id="14" fill="hold">
                      <p:stCondLst>
                        <p:cond delay="indefinite"/>
                      </p:stCondLst>
                      <p:childTnLst>
                        <p:par>
                          <p:cTn id="15" fill="hold">
                            <p:stCondLst>
                              <p:cond delay="0"/>
                            </p:stCondLst>
                            <p:childTnLst>
                              <p:par>
                                <p:cTn id="16" presetID="16" presetClass="exit" presetSubtype="21" fill="hold" grpId="0" nodeType="clickEffect">
                                  <p:stCondLst>
                                    <p:cond delay="0"/>
                                  </p:stCondLst>
                                  <p:childTnLst>
                                    <p:animEffect transition="out" filter="barn(inVertical)">
                                      <p:cBhvr>
                                        <p:cTn id="17" dur="500"/>
                                        <p:tgtEl>
                                          <p:spTgt spid="11"/>
                                        </p:tgtEl>
                                      </p:cBhvr>
                                    </p:animEffect>
                                    <p:set>
                                      <p:cBhvr>
                                        <p:cTn id="18" dur="1" fill="hold">
                                          <p:stCondLst>
                                            <p:cond delay="499"/>
                                          </p:stCondLst>
                                        </p:cTn>
                                        <p:tgtEl>
                                          <p:spTgt spid="11"/>
                                        </p:tgtEl>
                                        <p:attrNameLst>
                                          <p:attrName>style.visibility</p:attrName>
                                        </p:attrNameLst>
                                      </p:cBhvr>
                                      <p:to>
                                        <p:strVal val="hidden"/>
                                      </p:to>
                                    </p:set>
                                  </p:childTnLst>
                                </p:cTn>
                              </p:par>
                              <p:par>
                                <p:cTn id="19" presetID="16" presetClass="exit" presetSubtype="21" fill="hold" grpId="0" nodeType="withEffect">
                                  <p:stCondLst>
                                    <p:cond delay="0"/>
                                  </p:stCondLst>
                                  <p:childTnLst>
                                    <p:animEffect transition="out" filter="barn(inVertical)">
                                      <p:cBhvr>
                                        <p:cTn id="20" dur="500"/>
                                        <p:tgtEl>
                                          <p:spTgt spid="14"/>
                                        </p:tgtEl>
                                      </p:cBhvr>
                                    </p:animEffect>
                                    <p:set>
                                      <p:cBhvr>
                                        <p:cTn id="21" dur="1" fill="hold">
                                          <p:stCondLst>
                                            <p:cond delay="499"/>
                                          </p:stCondLst>
                                        </p:cTn>
                                        <p:tgtEl>
                                          <p:spTgt spid="14"/>
                                        </p:tgtEl>
                                        <p:attrNameLst>
                                          <p:attrName>style.visibility</p:attrName>
                                        </p:attrNameLst>
                                      </p:cBhvr>
                                      <p:to>
                                        <p:strVal val="hidden"/>
                                      </p:to>
                                    </p:set>
                                  </p:childTnLst>
                                </p:cTn>
                              </p:par>
                              <p:par>
                                <p:cTn id="22" presetID="16" presetClass="exit" presetSubtype="21" fill="hold" grpId="0" nodeType="withEffect">
                                  <p:stCondLst>
                                    <p:cond delay="0"/>
                                  </p:stCondLst>
                                  <p:childTnLst>
                                    <p:animEffect transition="out" filter="barn(inVertical)">
                                      <p:cBhvr>
                                        <p:cTn id="23" dur="500"/>
                                        <p:tgtEl>
                                          <p:spTgt spid="16"/>
                                        </p:tgtEl>
                                      </p:cBhvr>
                                    </p:animEffect>
                                    <p:set>
                                      <p:cBhvr>
                                        <p:cTn id="24" dur="1" fill="hold">
                                          <p:stCondLst>
                                            <p:cond delay="499"/>
                                          </p:stCondLst>
                                        </p:cTn>
                                        <p:tgtEl>
                                          <p:spTgt spid="16"/>
                                        </p:tgtEl>
                                        <p:attrNameLst>
                                          <p:attrName>style.visibility</p:attrName>
                                        </p:attrNameLst>
                                      </p:cBhvr>
                                      <p:to>
                                        <p:strVal val="hidden"/>
                                      </p:to>
                                    </p:set>
                                  </p:childTnLst>
                                </p:cTn>
                              </p:par>
                              <p:par>
                                <p:cTn id="25" presetID="16" presetClass="exit" presetSubtype="21" fill="hold" grpId="0" nodeType="withEffect">
                                  <p:stCondLst>
                                    <p:cond delay="0"/>
                                  </p:stCondLst>
                                  <p:childTnLst>
                                    <p:animEffect transition="out" filter="barn(inVertical)">
                                      <p:cBhvr>
                                        <p:cTn id="26" dur="500"/>
                                        <p:tgtEl>
                                          <p:spTgt spid="18"/>
                                        </p:tgtEl>
                                      </p:cBhvr>
                                    </p:animEffect>
                                    <p:set>
                                      <p:cBhvr>
                                        <p:cTn id="27" dur="1" fill="hold">
                                          <p:stCondLst>
                                            <p:cond delay="499"/>
                                          </p:stCondLst>
                                        </p:cTn>
                                        <p:tgtEl>
                                          <p:spTgt spid="18"/>
                                        </p:tgtEl>
                                        <p:attrNameLst>
                                          <p:attrName>style.visibility</p:attrName>
                                        </p:attrNameLst>
                                      </p:cBhvr>
                                      <p:to>
                                        <p:strVal val="hidden"/>
                                      </p:to>
                                    </p:set>
                                  </p:childTnLst>
                                </p:cTn>
                              </p:par>
                              <p:par>
                                <p:cTn id="28" presetID="16" presetClass="exit" presetSubtype="21" fill="hold" grpId="0" nodeType="withEffect">
                                  <p:stCondLst>
                                    <p:cond delay="0"/>
                                  </p:stCondLst>
                                  <p:childTnLst>
                                    <p:animEffect transition="out" filter="barn(inVertical)">
                                      <p:cBhvr>
                                        <p:cTn id="29" dur="500"/>
                                        <p:tgtEl>
                                          <p:spTgt spid="20"/>
                                        </p:tgtEl>
                                      </p:cBhvr>
                                    </p:animEffect>
                                    <p:set>
                                      <p:cBhvr>
                                        <p:cTn id="30" dur="1" fill="hold">
                                          <p:stCondLst>
                                            <p:cond delay="499"/>
                                          </p:stCondLst>
                                        </p:cTn>
                                        <p:tgtEl>
                                          <p:spTgt spid="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8" grpId="0" animBg="1"/>
      <p:bldP spid="11" grpId="0" animBg="1"/>
      <p:bldP spid="14" grpId="0" animBg="1"/>
      <p:bldP spid="16" grpId="0" animBg="1"/>
      <p:bldP spid="18" grpId="0" animBg="1"/>
      <p:bldP spid="20"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0437" y="791815"/>
            <a:ext cx="10807700" cy="5354158"/>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(3)</a:t>
            </a:r>
            <a:r>
              <a:rPr lang="zh-CN" altLang="zh-CN">
                <a:solidFill>
                  <a:srgbClr val="000000"/>
                </a:solidFill>
                <a:ea typeface="宋体" panose="02010600030101010101" pitchFamily="2" charset="-122"/>
                <a:cs typeface="Times New Roman" panose="02020603050405020304" pitchFamily="18" charset="0"/>
              </a:rPr>
              <a:t>在我看来你好像不赞成这个计划。</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It seems to me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that</a:t>
            </a:r>
            <a:r>
              <a:rPr lang="zh-CN" altLang="zh-CN">
                <a:ea typeface="宋体" panose="02010600030101010101" pitchFamily="2" charset="-122"/>
                <a:cs typeface="Times New Roman" panose="02020603050405020304" pitchFamily="18" charset="0"/>
              </a:rPr>
              <a:t>　</a:t>
            </a:r>
            <a:r>
              <a:rPr lang="zh-CN" altLang="zh-CN">
                <a:solidFill>
                  <a:srgbClr val="000000"/>
                </a:solidFill>
                <a:latin typeface="NEU-BZ-S92"/>
                <a:ea typeface="Times New Roman" panose="02020603050405020304" pitchFamily="18" charset="0"/>
                <a:cs typeface="Times New Roman" panose="02020603050405020304" pitchFamily="18" charset="0"/>
              </a:rPr>
              <a:t>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you</a:t>
            </a:r>
            <a:r>
              <a:rPr lang="zh-CN" altLang="zh-CN">
                <a:ea typeface="宋体" panose="02010600030101010101" pitchFamily="2" charset="-122"/>
                <a:cs typeface="Times New Roman" panose="02020603050405020304" pitchFamily="18" charset="0"/>
              </a:rPr>
              <a:t>　</a:t>
            </a:r>
            <a:r>
              <a:rPr lang="zh-CN" altLang="zh-CN">
                <a:solidFill>
                  <a:srgbClr val="000000"/>
                </a:solidFill>
                <a:latin typeface="NEU-BZ-S92"/>
                <a:ea typeface="Times New Roman" panose="02020603050405020304" pitchFamily="18" charset="0"/>
                <a:cs typeface="Times New Roman" panose="02020603050405020304" pitchFamily="18" charset="0"/>
              </a:rPr>
              <a:t>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disagree</a:t>
            </a:r>
            <a:r>
              <a:rPr lang="zh-CN" altLang="zh-CN">
                <a:ea typeface="宋体" panose="02010600030101010101" pitchFamily="2" charset="-122"/>
                <a:cs typeface="Times New Roman" panose="02020603050405020304" pitchFamily="18" charset="0"/>
              </a:rPr>
              <a:t>　</a:t>
            </a:r>
            <a:r>
              <a:rPr lang="zh-CN" altLang="zh-CN">
                <a:solidFill>
                  <a:srgbClr val="000000"/>
                </a:solidFill>
                <a:latin typeface="NEU-BZ-S92"/>
                <a:ea typeface="Times New Roman" panose="02020603050405020304" pitchFamily="18" charset="0"/>
                <a:cs typeface="Times New Roman" panose="02020603050405020304" pitchFamily="18" charset="0"/>
              </a:rPr>
              <a:t>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with</a:t>
            </a:r>
            <a:r>
              <a:rPr lang="zh-CN" altLang="zh-CN">
                <a:ea typeface="宋体" panose="02010600030101010101" pitchFamily="2" charset="-122"/>
                <a:cs typeface="Times New Roman" panose="02020603050405020304" pitchFamily="18" charset="0"/>
              </a:rPr>
              <a:t>　</a:t>
            </a:r>
            <a:r>
              <a:rPr lang="zh-CN" altLang="zh-CN">
                <a:solidFill>
                  <a:srgbClr val="000000"/>
                </a:solidFill>
                <a:latin typeface="NEU-BZ-S92"/>
                <a:ea typeface="Times New Roman" panose="02020603050405020304" pitchFamily="18" charset="0"/>
                <a:cs typeface="Times New Roman" panose="02020603050405020304" pitchFamily="18" charset="0"/>
              </a:rPr>
              <a:t>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the</a:t>
            </a:r>
            <a:r>
              <a:rPr lang="zh-CN" altLang="zh-CN">
                <a:ea typeface="宋体" panose="02010600030101010101" pitchFamily="2" charset="-122"/>
                <a:cs typeface="Times New Roman" panose="02020603050405020304" pitchFamily="18" charset="0"/>
              </a:rPr>
              <a:t>　</a:t>
            </a:r>
            <a:r>
              <a:rPr lang="zh-CN" altLang="zh-CN">
                <a:solidFill>
                  <a:srgbClr val="000000"/>
                </a:solidFill>
                <a:latin typeface="NEU-BZ-S92"/>
                <a:ea typeface="Times New Roman" panose="02020603050405020304" pitchFamily="18" charset="0"/>
                <a:cs typeface="Times New Roman" panose="02020603050405020304" pitchFamily="18" charset="0"/>
              </a:rPr>
              <a:t>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plan</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(4)</a:t>
            </a:r>
            <a:r>
              <a:rPr lang="zh-CN" altLang="zh-CN">
                <a:solidFill>
                  <a:srgbClr val="000000"/>
                </a:solidFill>
                <a:ea typeface="宋体" panose="02010600030101010101" pitchFamily="2" charset="-122"/>
                <a:cs typeface="Times New Roman" panose="02020603050405020304" pitchFamily="18" charset="0"/>
              </a:rPr>
              <a:t>我们在哪儿开会都无所谓。</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188085" algn="l"/>
                <a:tab pos="2163445" algn="l"/>
                <a:tab pos="3142615" algn="l"/>
                <a:tab pos="4190365" algn="l"/>
              </a:tabLst>
            </a:pP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Where</a:t>
            </a:r>
            <a:r>
              <a:rPr lang="zh-CN" altLang="zh-CN">
                <a:ea typeface="宋体" panose="02010600030101010101" pitchFamily="2" charset="-122"/>
                <a:cs typeface="Times New Roman" panose="02020603050405020304" pitchFamily="18" charset="0"/>
              </a:rPr>
              <a:t>　</a:t>
            </a:r>
            <a:r>
              <a:rPr lang="zh-CN" altLang="zh-CN">
                <a:solidFill>
                  <a:srgbClr val="000000"/>
                </a:solidFill>
                <a:latin typeface="NEU-BZ-S92"/>
                <a:ea typeface="Times New Roman" panose="02020603050405020304" pitchFamily="18" charset="0"/>
                <a:cs typeface="Times New Roman" panose="02020603050405020304" pitchFamily="18" charset="0"/>
              </a:rPr>
              <a:t>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we</a:t>
            </a:r>
            <a:r>
              <a:rPr lang="zh-CN" altLang="zh-CN">
                <a:ea typeface="宋体" panose="02010600030101010101" pitchFamily="2" charset="-122"/>
                <a:cs typeface="Times New Roman" panose="02020603050405020304" pitchFamily="18" charset="0"/>
              </a:rPr>
              <a:t>　</a:t>
            </a:r>
            <a:r>
              <a:rPr lang="zh-CN" altLang="zh-CN">
                <a:solidFill>
                  <a:srgbClr val="000000"/>
                </a:solidFill>
                <a:latin typeface="NEU-BZ-S92"/>
                <a:ea typeface="Times New Roman" panose="02020603050405020304" pitchFamily="18" charset="0"/>
                <a:cs typeface="Times New Roman" panose="02020603050405020304" pitchFamily="18" charset="0"/>
              </a:rPr>
              <a:t>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shall</a:t>
            </a:r>
            <a:r>
              <a:rPr lang="zh-CN" altLang="zh-CN">
                <a:ea typeface="宋体" panose="02010600030101010101" pitchFamily="2" charset="-122"/>
                <a:cs typeface="Times New Roman" panose="02020603050405020304" pitchFamily="18" charset="0"/>
              </a:rPr>
              <a:t>　</a:t>
            </a:r>
            <a:r>
              <a:rPr lang="zh-CN" altLang="zh-CN">
                <a:solidFill>
                  <a:srgbClr val="000000"/>
                </a:solidFill>
                <a:latin typeface="NEU-BZ-S92"/>
                <a:ea typeface="Times New Roman" panose="02020603050405020304" pitchFamily="18" charset="0"/>
                <a:cs typeface="Times New Roman" panose="02020603050405020304" pitchFamily="18" charset="0"/>
              </a:rPr>
              <a:t>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have</a:t>
            </a:r>
            <a:r>
              <a:rPr lang="zh-CN" altLang="zh-CN">
                <a:ea typeface="宋体" panose="02010600030101010101" pitchFamily="2" charset="-122"/>
                <a:cs typeface="Times New Roman" panose="02020603050405020304" pitchFamily="18" charset="0"/>
              </a:rPr>
              <a:t>　</a:t>
            </a:r>
            <a:r>
              <a:rPr lang="zh-CN" altLang="zh-CN">
                <a:solidFill>
                  <a:srgbClr val="000000"/>
                </a:solidFill>
                <a:latin typeface="NEU-BZ-S92"/>
                <a:ea typeface="Times New Roman" panose="02020603050405020304" pitchFamily="18" charset="0"/>
                <a:cs typeface="Times New Roman" panose="02020603050405020304" pitchFamily="18" charset="0"/>
              </a:rPr>
              <a:t>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the</a:t>
            </a:r>
            <a:r>
              <a:rPr lang="zh-CN" altLang="zh-CN">
                <a:ea typeface="宋体" panose="02010600030101010101" pitchFamily="2" charset="-122"/>
                <a:cs typeface="Times New Roman" panose="02020603050405020304" pitchFamily="18" charset="0"/>
              </a:rPr>
              <a:t>　</a:t>
            </a:r>
            <a:r>
              <a:rPr lang="zh-CN" altLang="zh-CN">
                <a:solidFill>
                  <a:srgbClr val="000000"/>
                </a:solidFill>
                <a:latin typeface="NEU-BZ-S92"/>
                <a:ea typeface="Times New Roman" panose="02020603050405020304" pitchFamily="18" charset="0"/>
                <a:cs typeface="Times New Roman" panose="02020603050405020304" pitchFamily="18" charset="0"/>
              </a:rPr>
              <a:t>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meeting</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makes no difference.</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(5)</a:t>
            </a:r>
            <a:r>
              <a:rPr lang="zh-CN" altLang="zh-CN">
                <a:solidFill>
                  <a:srgbClr val="000000"/>
                </a:solidFill>
                <a:ea typeface="宋体" panose="02010600030101010101" pitchFamily="2" charset="-122"/>
                <a:cs typeface="Times New Roman" panose="02020603050405020304" pitchFamily="18" charset="0"/>
              </a:rPr>
              <a:t>他拒绝和你说话真是令人惊讶。</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188085" algn="l"/>
                <a:tab pos="2163445" algn="l"/>
                <a:tab pos="3142615" algn="l"/>
                <a:tab pos="4190365" algn="l"/>
              </a:tabLst>
            </a:pP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It</a:t>
            </a:r>
            <a:r>
              <a:rPr lang="zh-CN" altLang="zh-CN">
                <a:ea typeface="宋体" panose="02010600030101010101" pitchFamily="2" charset="-122"/>
                <a:cs typeface="Times New Roman" panose="02020603050405020304" pitchFamily="18" charset="0"/>
              </a:rPr>
              <a:t>　</a:t>
            </a:r>
            <a:r>
              <a:rPr lang="zh-CN" altLang="zh-CN">
                <a:solidFill>
                  <a:srgbClr val="000000"/>
                </a:solidFill>
                <a:latin typeface="NEU-BZ-S92"/>
                <a:ea typeface="Times New Roman" panose="02020603050405020304" pitchFamily="18" charset="0"/>
                <a:cs typeface="Times New Roman" panose="02020603050405020304" pitchFamily="18" charset="0"/>
              </a:rPr>
              <a:t>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was</a:t>
            </a:r>
            <a:r>
              <a:rPr lang="zh-CN" altLang="zh-CN">
                <a:ea typeface="宋体" panose="02010600030101010101" pitchFamily="2" charset="-122"/>
                <a:cs typeface="Times New Roman" panose="02020603050405020304" pitchFamily="18" charset="0"/>
              </a:rPr>
              <a:t>　</a:t>
            </a:r>
            <a:r>
              <a:rPr lang="zh-CN" altLang="zh-CN">
                <a:solidFill>
                  <a:srgbClr val="000000"/>
                </a:solidFill>
                <a:latin typeface="NEU-BZ-S92"/>
                <a:ea typeface="Times New Roman" panose="02020603050405020304" pitchFamily="18" charset="0"/>
                <a:cs typeface="Times New Roman" panose="02020603050405020304" pitchFamily="18" charset="0"/>
              </a:rPr>
              <a:t>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really</a:t>
            </a:r>
            <a:r>
              <a:rPr lang="zh-CN" altLang="zh-CN">
                <a:ea typeface="宋体" panose="02010600030101010101" pitchFamily="2" charset="-122"/>
                <a:cs typeface="Times New Roman" panose="02020603050405020304" pitchFamily="18" charset="0"/>
              </a:rPr>
              <a:t>　</a:t>
            </a:r>
            <a:r>
              <a:rPr lang="zh-CN" altLang="zh-CN">
                <a:solidFill>
                  <a:srgbClr val="000000"/>
                </a:solidFill>
                <a:latin typeface="NEU-BZ-S92"/>
                <a:ea typeface="Times New Roman" panose="02020603050405020304" pitchFamily="18" charset="0"/>
                <a:cs typeface="Times New Roman" panose="02020603050405020304" pitchFamily="18" charset="0"/>
              </a:rPr>
              <a:t>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astonishing</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that he refused to talk to you.</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3456781" y="1462189"/>
            <a:ext cx="129614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3456781" y="1929532"/>
            <a:ext cx="129614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5040957" y="1473340"/>
            <a:ext cx="129614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5040957" y="1940683"/>
            <a:ext cx="129614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xmlns="" id="{8A90BD6A-DAC1-4175-BADE-A70FD2E31095}"/>
              </a:ext>
            </a:extLst>
          </p:cNvPr>
          <p:cNvSpPr/>
          <p:nvPr/>
        </p:nvSpPr>
        <p:spPr>
          <a:xfrm>
            <a:off x="6625133" y="1473340"/>
            <a:ext cx="223224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9" name="直接连接符 8">
            <a:extLst>
              <a:ext uri="{FF2B5EF4-FFF2-40B4-BE49-F238E27FC236}">
                <a16:creationId xmlns:a16="http://schemas.microsoft.com/office/drawing/2014/main" xmlns="" id="{94F29B7E-74BF-4821-88B9-C8400B1817B7}"/>
              </a:ext>
            </a:extLst>
          </p:cNvPr>
          <p:cNvCxnSpPr>
            <a:cxnSpLocks/>
          </p:cNvCxnSpPr>
          <p:nvPr/>
        </p:nvCxnSpPr>
        <p:spPr>
          <a:xfrm>
            <a:off x="6625133" y="1940683"/>
            <a:ext cx="223224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xmlns="" id="{8A90BD6A-DAC1-4175-BADE-A70FD2E31095}"/>
              </a:ext>
            </a:extLst>
          </p:cNvPr>
          <p:cNvSpPr/>
          <p:nvPr/>
        </p:nvSpPr>
        <p:spPr>
          <a:xfrm>
            <a:off x="9145413" y="1473340"/>
            <a:ext cx="144016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2" name="直接连接符 11">
            <a:extLst>
              <a:ext uri="{FF2B5EF4-FFF2-40B4-BE49-F238E27FC236}">
                <a16:creationId xmlns:a16="http://schemas.microsoft.com/office/drawing/2014/main" xmlns="" id="{94F29B7E-74BF-4821-88B9-C8400B1817B7}"/>
              </a:ext>
            </a:extLst>
          </p:cNvPr>
          <p:cNvCxnSpPr>
            <a:cxnSpLocks/>
          </p:cNvCxnSpPr>
          <p:nvPr/>
        </p:nvCxnSpPr>
        <p:spPr>
          <a:xfrm>
            <a:off x="9145413" y="1940683"/>
            <a:ext cx="144016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矩形 13">
            <a:extLst>
              <a:ext uri="{FF2B5EF4-FFF2-40B4-BE49-F238E27FC236}">
                <a16:creationId xmlns:a16="http://schemas.microsoft.com/office/drawing/2014/main" xmlns="" id="{8A90BD6A-DAC1-4175-BADE-A70FD2E31095}"/>
              </a:ext>
            </a:extLst>
          </p:cNvPr>
          <p:cNvSpPr/>
          <p:nvPr/>
        </p:nvSpPr>
        <p:spPr>
          <a:xfrm>
            <a:off x="362202" y="2054506"/>
            <a:ext cx="1128061"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5" name="直接连接符 14">
            <a:extLst>
              <a:ext uri="{FF2B5EF4-FFF2-40B4-BE49-F238E27FC236}">
                <a16:creationId xmlns:a16="http://schemas.microsoft.com/office/drawing/2014/main" xmlns="" id="{94F29B7E-74BF-4821-88B9-C8400B1817B7}"/>
              </a:ext>
            </a:extLst>
          </p:cNvPr>
          <p:cNvCxnSpPr>
            <a:cxnSpLocks/>
          </p:cNvCxnSpPr>
          <p:nvPr/>
        </p:nvCxnSpPr>
        <p:spPr>
          <a:xfrm>
            <a:off x="362202" y="2521849"/>
            <a:ext cx="1128061"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矩形 16">
            <a:extLst>
              <a:ext uri="{FF2B5EF4-FFF2-40B4-BE49-F238E27FC236}">
                <a16:creationId xmlns:a16="http://schemas.microsoft.com/office/drawing/2014/main" xmlns="" id="{8A90BD6A-DAC1-4175-BADE-A70FD2E31095}"/>
              </a:ext>
            </a:extLst>
          </p:cNvPr>
          <p:cNvSpPr/>
          <p:nvPr/>
        </p:nvSpPr>
        <p:spPr>
          <a:xfrm>
            <a:off x="1800597" y="2065657"/>
            <a:ext cx="1128061"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8" name="直接连接符 17">
            <a:extLst>
              <a:ext uri="{FF2B5EF4-FFF2-40B4-BE49-F238E27FC236}">
                <a16:creationId xmlns:a16="http://schemas.microsoft.com/office/drawing/2014/main" xmlns="" id="{94F29B7E-74BF-4821-88B9-C8400B1817B7}"/>
              </a:ext>
            </a:extLst>
          </p:cNvPr>
          <p:cNvCxnSpPr>
            <a:cxnSpLocks/>
          </p:cNvCxnSpPr>
          <p:nvPr/>
        </p:nvCxnSpPr>
        <p:spPr>
          <a:xfrm>
            <a:off x="1800597" y="2533000"/>
            <a:ext cx="1128061"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矩形 18">
            <a:extLst>
              <a:ext uri="{FF2B5EF4-FFF2-40B4-BE49-F238E27FC236}">
                <a16:creationId xmlns:a16="http://schemas.microsoft.com/office/drawing/2014/main" xmlns="" id="{8A90BD6A-DAC1-4175-BADE-A70FD2E31095}"/>
              </a:ext>
            </a:extLst>
          </p:cNvPr>
          <p:cNvSpPr/>
          <p:nvPr/>
        </p:nvSpPr>
        <p:spPr>
          <a:xfrm>
            <a:off x="1056450" y="3259373"/>
            <a:ext cx="1536235"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0" name="直接连接符 19">
            <a:extLst>
              <a:ext uri="{FF2B5EF4-FFF2-40B4-BE49-F238E27FC236}">
                <a16:creationId xmlns:a16="http://schemas.microsoft.com/office/drawing/2014/main" xmlns="" id="{94F29B7E-74BF-4821-88B9-C8400B1817B7}"/>
              </a:ext>
            </a:extLst>
          </p:cNvPr>
          <p:cNvCxnSpPr>
            <a:cxnSpLocks/>
          </p:cNvCxnSpPr>
          <p:nvPr/>
        </p:nvCxnSpPr>
        <p:spPr>
          <a:xfrm>
            <a:off x="1056450" y="3726716"/>
            <a:ext cx="153623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矩形 21">
            <a:extLst>
              <a:ext uri="{FF2B5EF4-FFF2-40B4-BE49-F238E27FC236}">
                <a16:creationId xmlns:a16="http://schemas.microsoft.com/office/drawing/2014/main" xmlns="" id="{8A90BD6A-DAC1-4175-BADE-A70FD2E31095}"/>
              </a:ext>
            </a:extLst>
          </p:cNvPr>
          <p:cNvSpPr/>
          <p:nvPr/>
        </p:nvSpPr>
        <p:spPr>
          <a:xfrm>
            <a:off x="3024733" y="3239768"/>
            <a:ext cx="108012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3" name="直接连接符 22">
            <a:extLst>
              <a:ext uri="{FF2B5EF4-FFF2-40B4-BE49-F238E27FC236}">
                <a16:creationId xmlns:a16="http://schemas.microsoft.com/office/drawing/2014/main" xmlns="" id="{94F29B7E-74BF-4821-88B9-C8400B1817B7}"/>
              </a:ext>
            </a:extLst>
          </p:cNvPr>
          <p:cNvCxnSpPr>
            <a:cxnSpLocks/>
          </p:cNvCxnSpPr>
          <p:nvPr/>
        </p:nvCxnSpPr>
        <p:spPr>
          <a:xfrm>
            <a:off x="3024733" y="3707111"/>
            <a:ext cx="108012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矩形 23">
            <a:extLst>
              <a:ext uri="{FF2B5EF4-FFF2-40B4-BE49-F238E27FC236}">
                <a16:creationId xmlns:a16="http://schemas.microsoft.com/office/drawing/2014/main" xmlns="" id="{8A90BD6A-DAC1-4175-BADE-A70FD2E31095}"/>
              </a:ext>
            </a:extLst>
          </p:cNvPr>
          <p:cNvSpPr/>
          <p:nvPr/>
        </p:nvSpPr>
        <p:spPr>
          <a:xfrm>
            <a:off x="4562307" y="3239768"/>
            <a:ext cx="127073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5" name="直接连接符 24">
            <a:extLst>
              <a:ext uri="{FF2B5EF4-FFF2-40B4-BE49-F238E27FC236}">
                <a16:creationId xmlns:a16="http://schemas.microsoft.com/office/drawing/2014/main" xmlns="" id="{94F29B7E-74BF-4821-88B9-C8400B1817B7}"/>
              </a:ext>
            </a:extLst>
          </p:cNvPr>
          <p:cNvCxnSpPr>
            <a:cxnSpLocks/>
          </p:cNvCxnSpPr>
          <p:nvPr/>
        </p:nvCxnSpPr>
        <p:spPr>
          <a:xfrm>
            <a:off x="4562307" y="3707111"/>
            <a:ext cx="127073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矩形 26">
            <a:extLst>
              <a:ext uri="{FF2B5EF4-FFF2-40B4-BE49-F238E27FC236}">
                <a16:creationId xmlns:a16="http://schemas.microsoft.com/office/drawing/2014/main" xmlns="" id="{8A90BD6A-DAC1-4175-BADE-A70FD2E31095}"/>
              </a:ext>
            </a:extLst>
          </p:cNvPr>
          <p:cNvSpPr/>
          <p:nvPr/>
        </p:nvSpPr>
        <p:spPr>
          <a:xfrm>
            <a:off x="6290499" y="3239768"/>
            <a:ext cx="141475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8" name="直接连接符 27">
            <a:extLst>
              <a:ext uri="{FF2B5EF4-FFF2-40B4-BE49-F238E27FC236}">
                <a16:creationId xmlns:a16="http://schemas.microsoft.com/office/drawing/2014/main" xmlns="" id="{94F29B7E-74BF-4821-88B9-C8400B1817B7}"/>
              </a:ext>
            </a:extLst>
          </p:cNvPr>
          <p:cNvCxnSpPr>
            <a:cxnSpLocks/>
          </p:cNvCxnSpPr>
          <p:nvPr/>
        </p:nvCxnSpPr>
        <p:spPr>
          <a:xfrm>
            <a:off x="6290499" y="3707111"/>
            <a:ext cx="141475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矩形 29">
            <a:extLst>
              <a:ext uri="{FF2B5EF4-FFF2-40B4-BE49-F238E27FC236}">
                <a16:creationId xmlns:a16="http://schemas.microsoft.com/office/drawing/2014/main" xmlns="" id="{8A90BD6A-DAC1-4175-BADE-A70FD2E31095}"/>
              </a:ext>
            </a:extLst>
          </p:cNvPr>
          <p:cNvSpPr/>
          <p:nvPr/>
        </p:nvSpPr>
        <p:spPr>
          <a:xfrm>
            <a:off x="8162707" y="3220163"/>
            <a:ext cx="141475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31" name="直接连接符 30">
            <a:extLst>
              <a:ext uri="{FF2B5EF4-FFF2-40B4-BE49-F238E27FC236}">
                <a16:creationId xmlns:a16="http://schemas.microsoft.com/office/drawing/2014/main" xmlns="" id="{94F29B7E-74BF-4821-88B9-C8400B1817B7}"/>
              </a:ext>
            </a:extLst>
          </p:cNvPr>
          <p:cNvCxnSpPr>
            <a:cxnSpLocks/>
          </p:cNvCxnSpPr>
          <p:nvPr/>
        </p:nvCxnSpPr>
        <p:spPr>
          <a:xfrm>
            <a:off x="8162707" y="3687506"/>
            <a:ext cx="141475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32" name="矩形 31">
            <a:extLst>
              <a:ext uri="{FF2B5EF4-FFF2-40B4-BE49-F238E27FC236}">
                <a16:creationId xmlns:a16="http://schemas.microsoft.com/office/drawing/2014/main" xmlns="" id="{8A90BD6A-DAC1-4175-BADE-A70FD2E31095}"/>
              </a:ext>
            </a:extLst>
          </p:cNvPr>
          <p:cNvSpPr/>
          <p:nvPr/>
        </p:nvSpPr>
        <p:spPr>
          <a:xfrm>
            <a:off x="349073" y="3836831"/>
            <a:ext cx="181156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33" name="直接连接符 32">
            <a:extLst>
              <a:ext uri="{FF2B5EF4-FFF2-40B4-BE49-F238E27FC236}">
                <a16:creationId xmlns:a16="http://schemas.microsoft.com/office/drawing/2014/main" xmlns="" id="{94F29B7E-74BF-4821-88B9-C8400B1817B7}"/>
              </a:ext>
            </a:extLst>
          </p:cNvPr>
          <p:cNvCxnSpPr>
            <a:cxnSpLocks/>
          </p:cNvCxnSpPr>
          <p:nvPr/>
        </p:nvCxnSpPr>
        <p:spPr>
          <a:xfrm>
            <a:off x="349073" y="4304174"/>
            <a:ext cx="181156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35" name="矩形 34">
            <a:extLst>
              <a:ext uri="{FF2B5EF4-FFF2-40B4-BE49-F238E27FC236}">
                <a16:creationId xmlns:a16="http://schemas.microsoft.com/office/drawing/2014/main" xmlns="" id="{8A90BD6A-DAC1-4175-BADE-A70FD2E31095}"/>
              </a:ext>
            </a:extLst>
          </p:cNvPr>
          <p:cNvSpPr/>
          <p:nvPr/>
        </p:nvSpPr>
        <p:spPr>
          <a:xfrm>
            <a:off x="950203" y="4997190"/>
            <a:ext cx="108012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36" name="直接连接符 35">
            <a:extLst>
              <a:ext uri="{FF2B5EF4-FFF2-40B4-BE49-F238E27FC236}">
                <a16:creationId xmlns:a16="http://schemas.microsoft.com/office/drawing/2014/main" xmlns="" id="{94F29B7E-74BF-4821-88B9-C8400B1817B7}"/>
              </a:ext>
            </a:extLst>
          </p:cNvPr>
          <p:cNvCxnSpPr>
            <a:cxnSpLocks/>
          </p:cNvCxnSpPr>
          <p:nvPr/>
        </p:nvCxnSpPr>
        <p:spPr>
          <a:xfrm>
            <a:off x="950203" y="5464533"/>
            <a:ext cx="108012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37" name="矩形 36">
            <a:extLst>
              <a:ext uri="{FF2B5EF4-FFF2-40B4-BE49-F238E27FC236}">
                <a16:creationId xmlns:a16="http://schemas.microsoft.com/office/drawing/2014/main" xmlns="" id="{8A90BD6A-DAC1-4175-BADE-A70FD2E31095}"/>
              </a:ext>
            </a:extLst>
          </p:cNvPr>
          <p:cNvSpPr/>
          <p:nvPr/>
        </p:nvSpPr>
        <p:spPr>
          <a:xfrm>
            <a:off x="2399218" y="4977585"/>
            <a:ext cx="108012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38" name="直接连接符 37">
            <a:extLst>
              <a:ext uri="{FF2B5EF4-FFF2-40B4-BE49-F238E27FC236}">
                <a16:creationId xmlns:a16="http://schemas.microsoft.com/office/drawing/2014/main" xmlns="" id="{94F29B7E-74BF-4821-88B9-C8400B1817B7}"/>
              </a:ext>
            </a:extLst>
          </p:cNvPr>
          <p:cNvCxnSpPr>
            <a:cxnSpLocks/>
          </p:cNvCxnSpPr>
          <p:nvPr/>
        </p:nvCxnSpPr>
        <p:spPr>
          <a:xfrm>
            <a:off x="2399218" y="5444928"/>
            <a:ext cx="108012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39" name="矩形 38">
            <a:extLst>
              <a:ext uri="{FF2B5EF4-FFF2-40B4-BE49-F238E27FC236}">
                <a16:creationId xmlns:a16="http://schemas.microsoft.com/office/drawing/2014/main" xmlns="" id="{8A90BD6A-DAC1-4175-BADE-A70FD2E31095}"/>
              </a:ext>
            </a:extLst>
          </p:cNvPr>
          <p:cNvSpPr/>
          <p:nvPr/>
        </p:nvSpPr>
        <p:spPr>
          <a:xfrm>
            <a:off x="3848233" y="4981672"/>
            <a:ext cx="157047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0" name="直接连接符 39">
            <a:extLst>
              <a:ext uri="{FF2B5EF4-FFF2-40B4-BE49-F238E27FC236}">
                <a16:creationId xmlns:a16="http://schemas.microsoft.com/office/drawing/2014/main" xmlns="" id="{94F29B7E-74BF-4821-88B9-C8400B1817B7}"/>
              </a:ext>
            </a:extLst>
          </p:cNvPr>
          <p:cNvCxnSpPr>
            <a:cxnSpLocks/>
          </p:cNvCxnSpPr>
          <p:nvPr/>
        </p:nvCxnSpPr>
        <p:spPr>
          <a:xfrm>
            <a:off x="3848233" y="5449015"/>
            <a:ext cx="157047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42" name="矩形 41">
            <a:extLst>
              <a:ext uri="{FF2B5EF4-FFF2-40B4-BE49-F238E27FC236}">
                <a16:creationId xmlns:a16="http://schemas.microsoft.com/office/drawing/2014/main" xmlns="" id="{8A90BD6A-DAC1-4175-BADE-A70FD2E31095}"/>
              </a:ext>
            </a:extLst>
          </p:cNvPr>
          <p:cNvSpPr/>
          <p:nvPr/>
        </p:nvSpPr>
        <p:spPr>
          <a:xfrm>
            <a:off x="5833045" y="4988736"/>
            <a:ext cx="2448272"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3" name="直接连接符 42">
            <a:extLst>
              <a:ext uri="{FF2B5EF4-FFF2-40B4-BE49-F238E27FC236}">
                <a16:creationId xmlns:a16="http://schemas.microsoft.com/office/drawing/2014/main" xmlns="" id="{94F29B7E-74BF-4821-88B9-C8400B1817B7}"/>
              </a:ext>
            </a:extLst>
          </p:cNvPr>
          <p:cNvCxnSpPr>
            <a:cxnSpLocks/>
          </p:cNvCxnSpPr>
          <p:nvPr/>
        </p:nvCxnSpPr>
        <p:spPr>
          <a:xfrm>
            <a:off x="5833045" y="5456079"/>
            <a:ext cx="244827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0061304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par>
                                <p:cTn id="8" presetID="16" presetClass="exit" presetSubtype="21" fill="hold" grpId="0" nodeType="withEffect">
                                  <p:stCondLst>
                                    <p:cond delay="0"/>
                                  </p:stCondLst>
                                  <p:childTnLst>
                                    <p:animEffect transition="out" filter="barn(inVertical)">
                                      <p:cBhvr>
                                        <p:cTn id="9" dur="500"/>
                                        <p:tgtEl>
                                          <p:spTgt spid="6"/>
                                        </p:tgtEl>
                                      </p:cBhvr>
                                    </p:animEffect>
                                    <p:set>
                                      <p:cBhvr>
                                        <p:cTn id="10" dur="1" fill="hold">
                                          <p:stCondLst>
                                            <p:cond delay="499"/>
                                          </p:stCondLst>
                                        </p:cTn>
                                        <p:tgtEl>
                                          <p:spTgt spid="6"/>
                                        </p:tgtEl>
                                        <p:attrNameLst>
                                          <p:attrName>style.visibility</p:attrName>
                                        </p:attrNameLst>
                                      </p:cBhvr>
                                      <p:to>
                                        <p:strVal val="hidden"/>
                                      </p:to>
                                    </p:set>
                                  </p:childTnLst>
                                </p:cTn>
                              </p:par>
                              <p:par>
                                <p:cTn id="11" presetID="16" presetClass="exit" presetSubtype="21" fill="hold" grpId="0" nodeType="withEffect">
                                  <p:stCondLst>
                                    <p:cond delay="0"/>
                                  </p:stCondLst>
                                  <p:childTnLst>
                                    <p:animEffect transition="out" filter="barn(inVertical)">
                                      <p:cBhvr>
                                        <p:cTn id="12" dur="500"/>
                                        <p:tgtEl>
                                          <p:spTgt spid="8"/>
                                        </p:tgtEl>
                                      </p:cBhvr>
                                    </p:animEffect>
                                    <p:set>
                                      <p:cBhvr>
                                        <p:cTn id="13" dur="1" fill="hold">
                                          <p:stCondLst>
                                            <p:cond delay="499"/>
                                          </p:stCondLst>
                                        </p:cTn>
                                        <p:tgtEl>
                                          <p:spTgt spid="8"/>
                                        </p:tgtEl>
                                        <p:attrNameLst>
                                          <p:attrName>style.visibility</p:attrName>
                                        </p:attrNameLst>
                                      </p:cBhvr>
                                      <p:to>
                                        <p:strVal val="hidden"/>
                                      </p:to>
                                    </p:set>
                                  </p:childTnLst>
                                </p:cTn>
                              </p:par>
                              <p:par>
                                <p:cTn id="14" presetID="16" presetClass="exit" presetSubtype="21" fill="hold" grpId="0" nodeType="withEffect">
                                  <p:stCondLst>
                                    <p:cond delay="0"/>
                                  </p:stCondLst>
                                  <p:childTnLst>
                                    <p:animEffect transition="out" filter="barn(inVertical)">
                                      <p:cBhvr>
                                        <p:cTn id="15" dur="500"/>
                                        <p:tgtEl>
                                          <p:spTgt spid="11"/>
                                        </p:tgtEl>
                                      </p:cBhvr>
                                    </p:animEffect>
                                    <p:set>
                                      <p:cBhvr>
                                        <p:cTn id="16" dur="1" fill="hold">
                                          <p:stCondLst>
                                            <p:cond delay="499"/>
                                          </p:stCondLst>
                                        </p:cTn>
                                        <p:tgtEl>
                                          <p:spTgt spid="11"/>
                                        </p:tgtEl>
                                        <p:attrNameLst>
                                          <p:attrName>style.visibility</p:attrName>
                                        </p:attrNameLst>
                                      </p:cBhvr>
                                      <p:to>
                                        <p:strVal val="hidden"/>
                                      </p:to>
                                    </p:set>
                                  </p:childTnLst>
                                </p:cTn>
                              </p:par>
                              <p:par>
                                <p:cTn id="17" presetID="16" presetClass="exit" presetSubtype="21" fill="hold" grpId="0" nodeType="withEffect">
                                  <p:stCondLst>
                                    <p:cond delay="0"/>
                                  </p:stCondLst>
                                  <p:childTnLst>
                                    <p:animEffect transition="out" filter="barn(inVertical)">
                                      <p:cBhvr>
                                        <p:cTn id="18" dur="500"/>
                                        <p:tgtEl>
                                          <p:spTgt spid="14"/>
                                        </p:tgtEl>
                                      </p:cBhvr>
                                    </p:animEffect>
                                    <p:set>
                                      <p:cBhvr>
                                        <p:cTn id="19" dur="1" fill="hold">
                                          <p:stCondLst>
                                            <p:cond delay="499"/>
                                          </p:stCondLst>
                                        </p:cTn>
                                        <p:tgtEl>
                                          <p:spTgt spid="14"/>
                                        </p:tgtEl>
                                        <p:attrNameLst>
                                          <p:attrName>style.visibility</p:attrName>
                                        </p:attrNameLst>
                                      </p:cBhvr>
                                      <p:to>
                                        <p:strVal val="hidden"/>
                                      </p:to>
                                    </p:set>
                                  </p:childTnLst>
                                </p:cTn>
                              </p:par>
                              <p:par>
                                <p:cTn id="20" presetID="16" presetClass="exit" presetSubtype="21" fill="hold" grpId="0" nodeType="withEffect">
                                  <p:stCondLst>
                                    <p:cond delay="0"/>
                                  </p:stCondLst>
                                  <p:childTnLst>
                                    <p:animEffect transition="out" filter="barn(inVertical)">
                                      <p:cBhvr>
                                        <p:cTn id="21" dur="500"/>
                                        <p:tgtEl>
                                          <p:spTgt spid="17"/>
                                        </p:tgtEl>
                                      </p:cBhvr>
                                    </p:animEffect>
                                    <p:set>
                                      <p:cBhvr>
                                        <p:cTn id="22" dur="1" fill="hold">
                                          <p:stCondLst>
                                            <p:cond delay="499"/>
                                          </p:stCondLst>
                                        </p:cTn>
                                        <p:tgtEl>
                                          <p:spTgt spid="1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9"/>
                                        </p:tgtEl>
                                      </p:cBhvr>
                                    </p:animEffect>
                                    <p:set>
                                      <p:cBhvr>
                                        <p:cTn id="27" dur="1" fill="hold">
                                          <p:stCondLst>
                                            <p:cond delay="499"/>
                                          </p:stCondLst>
                                        </p:cTn>
                                        <p:tgtEl>
                                          <p:spTgt spid="19"/>
                                        </p:tgtEl>
                                        <p:attrNameLst>
                                          <p:attrName>style.visibility</p:attrName>
                                        </p:attrNameLst>
                                      </p:cBhvr>
                                      <p:to>
                                        <p:strVal val="hidden"/>
                                      </p:to>
                                    </p:set>
                                  </p:childTnLst>
                                </p:cTn>
                              </p:par>
                              <p:par>
                                <p:cTn id="28" presetID="16" presetClass="exit" presetSubtype="21" fill="hold" grpId="0" nodeType="withEffect">
                                  <p:stCondLst>
                                    <p:cond delay="0"/>
                                  </p:stCondLst>
                                  <p:childTnLst>
                                    <p:animEffect transition="out" filter="barn(inVertical)">
                                      <p:cBhvr>
                                        <p:cTn id="29" dur="500"/>
                                        <p:tgtEl>
                                          <p:spTgt spid="22"/>
                                        </p:tgtEl>
                                      </p:cBhvr>
                                    </p:animEffect>
                                    <p:set>
                                      <p:cBhvr>
                                        <p:cTn id="30" dur="1" fill="hold">
                                          <p:stCondLst>
                                            <p:cond delay="499"/>
                                          </p:stCondLst>
                                        </p:cTn>
                                        <p:tgtEl>
                                          <p:spTgt spid="22"/>
                                        </p:tgtEl>
                                        <p:attrNameLst>
                                          <p:attrName>style.visibility</p:attrName>
                                        </p:attrNameLst>
                                      </p:cBhvr>
                                      <p:to>
                                        <p:strVal val="hidden"/>
                                      </p:to>
                                    </p:set>
                                  </p:childTnLst>
                                </p:cTn>
                              </p:par>
                              <p:par>
                                <p:cTn id="31" presetID="16" presetClass="exit" presetSubtype="21" fill="hold" grpId="0" nodeType="withEffect">
                                  <p:stCondLst>
                                    <p:cond delay="0"/>
                                  </p:stCondLst>
                                  <p:childTnLst>
                                    <p:animEffect transition="out" filter="barn(inVertical)">
                                      <p:cBhvr>
                                        <p:cTn id="32" dur="500"/>
                                        <p:tgtEl>
                                          <p:spTgt spid="24"/>
                                        </p:tgtEl>
                                      </p:cBhvr>
                                    </p:animEffect>
                                    <p:set>
                                      <p:cBhvr>
                                        <p:cTn id="33" dur="1" fill="hold">
                                          <p:stCondLst>
                                            <p:cond delay="499"/>
                                          </p:stCondLst>
                                        </p:cTn>
                                        <p:tgtEl>
                                          <p:spTgt spid="24"/>
                                        </p:tgtEl>
                                        <p:attrNameLst>
                                          <p:attrName>style.visibility</p:attrName>
                                        </p:attrNameLst>
                                      </p:cBhvr>
                                      <p:to>
                                        <p:strVal val="hidden"/>
                                      </p:to>
                                    </p:set>
                                  </p:childTnLst>
                                </p:cTn>
                              </p:par>
                              <p:par>
                                <p:cTn id="34" presetID="16" presetClass="exit" presetSubtype="21" fill="hold" grpId="0" nodeType="withEffect">
                                  <p:stCondLst>
                                    <p:cond delay="0"/>
                                  </p:stCondLst>
                                  <p:childTnLst>
                                    <p:animEffect transition="out" filter="barn(inVertical)">
                                      <p:cBhvr>
                                        <p:cTn id="35" dur="500"/>
                                        <p:tgtEl>
                                          <p:spTgt spid="27"/>
                                        </p:tgtEl>
                                      </p:cBhvr>
                                    </p:animEffect>
                                    <p:set>
                                      <p:cBhvr>
                                        <p:cTn id="36" dur="1" fill="hold">
                                          <p:stCondLst>
                                            <p:cond delay="499"/>
                                          </p:stCondLst>
                                        </p:cTn>
                                        <p:tgtEl>
                                          <p:spTgt spid="27"/>
                                        </p:tgtEl>
                                        <p:attrNameLst>
                                          <p:attrName>style.visibility</p:attrName>
                                        </p:attrNameLst>
                                      </p:cBhvr>
                                      <p:to>
                                        <p:strVal val="hidden"/>
                                      </p:to>
                                    </p:set>
                                  </p:childTnLst>
                                </p:cTn>
                              </p:par>
                              <p:par>
                                <p:cTn id="37" presetID="16" presetClass="exit" presetSubtype="21" fill="hold" grpId="0" nodeType="withEffect">
                                  <p:stCondLst>
                                    <p:cond delay="0"/>
                                  </p:stCondLst>
                                  <p:childTnLst>
                                    <p:animEffect transition="out" filter="barn(inVertical)">
                                      <p:cBhvr>
                                        <p:cTn id="38" dur="500"/>
                                        <p:tgtEl>
                                          <p:spTgt spid="30"/>
                                        </p:tgtEl>
                                      </p:cBhvr>
                                    </p:animEffect>
                                    <p:set>
                                      <p:cBhvr>
                                        <p:cTn id="39" dur="1" fill="hold">
                                          <p:stCondLst>
                                            <p:cond delay="499"/>
                                          </p:stCondLst>
                                        </p:cTn>
                                        <p:tgtEl>
                                          <p:spTgt spid="30"/>
                                        </p:tgtEl>
                                        <p:attrNameLst>
                                          <p:attrName>style.visibility</p:attrName>
                                        </p:attrNameLst>
                                      </p:cBhvr>
                                      <p:to>
                                        <p:strVal val="hidden"/>
                                      </p:to>
                                    </p:set>
                                  </p:childTnLst>
                                </p:cTn>
                              </p:par>
                              <p:par>
                                <p:cTn id="40" presetID="16" presetClass="exit" presetSubtype="21" fill="hold" grpId="0" nodeType="withEffect">
                                  <p:stCondLst>
                                    <p:cond delay="0"/>
                                  </p:stCondLst>
                                  <p:childTnLst>
                                    <p:animEffect transition="out" filter="barn(inVertical)">
                                      <p:cBhvr>
                                        <p:cTn id="41" dur="500"/>
                                        <p:tgtEl>
                                          <p:spTgt spid="32"/>
                                        </p:tgtEl>
                                      </p:cBhvr>
                                    </p:animEffect>
                                    <p:set>
                                      <p:cBhvr>
                                        <p:cTn id="42" dur="1" fill="hold">
                                          <p:stCondLst>
                                            <p:cond delay="499"/>
                                          </p:stCondLst>
                                        </p:cTn>
                                        <p:tgtEl>
                                          <p:spTgt spid="32"/>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6" presetClass="exit" presetSubtype="21" fill="hold" grpId="0" nodeType="clickEffect">
                                  <p:stCondLst>
                                    <p:cond delay="0"/>
                                  </p:stCondLst>
                                  <p:childTnLst>
                                    <p:animEffect transition="out" filter="barn(inVertical)">
                                      <p:cBhvr>
                                        <p:cTn id="46" dur="500"/>
                                        <p:tgtEl>
                                          <p:spTgt spid="35"/>
                                        </p:tgtEl>
                                      </p:cBhvr>
                                    </p:animEffect>
                                    <p:set>
                                      <p:cBhvr>
                                        <p:cTn id="47" dur="1" fill="hold">
                                          <p:stCondLst>
                                            <p:cond delay="499"/>
                                          </p:stCondLst>
                                        </p:cTn>
                                        <p:tgtEl>
                                          <p:spTgt spid="35"/>
                                        </p:tgtEl>
                                        <p:attrNameLst>
                                          <p:attrName>style.visibility</p:attrName>
                                        </p:attrNameLst>
                                      </p:cBhvr>
                                      <p:to>
                                        <p:strVal val="hidden"/>
                                      </p:to>
                                    </p:set>
                                  </p:childTnLst>
                                </p:cTn>
                              </p:par>
                              <p:par>
                                <p:cTn id="48" presetID="16" presetClass="exit" presetSubtype="21" fill="hold" grpId="0" nodeType="withEffect">
                                  <p:stCondLst>
                                    <p:cond delay="0"/>
                                  </p:stCondLst>
                                  <p:childTnLst>
                                    <p:animEffect transition="out" filter="barn(inVertical)">
                                      <p:cBhvr>
                                        <p:cTn id="49" dur="500"/>
                                        <p:tgtEl>
                                          <p:spTgt spid="37"/>
                                        </p:tgtEl>
                                      </p:cBhvr>
                                    </p:animEffect>
                                    <p:set>
                                      <p:cBhvr>
                                        <p:cTn id="50" dur="1" fill="hold">
                                          <p:stCondLst>
                                            <p:cond delay="499"/>
                                          </p:stCondLst>
                                        </p:cTn>
                                        <p:tgtEl>
                                          <p:spTgt spid="37"/>
                                        </p:tgtEl>
                                        <p:attrNameLst>
                                          <p:attrName>style.visibility</p:attrName>
                                        </p:attrNameLst>
                                      </p:cBhvr>
                                      <p:to>
                                        <p:strVal val="hidden"/>
                                      </p:to>
                                    </p:set>
                                  </p:childTnLst>
                                </p:cTn>
                              </p:par>
                              <p:par>
                                <p:cTn id="51" presetID="16" presetClass="exit" presetSubtype="21" fill="hold" grpId="0" nodeType="withEffect">
                                  <p:stCondLst>
                                    <p:cond delay="0"/>
                                  </p:stCondLst>
                                  <p:childTnLst>
                                    <p:animEffect transition="out" filter="barn(inVertical)">
                                      <p:cBhvr>
                                        <p:cTn id="52" dur="500"/>
                                        <p:tgtEl>
                                          <p:spTgt spid="39"/>
                                        </p:tgtEl>
                                      </p:cBhvr>
                                    </p:animEffect>
                                    <p:set>
                                      <p:cBhvr>
                                        <p:cTn id="53" dur="1" fill="hold">
                                          <p:stCondLst>
                                            <p:cond delay="499"/>
                                          </p:stCondLst>
                                        </p:cTn>
                                        <p:tgtEl>
                                          <p:spTgt spid="39"/>
                                        </p:tgtEl>
                                        <p:attrNameLst>
                                          <p:attrName>style.visibility</p:attrName>
                                        </p:attrNameLst>
                                      </p:cBhvr>
                                      <p:to>
                                        <p:strVal val="hidden"/>
                                      </p:to>
                                    </p:set>
                                  </p:childTnLst>
                                </p:cTn>
                              </p:par>
                              <p:par>
                                <p:cTn id="54" presetID="16" presetClass="exit" presetSubtype="21" fill="hold" grpId="0" nodeType="withEffect">
                                  <p:stCondLst>
                                    <p:cond delay="0"/>
                                  </p:stCondLst>
                                  <p:childTnLst>
                                    <p:animEffect transition="out" filter="barn(inVertical)">
                                      <p:cBhvr>
                                        <p:cTn id="55" dur="500"/>
                                        <p:tgtEl>
                                          <p:spTgt spid="42"/>
                                        </p:tgtEl>
                                      </p:cBhvr>
                                    </p:animEffect>
                                    <p:set>
                                      <p:cBhvr>
                                        <p:cTn id="56" dur="1" fill="hold">
                                          <p:stCondLst>
                                            <p:cond delay="499"/>
                                          </p:stCondLst>
                                        </p:cTn>
                                        <p:tgtEl>
                                          <p:spTgt spid="4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8" grpId="0" animBg="1"/>
      <p:bldP spid="11" grpId="0" animBg="1"/>
      <p:bldP spid="14" grpId="0" animBg="1"/>
      <p:bldP spid="17" grpId="0" animBg="1"/>
      <p:bldP spid="19" grpId="0" animBg="1"/>
      <p:bldP spid="22" grpId="0" animBg="1"/>
      <p:bldP spid="24" grpId="0" animBg="1"/>
      <p:bldP spid="27" grpId="0" animBg="1"/>
      <p:bldP spid="30" grpId="0" animBg="1"/>
      <p:bldP spid="32" grpId="0" animBg="1"/>
      <p:bldP spid="35" grpId="0" animBg="1"/>
      <p:bldP spid="37" grpId="0" animBg="1"/>
      <p:bldP spid="39" grpId="0" animBg="1"/>
      <p:bldP spid="42"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223863"/>
            <a:ext cx="10807700" cy="4819781"/>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a:solidFill>
                  <a:srgbClr val="000000"/>
                </a:solidFill>
                <a:latin typeface="Arial" panose="020B0604020202020204" pitchFamily="34" charset="0"/>
                <a:cs typeface="Times New Roman" panose="02020603050405020304" pitchFamily="18" charset="0"/>
              </a:rPr>
              <a:t>一、单句语法填空</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That</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my brother won the race made my parents surprised.</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Whether</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we</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a:solidFill>
                  <a:srgbClr val="000000"/>
                </a:solidFill>
                <a:ea typeface="宋体" panose="02010600030101010101" pitchFamily="2" charset="-122"/>
                <a:cs typeface="Times New Roman" panose="02020603050405020304" pitchFamily="18" charset="0"/>
              </a:rPr>
              <a:t>ll have a party next week hasn</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a:solidFill>
                  <a:srgbClr val="000000"/>
                </a:solidFill>
                <a:ea typeface="宋体" panose="02010600030101010101" pitchFamily="2" charset="-122"/>
                <a:cs typeface="Times New Roman" panose="02020603050405020304" pitchFamily="18" charset="0"/>
              </a:rPr>
              <a:t>t been decided.</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3.</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How/When/Where</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he got the important information </a:t>
            </a:r>
            <a:r>
              <a:rPr lang="en-US" altLang="zh-CN" smtClean="0">
                <a:solidFill>
                  <a:srgbClr val="000000"/>
                </a:solidFill>
                <a:ea typeface="宋体" panose="02010600030101010101" pitchFamily="2" charset="-122"/>
                <a:cs typeface="Times New Roman" panose="02020603050405020304" pitchFamily="18" charset="0"/>
              </a:rPr>
              <a:t>was </a:t>
            </a:r>
            <a:r>
              <a:rPr lang="en-US" altLang="zh-CN">
                <a:solidFill>
                  <a:srgbClr val="000000"/>
                </a:solidFill>
                <a:ea typeface="宋体" panose="02010600030101010101" pitchFamily="2" charset="-122"/>
                <a:cs typeface="Times New Roman" panose="02020603050405020304" pitchFamily="18" charset="0"/>
              </a:rPr>
              <a:t>a mystery.</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4.It happened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that</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she was out when we called.</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936501" y="1943943"/>
            <a:ext cx="144016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936501" y="2411286"/>
            <a:ext cx="144016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936501" y="3061763"/>
            <a:ext cx="2088232"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936501" y="3529106"/>
            <a:ext cx="20882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xmlns="" id="{8A90BD6A-DAC1-4175-BADE-A70FD2E31095}"/>
              </a:ext>
            </a:extLst>
          </p:cNvPr>
          <p:cNvSpPr/>
          <p:nvPr/>
        </p:nvSpPr>
        <p:spPr>
          <a:xfrm>
            <a:off x="936501" y="4237420"/>
            <a:ext cx="381642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a:extLst>
              <a:ext uri="{FF2B5EF4-FFF2-40B4-BE49-F238E27FC236}">
                <a16:creationId xmlns:a16="http://schemas.microsoft.com/office/drawing/2014/main" xmlns="" id="{94F29B7E-74BF-4821-88B9-C8400B1817B7}"/>
              </a:ext>
            </a:extLst>
          </p:cNvPr>
          <p:cNvCxnSpPr>
            <a:cxnSpLocks/>
          </p:cNvCxnSpPr>
          <p:nvPr/>
        </p:nvCxnSpPr>
        <p:spPr>
          <a:xfrm>
            <a:off x="936501" y="4704763"/>
            <a:ext cx="381642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a16="http://schemas.microsoft.com/office/drawing/2014/main" xmlns="" id="{8A90BD6A-DAC1-4175-BADE-A70FD2E31095}"/>
              </a:ext>
            </a:extLst>
          </p:cNvPr>
          <p:cNvSpPr/>
          <p:nvPr/>
        </p:nvSpPr>
        <p:spPr>
          <a:xfrm>
            <a:off x="3068390" y="5405062"/>
            <a:ext cx="1368152"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3" name="直接连接符 12">
            <a:extLst>
              <a:ext uri="{FF2B5EF4-FFF2-40B4-BE49-F238E27FC236}">
                <a16:creationId xmlns:a16="http://schemas.microsoft.com/office/drawing/2014/main" xmlns="" id="{94F29B7E-74BF-4821-88B9-C8400B1817B7}"/>
              </a:ext>
            </a:extLst>
          </p:cNvPr>
          <p:cNvCxnSpPr>
            <a:cxnSpLocks/>
          </p:cNvCxnSpPr>
          <p:nvPr/>
        </p:nvCxnSpPr>
        <p:spPr>
          <a:xfrm>
            <a:off x="3068390" y="5872405"/>
            <a:ext cx="136815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横卷形 10"/>
          <p:cNvSpPr/>
          <p:nvPr/>
        </p:nvSpPr>
        <p:spPr>
          <a:xfrm>
            <a:off x="2592685" y="-273"/>
            <a:ext cx="6120680" cy="1296144"/>
          </a:xfrm>
          <a:prstGeom prst="horizontalScroll">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a:t>随堂训练　</a:t>
            </a:r>
            <a:endParaRPr lang="zh-CN" altLang="zh-CN" sz="4000" dirty="0"/>
          </a:p>
        </p:txBody>
      </p:sp>
    </p:spTree>
    <p:extLst>
      <p:ext uri="{BB962C8B-B14F-4D97-AF65-F5344CB8AC3E}">
        <p14:creationId xmlns:p14="http://schemas.microsoft.com/office/powerpoint/2010/main" val="59188569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9" grpId="0" animBg="1"/>
      <p:bldP spid="12"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007839"/>
            <a:ext cx="10807700" cy="4819781"/>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5.Every year,</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whoever</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makes the most beautiful kite will win a prize </a:t>
            </a:r>
            <a:r>
              <a:rPr lang="en-US" altLang="zh-CN" smtClean="0">
                <a:solidFill>
                  <a:srgbClr val="000000"/>
                </a:solidFill>
                <a:ea typeface="宋体" panose="02010600030101010101" pitchFamily="2" charset="-122"/>
                <a:cs typeface="Times New Roman" panose="02020603050405020304" pitchFamily="18" charset="0"/>
              </a:rPr>
              <a:t>at the </a:t>
            </a:r>
            <a:r>
              <a:rPr lang="en-US" altLang="zh-CN">
                <a:solidFill>
                  <a:srgbClr val="000000"/>
                </a:solidFill>
                <a:ea typeface="宋体" panose="02010600030101010101" pitchFamily="2" charset="-122"/>
                <a:cs typeface="Times New Roman" panose="02020603050405020304" pitchFamily="18" charset="0"/>
              </a:rPr>
              <a:t>Kite Festival.</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6.</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Whether</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we will hold a party in the open air tomorrow depends on the weather.</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7.</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Which</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team will win the match is a matter of public concern.</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8.It has not been decided yet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who</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will chair the meeting.</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3024733" y="1102149"/>
            <a:ext cx="187220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3024733" y="1569492"/>
            <a:ext cx="187220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 name="矩形 4">
            <a:extLst>
              <a:ext uri="{FF2B5EF4-FFF2-40B4-BE49-F238E27FC236}">
                <a16:creationId xmlns:a16="http://schemas.microsoft.com/office/drawing/2014/main" xmlns="" id="{8A90BD6A-DAC1-4175-BADE-A70FD2E31095}"/>
              </a:ext>
            </a:extLst>
          </p:cNvPr>
          <p:cNvSpPr/>
          <p:nvPr/>
        </p:nvSpPr>
        <p:spPr>
          <a:xfrm>
            <a:off x="936501" y="2248228"/>
            <a:ext cx="2088232"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6" name="直接连接符 5">
            <a:extLst>
              <a:ext uri="{FF2B5EF4-FFF2-40B4-BE49-F238E27FC236}">
                <a16:creationId xmlns:a16="http://schemas.microsoft.com/office/drawing/2014/main" xmlns="" id="{94F29B7E-74BF-4821-88B9-C8400B1817B7}"/>
              </a:ext>
            </a:extLst>
          </p:cNvPr>
          <p:cNvCxnSpPr>
            <a:cxnSpLocks/>
          </p:cNvCxnSpPr>
          <p:nvPr/>
        </p:nvCxnSpPr>
        <p:spPr>
          <a:xfrm>
            <a:off x="936501" y="2715571"/>
            <a:ext cx="20882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xmlns="" id="{8A90BD6A-DAC1-4175-BADE-A70FD2E31095}"/>
              </a:ext>
            </a:extLst>
          </p:cNvPr>
          <p:cNvSpPr/>
          <p:nvPr/>
        </p:nvSpPr>
        <p:spPr>
          <a:xfrm>
            <a:off x="936501" y="3413911"/>
            <a:ext cx="1728192"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9" name="直接连接符 8">
            <a:extLst>
              <a:ext uri="{FF2B5EF4-FFF2-40B4-BE49-F238E27FC236}">
                <a16:creationId xmlns:a16="http://schemas.microsoft.com/office/drawing/2014/main" xmlns="" id="{94F29B7E-74BF-4821-88B9-C8400B1817B7}"/>
              </a:ext>
            </a:extLst>
          </p:cNvPr>
          <p:cNvCxnSpPr>
            <a:cxnSpLocks/>
          </p:cNvCxnSpPr>
          <p:nvPr/>
        </p:nvCxnSpPr>
        <p:spPr>
          <a:xfrm>
            <a:off x="936501" y="3881254"/>
            <a:ext cx="172819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xmlns="" id="{8A90BD6A-DAC1-4175-BADE-A70FD2E31095}"/>
              </a:ext>
            </a:extLst>
          </p:cNvPr>
          <p:cNvSpPr/>
          <p:nvPr/>
        </p:nvSpPr>
        <p:spPr>
          <a:xfrm>
            <a:off x="5617021" y="4608239"/>
            <a:ext cx="144016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2" name="直接连接符 11">
            <a:extLst>
              <a:ext uri="{FF2B5EF4-FFF2-40B4-BE49-F238E27FC236}">
                <a16:creationId xmlns:a16="http://schemas.microsoft.com/office/drawing/2014/main" xmlns="" id="{94F29B7E-74BF-4821-88B9-C8400B1817B7}"/>
              </a:ext>
            </a:extLst>
          </p:cNvPr>
          <p:cNvCxnSpPr>
            <a:cxnSpLocks/>
          </p:cNvCxnSpPr>
          <p:nvPr/>
        </p:nvCxnSpPr>
        <p:spPr>
          <a:xfrm>
            <a:off x="5617021" y="5075582"/>
            <a:ext cx="144016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6138501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8" grpId="0" animBg="1"/>
      <p:bldP spid="11"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727919"/>
            <a:ext cx="10807700" cy="2456057"/>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9.</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What</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the </a:t>
            </a:r>
            <a:r>
              <a:rPr lang="en-US" altLang="zh-CN" smtClean="0">
                <a:solidFill>
                  <a:srgbClr val="000000"/>
                </a:solidFill>
                <a:ea typeface="宋体" panose="02010600030101010101" pitchFamily="2" charset="-122"/>
                <a:cs typeface="Times New Roman" panose="02020603050405020304" pitchFamily="18" charset="0"/>
              </a:rPr>
              <a:t>actress offers </a:t>
            </a:r>
            <a:r>
              <a:rPr lang="en-US" altLang="zh-CN">
                <a:solidFill>
                  <a:srgbClr val="000000"/>
                </a:solidFill>
                <a:ea typeface="宋体" panose="02010600030101010101" pitchFamily="2" charset="-122"/>
                <a:cs typeface="Times New Roman" panose="02020603050405020304" pitchFamily="18" charset="0"/>
              </a:rPr>
              <a:t>to her fans is honesty and happiness.</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10.</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It</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is surprising that the unknown basketball team won the game.</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864493" y="1799927"/>
            <a:ext cx="158417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864493" y="2267270"/>
            <a:ext cx="158417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1008509" y="2974825"/>
            <a:ext cx="1008112"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1008509" y="3442168"/>
            <a:ext cx="100811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8084049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a:spLocks noChangeAspect="1"/>
          </p:cNvSpPr>
          <p:nvPr/>
        </p:nvSpPr>
        <p:spPr>
          <a:xfrm>
            <a:off x="361950" y="503783"/>
            <a:ext cx="10807700" cy="4819781"/>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a:solidFill>
                  <a:srgbClr val="000000"/>
                </a:solidFill>
                <a:latin typeface="Arial" panose="020B0604020202020204" pitchFamily="34" charset="0"/>
                <a:cs typeface="Times New Roman" panose="02020603050405020304" pitchFamily="18" charset="0"/>
              </a:rPr>
              <a:t>二、把下列每题中的两个简单句合并为一个含有名词性从句的复合句</a:t>
            </a:r>
            <a:endParaRPr lang="zh-CN" altLang="zh-CN">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1.Why did they suddenly disappear?It still remains a mystery</a:t>
            </a:r>
            <a:r>
              <a:rPr lang="en-US" altLang="zh-CN" smtClean="0">
                <a:solidFill>
                  <a:srgbClr val="000000"/>
                </a:solidFill>
                <a:ea typeface="宋体" panose="02010600030101010101" pitchFamily="2" charset="-122"/>
                <a:cs typeface="Times New Roman" panose="02020603050405020304" pitchFamily="18" charset="0"/>
              </a:rPr>
              <a:t>.</a:t>
            </a:r>
          </a:p>
          <a:p>
            <a:pPr>
              <a:lnSpc>
                <a:spcPct val="120000"/>
              </a:lnSpc>
              <a:spcAft>
                <a:spcPts val="0"/>
              </a:spcAft>
              <a:tabLst>
                <a:tab pos="1188085" algn="l"/>
                <a:tab pos="2163445" algn="l"/>
                <a:tab pos="3142615" algn="l"/>
                <a:tab pos="4190365" algn="l"/>
              </a:tabLst>
            </a:pPr>
            <a:endParaRPr lang="zh-CN" altLang="zh-CN">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2.He said a lot at the meeting.His words were very attractive</a:t>
            </a:r>
            <a:r>
              <a:rPr lang="en-US" altLang="zh-CN" smtClean="0">
                <a:solidFill>
                  <a:srgbClr val="000000"/>
                </a:solidFill>
                <a:ea typeface="宋体" panose="02010600030101010101" pitchFamily="2" charset="-122"/>
                <a:cs typeface="Times New Roman" panose="02020603050405020304" pitchFamily="18" charset="0"/>
              </a:rPr>
              <a:t>.</a:t>
            </a:r>
          </a:p>
          <a:p>
            <a:pPr>
              <a:lnSpc>
                <a:spcPct val="120000"/>
              </a:lnSpc>
              <a:spcAft>
                <a:spcPts val="0"/>
              </a:spcAft>
              <a:tabLst>
                <a:tab pos="1188085" algn="l"/>
                <a:tab pos="2163445" algn="l"/>
                <a:tab pos="3142615" algn="l"/>
                <a:tab pos="4190365" algn="l"/>
              </a:tabLst>
            </a:pPr>
            <a:endParaRPr lang="zh-CN" altLang="zh-CN">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3.It was a pity.You missed such a good lecture.</a:t>
            </a:r>
            <a:endParaRPr lang="zh-CN" altLang="zh-CN">
              <a:solidFill>
                <a:srgbClr val="000000"/>
              </a:solidFill>
              <a:effectLst/>
              <a:latin typeface="NEU-BZ-S92"/>
              <a:ea typeface="方正书宋_GBK"/>
              <a:cs typeface="Times New Roman" panose="02020603050405020304" pitchFamily="18" charset="0"/>
            </a:endParaRPr>
          </a:p>
        </p:txBody>
      </p:sp>
      <p:sp>
        <p:nvSpPr>
          <p:cNvPr id="14" name="矩形 13"/>
          <p:cNvSpPr>
            <a:spLocks noChangeAspect="1"/>
          </p:cNvSpPr>
          <p:nvPr/>
        </p:nvSpPr>
        <p:spPr>
          <a:xfrm>
            <a:off x="361950" y="2808039"/>
            <a:ext cx="10807700" cy="626710"/>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a:ea typeface="宋体" panose="02010600030101010101" pitchFamily="2" charset="-122"/>
                <a:cs typeface="Times New Roman" panose="02020603050405020304" pitchFamily="18" charset="0"/>
              </a:rPr>
              <a:t>Why they suddenly disappeared still remains a mystery.</a:t>
            </a:r>
            <a:endParaRPr lang="zh-CN" altLang="zh-CN">
              <a:solidFill>
                <a:srgbClr val="000000"/>
              </a:solidFill>
              <a:effectLst/>
              <a:latin typeface="NEU-BZ-S92"/>
              <a:ea typeface="方正书宋_GBK"/>
              <a:cs typeface="Times New Roman" panose="02020603050405020304" pitchFamily="18" charset="0"/>
            </a:endParaRPr>
          </a:p>
        </p:txBody>
      </p:sp>
      <p:sp>
        <p:nvSpPr>
          <p:cNvPr id="17" name="矩形 16"/>
          <p:cNvSpPr>
            <a:spLocks noChangeAspect="1"/>
          </p:cNvSpPr>
          <p:nvPr/>
        </p:nvSpPr>
        <p:spPr>
          <a:xfrm>
            <a:off x="361950" y="3960167"/>
            <a:ext cx="10807700" cy="626710"/>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a:ea typeface="宋体" panose="02010600030101010101" pitchFamily="2" charset="-122"/>
                <a:cs typeface="Times New Roman" panose="02020603050405020304" pitchFamily="18" charset="0"/>
              </a:rPr>
              <a:t>What he said at the meeting was very attractive</a:t>
            </a:r>
            <a:r>
              <a:rPr lang="en-US" altLang="zh-CN" smtClean="0">
                <a:ea typeface="宋体" panose="02010600030101010101" pitchFamily="2" charset="-122"/>
                <a:cs typeface="Times New Roman" panose="02020603050405020304" pitchFamily="18" charset="0"/>
              </a:rPr>
              <a:t>. </a:t>
            </a:r>
            <a:endParaRPr lang="zh-CN" altLang="zh-CN">
              <a:solidFill>
                <a:srgbClr val="000000"/>
              </a:solidFill>
              <a:effectLst/>
              <a:latin typeface="NEU-BZ-S92"/>
              <a:ea typeface="方正书宋_GBK"/>
              <a:cs typeface="Times New Roman" panose="02020603050405020304" pitchFamily="18" charset="0"/>
            </a:endParaRPr>
          </a:p>
        </p:txBody>
      </p:sp>
      <p:sp>
        <p:nvSpPr>
          <p:cNvPr id="24" name="矩形 23"/>
          <p:cNvSpPr>
            <a:spLocks noChangeAspect="1"/>
          </p:cNvSpPr>
          <p:nvPr/>
        </p:nvSpPr>
        <p:spPr>
          <a:xfrm>
            <a:off x="361950" y="5323564"/>
            <a:ext cx="10807700" cy="626710"/>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a:ea typeface="宋体" panose="02010600030101010101" pitchFamily="2" charset="-122"/>
                <a:cs typeface="Times New Roman" panose="02020603050405020304" pitchFamily="18" charset="0"/>
              </a:rPr>
              <a:t>It was a pity that you missed such a good lecture</a:t>
            </a:r>
            <a:r>
              <a:rPr lang="en-US" altLang="zh-CN" smtClean="0">
                <a:ea typeface="宋体" panose="02010600030101010101" pitchFamily="2" charset="-122"/>
                <a:cs typeface="Times New Roman" panose="02020603050405020304" pitchFamily="18" charset="0"/>
              </a:rPr>
              <a:t>. </a:t>
            </a:r>
            <a:endParaRPr lang="zh-CN" altLang="zh-CN">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128212935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barn(inVertical)">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barn(inVertical)">
                                      <p:cBhvr>
                                        <p:cTn id="1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7" grpId="0"/>
      <p:bldP spid="2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511895"/>
            <a:ext cx="10807700" cy="3046988"/>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a:solidFill>
                  <a:srgbClr val="000000"/>
                </a:solidFill>
                <a:latin typeface="+mn-lt"/>
                <a:cs typeface="Times New Roman" panose="02020603050405020304" pitchFamily="18" charset="0"/>
              </a:rPr>
              <a:t>词汇拓展</a:t>
            </a:r>
            <a:endParaRPr lang="zh-CN" altLang="zh-CN">
              <a:solidFill>
                <a:srgbClr val="000000"/>
              </a:solidFill>
              <a:latin typeface="+mn-lt"/>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latin typeface="+mn-lt"/>
                <a:ea typeface="宋体" panose="02010600030101010101" pitchFamily="2" charset="-122"/>
                <a:cs typeface="Times New Roman" panose="02020603050405020304" pitchFamily="18" charset="0"/>
              </a:rPr>
              <a:t>1.extension </a:t>
            </a:r>
            <a:r>
              <a:rPr lang="en-US" altLang="zh-CN" i="1">
                <a:solidFill>
                  <a:srgbClr val="000000"/>
                </a:solidFill>
                <a:latin typeface="+mn-lt"/>
                <a:ea typeface="宋体" panose="02010600030101010101" pitchFamily="2" charset="-122"/>
                <a:cs typeface="Times New Roman" panose="02020603050405020304" pitchFamily="18" charset="0"/>
              </a:rPr>
              <a:t>n.</a:t>
            </a:r>
            <a:r>
              <a:rPr lang="zh-CN" altLang="zh-CN">
                <a:solidFill>
                  <a:srgbClr val="000000"/>
                </a:solidFill>
                <a:latin typeface="+mn-lt"/>
                <a:ea typeface="宋体" panose="02010600030101010101" pitchFamily="2" charset="-122"/>
                <a:cs typeface="Times New Roman" panose="02020603050405020304" pitchFamily="18" charset="0"/>
              </a:rPr>
              <a:t>扩建部分</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扩大</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电话分机</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latin typeface="+mn-lt"/>
                <a:ea typeface="宋体" panose="02010600030101010101" pitchFamily="2" charset="-122"/>
                <a:cs typeface="Times New Roman" panose="02020603050405020304" pitchFamily="18" charset="0"/>
              </a:rPr>
              <a:t>　</a:t>
            </a:r>
            <a:r>
              <a:rPr lang="en-US" altLang="zh-CN">
                <a:latin typeface="+mn-lt"/>
                <a:ea typeface="宋体" panose="02010600030101010101" pitchFamily="2" charset="-122"/>
                <a:cs typeface="Times New Roman" panose="02020603050405020304" pitchFamily="18" charset="0"/>
              </a:rPr>
              <a:t>extend</a:t>
            </a:r>
            <a:r>
              <a:rPr lang="zh-CN" altLang="zh-CN">
                <a:latin typeface="+mn-lt"/>
                <a:ea typeface="宋体" panose="02010600030101010101" pitchFamily="2" charset="-122"/>
                <a:cs typeface="Times New Roman" panose="02020603050405020304" pitchFamily="18" charset="0"/>
              </a:rPr>
              <a:t>　</a:t>
            </a:r>
            <a:r>
              <a:rPr lang="zh-CN" altLang="zh-CN">
                <a:solidFill>
                  <a:srgbClr val="000000"/>
                </a:solidFill>
                <a:latin typeface="+mn-lt"/>
                <a:ea typeface="Times New Roman" panose="02020603050405020304" pitchFamily="18" charset="0"/>
                <a:cs typeface="Times New Roman" panose="02020603050405020304" pitchFamily="18" charset="0"/>
              </a:rPr>
              <a:t> </a:t>
            </a:r>
            <a:r>
              <a:rPr lang="en-US" altLang="zh-CN" i="1">
                <a:solidFill>
                  <a:srgbClr val="000000"/>
                </a:solidFill>
                <a:latin typeface="+mn-lt"/>
                <a:ea typeface="Times New Roman" panose="02020603050405020304" pitchFamily="18" charset="0"/>
                <a:cs typeface="Times New Roman" panose="02020603050405020304" pitchFamily="18" charset="0"/>
              </a:rPr>
              <a:t>v</a:t>
            </a:r>
            <a:r>
              <a:rPr lang="en-US" altLang="zh-CN" i="1">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延伸</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伸展</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smtClean="0">
                <a:solidFill>
                  <a:srgbClr val="000000"/>
                </a:solidFill>
                <a:latin typeface="+mn-lt"/>
                <a:ea typeface="宋体" panose="02010600030101010101" pitchFamily="2" charset="-122"/>
                <a:cs typeface="Times New Roman" panose="02020603050405020304" pitchFamily="18" charset="0"/>
              </a:rPr>
              <a:t>扩大</a:t>
            </a:r>
            <a:r>
              <a:rPr lang="en-US" altLang="zh-CN">
                <a:solidFill>
                  <a:srgbClr val="000000"/>
                </a:solidFill>
                <a:latin typeface="+mn-lt"/>
                <a:ea typeface="宋体" panose="02010600030101010101" pitchFamily="2" charset="-122"/>
                <a:cs typeface="Times New Roman" panose="02020603050405020304" pitchFamily="18" charset="0"/>
              </a:rPr>
              <a:t> </a:t>
            </a:r>
            <a:endParaRPr lang="zh-CN" altLang="zh-CN">
              <a:solidFill>
                <a:srgbClr val="000000"/>
              </a:solidFill>
              <a:latin typeface="+mn-lt"/>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latin typeface="+mn-lt"/>
                <a:ea typeface="宋体" panose="02010600030101010101" pitchFamily="2" charset="-122"/>
                <a:cs typeface="Times New Roman" panose="02020603050405020304" pitchFamily="18" charset="0"/>
              </a:rPr>
              <a:t>2.chemical </a:t>
            </a:r>
            <a:r>
              <a:rPr lang="en-US" altLang="zh-CN" i="1">
                <a:solidFill>
                  <a:srgbClr val="000000"/>
                </a:solidFill>
                <a:latin typeface="+mn-lt"/>
                <a:ea typeface="宋体" panose="02010600030101010101" pitchFamily="2" charset="-122"/>
                <a:cs typeface="Times New Roman" panose="02020603050405020304" pitchFamily="18" charset="0"/>
              </a:rPr>
              <a:t>adj.</a:t>
            </a:r>
            <a:r>
              <a:rPr lang="zh-CN" altLang="zh-CN">
                <a:solidFill>
                  <a:srgbClr val="000000"/>
                </a:solidFill>
                <a:latin typeface="+mn-lt"/>
                <a:ea typeface="宋体" panose="02010600030101010101" pitchFamily="2" charset="-122"/>
                <a:cs typeface="Times New Roman" panose="02020603050405020304" pitchFamily="18" charset="0"/>
              </a:rPr>
              <a:t>与化学有关的</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化学的　</a:t>
            </a:r>
            <a:r>
              <a:rPr lang="en-US" altLang="zh-CN" i="1">
                <a:solidFill>
                  <a:srgbClr val="000000"/>
                </a:solidFill>
                <a:latin typeface="+mn-lt"/>
                <a:ea typeface="宋体" panose="02010600030101010101" pitchFamily="2" charset="-122"/>
                <a:cs typeface="Times New Roman" panose="02020603050405020304" pitchFamily="18" charset="0"/>
              </a:rPr>
              <a:t>n.</a:t>
            </a:r>
            <a:r>
              <a:rPr lang="zh-CN" altLang="zh-CN">
                <a:solidFill>
                  <a:srgbClr val="000000"/>
                </a:solidFill>
                <a:latin typeface="+mn-lt"/>
                <a:ea typeface="宋体" panose="02010600030101010101" pitchFamily="2" charset="-122"/>
                <a:cs typeface="Times New Roman" panose="02020603050405020304" pitchFamily="18" charset="0"/>
              </a:rPr>
              <a:t>化学制品</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smtClean="0">
                <a:solidFill>
                  <a:srgbClr val="000000"/>
                </a:solidFill>
                <a:latin typeface="+mn-lt"/>
                <a:ea typeface="宋体" panose="02010600030101010101" pitchFamily="2" charset="-122"/>
                <a:cs typeface="Times New Roman" panose="02020603050405020304" pitchFamily="18" charset="0"/>
              </a:rPr>
              <a:t>化学品</a:t>
            </a:r>
            <a:endParaRPr lang="en-US" altLang="zh-CN" smtClean="0">
              <a:solidFill>
                <a:srgbClr val="000000"/>
              </a:solidFill>
              <a:latin typeface="+mn-lt"/>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mtClean="0">
                <a:solidFill>
                  <a:srgbClr val="000000"/>
                </a:solidFill>
                <a:latin typeface="+mn-lt"/>
                <a:ea typeface="宋体" panose="02010600030101010101" pitchFamily="2" charset="-122"/>
                <a:cs typeface="Times New Roman" panose="02020603050405020304" pitchFamily="18" charset="0"/>
              </a:rPr>
              <a:t>→</a:t>
            </a:r>
            <a:r>
              <a:rPr lang="zh-CN" altLang="zh-CN">
                <a:latin typeface="+mn-lt"/>
                <a:ea typeface="宋体" panose="02010600030101010101" pitchFamily="2" charset="-122"/>
                <a:cs typeface="Times New Roman" panose="02020603050405020304" pitchFamily="18" charset="0"/>
              </a:rPr>
              <a:t>　</a:t>
            </a:r>
            <a:r>
              <a:rPr lang="en-US" altLang="zh-CN">
                <a:latin typeface="+mn-lt"/>
                <a:ea typeface="宋体" panose="02010600030101010101" pitchFamily="2" charset="-122"/>
                <a:cs typeface="Times New Roman" panose="02020603050405020304" pitchFamily="18" charset="0"/>
              </a:rPr>
              <a:t>chemistry</a:t>
            </a:r>
            <a:r>
              <a:rPr lang="zh-CN" altLang="zh-CN">
                <a:latin typeface="+mn-lt"/>
                <a:ea typeface="宋体" panose="02010600030101010101" pitchFamily="2" charset="-122"/>
                <a:cs typeface="Times New Roman" panose="02020603050405020304" pitchFamily="18" charset="0"/>
              </a:rPr>
              <a:t>　</a:t>
            </a:r>
            <a:r>
              <a:rPr lang="zh-CN" altLang="zh-CN">
                <a:solidFill>
                  <a:srgbClr val="000000"/>
                </a:solidFill>
                <a:latin typeface="+mn-lt"/>
                <a:ea typeface="Times New Roman" panose="02020603050405020304" pitchFamily="18" charset="0"/>
                <a:cs typeface="Times New Roman" panose="02020603050405020304" pitchFamily="18" charset="0"/>
              </a:rPr>
              <a:t> </a:t>
            </a:r>
            <a:r>
              <a:rPr lang="en-US" altLang="zh-CN" i="1">
                <a:solidFill>
                  <a:srgbClr val="000000"/>
                </a:solidFill>
                <a:latin typeface="+mn-lt"/>
                <a:ea typeface="Times New Roman" panose="02020603050405020304" pitchFamily="18" charset="0"/>
                <a:cs typeface="Times New Roman" panose="02020603050405020304" pitchFamily="18" charset="0"/>
              </a:rPr>
              <a:t>n</a:t>
            </a:r>
            <a:r>
              <a:rPr lang="en-US" altLang="zh-CN" i="1">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化学</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latin typeface="+mn-lt"/>
                <a:ea typeface="宋体" panose="02010600030101010101" pitchFamily="2" charset="-122"/>
                <a:cs typeface="Times New Roman" panose="02020603050405020304" pitchFamily="18" charset="0"/>
              </a:rPr>
              <a:t>　</a:t>
            </a:r>
            <a:r>
              <a:rPr lang="en-US" altLang="zh-CN">
                <a:latin typeface="+mn-lt"/>
                <a:ea typeface="宋体" panose="02010600030101010101" pitchFamily="2" charset="-122"/>
                <a:cs typeface="Times New Roman" panose="02020603050405020304" pitchFamily="18" charset="0"/>
              </a:rPr>
              <a:t>chemist</a:t>
            </a:r>
            <a:r>
              <a:rPr lang="zh-CN" altLang="zh-CN">
                <a:latin typeface="+mn-lt"/>
                <a:ea typeface="宋体" panose="02010600030101010101" pitchFamily="2" charset="-122"/>
                <a:cs typeface="Times New Roman" panose="02020603050405020304" pitchFamily="18" charset="0"/>
              </a:rPr>
              <a:t>　</a:t>
            </a:r>
            <a:r>
              <a:rPr lang="zh-CN" altLang="zh-CN">
                <a:solidFill>
                  <a:srgbClr val="000000"/>
                </a:solidFill>
                <a:latin typeface="+mn-lt"/>
                <a:ea typeface="Times New Roman" panose="02020603050405020304" pitchFamily="18" charset="0"/>
                <a:cs typeface="Times New Roman" panose="02020603050405020304" pitchFamily="18" charset="0"/>
              </a:rPr>
              <a:t> </a:t>
            </a:r>
            <a:r>
              <a:rPr lang="en-US" altLang="zh-CN" i="1">
                <a:solidFill>
                  <a:srgbClr val="000000"/>
                </a:solidFill>
                <a:latin typeface="+mn-lt"/>
                <a:ea typeface="Times New Roman" panose="02020603050405020304" pitchFamily="18" charset="0"/>
                <a:cs typeface="Times New Roman" panose="02020603050405020304" pitchFamily="18" charset="0"/>
              </a:rPr>
              <a:t>n</a:t>
            </a:r>
            <a:r>
              <a:rPr lang="en-US" altLang="zh-CN" i="1">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化学家</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药剂师</a:t>
            </a:r>
            <a:r>
              <a:rPr lang="en-US" altLang="zh-CN">
                <a:solidFill>
                  <a:srgbClr val="000000"/>
                </a:solidFill>
                <a:latin typeface="+mn-lt"/>
                <a:ea typeface="宋体" panose="02010600030101010101" pitchFamily="2" charset="-122"/>
                <a:cs typeface="Times New Roman" panose="02020603050405020304" pitchFamily="18" charset="0"/>
              </a:rPr>
              <a:t> </a:t>
            </a:r>
            <a:endParaRPr lang="zh-CN" altLang="zh-CN">
              <a:solidFill>
                <a:srgbClr val="000000"/>
              </a:solidFill>
              <a:effectLst/>
              <a:latin typeface="+mn-lt"/>
              <a:ea typeface="方正书宋_GBK" panose="03000509000000000000" pitchFamily="65" charset="-122"/>
              <a:cs typeface="Times New Roman" panose="02020603050405020304" pitchFamily="18" charset="0"/>
            </a:endParaRPr>
          </a:p>
        </p:txBody>
      </p:sp>
      <p:sp>
        <p:nvSpPr>
          <p:cNvPr id="5" name="矩形 4">
            <a:extLst>
              <a:ext uri="{FF2B5EF4-FFF2-40B4-BE49-F238E27FC236}">
                <a16:creationId xmlns:a16="http://schemas.microsoft.com/office/drawing/2014/main" xmlns="" id="{8A90BD6A-DAC1-4175-BADE-A70FD2E31095}"/>
              </a:ext>
            </a:extLst>
          </p:cNvPr>
          <p:cNvSpPr/>
          <p:nvPr/>
        </p:nvSpPr>
        <p:spPr>
          <a:xfrm>
            <a:off x="7849269" y="2231975"/>
            <a:ext cx="151216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6" name="直接连接符 5">
            <a:extLst>
              <a:ext uri="{FF2B5EF4-FFF2-40B4-BE49-F238E27FC236}">
                <a16:creationId xmlns:a16="http://schemas.microsoft.com/office/drawing/2014/main" xmlns="" id="{94F29B7E-74BF-4821-88B9-C8400B1817B7}"/>
              </a:ext>
            </a:extLst>
          </p:cNvPr>
          <p:cNvCxnSpPr>
            <a:cxnSpLocks/>
          </p:cNvCxnSpPr>
          <p:nvPr/>
        </p:nvCxnSpPr>
        <p:spPr>
          <a:xfrm>
            <a:off x="7849269" y="2699318"/>
            <a:ext cx="151216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xmlns="" id="{8A90BD6A-DAC1-4175-BADE-A70FD2E31095}"/>
              </a:ext>
            </a:extLst>
          </p:cNvPr>
          <p:cNvSpPr/>
          <p:nvPr/>
        </p:nvSpPr>
        <p:spPr>
          <a:xfrm>
            <a:off x="1036625" y="3985759"/>
            <a:ext cx="206011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9" name="直接连接符 8">
            <a:extLst>
              <a:ext uri="{FF2B5EF4-FFF2-40B4-BE49-F238E27FC236}">
                <a16:creationId xmlns:a16="http://schemas.microsoft.com/office/drawing/2014/main" xmlns="" id="{94F29B7E-74BF-4821-88B9-C8400B1817B7}"/>
              </a:ext>
            </a:extLst>
          </p:cNvPr>
          <p:cNvCxnSpPr>
            <a:cxnSpLocks/>
          </p:cNvCxnSpPr>
          <p:nvPr/>
        </p:nvCxnSpPr>
        <p:spPr>
          <a:xfrm>
            <a:off x="1036625" y="4453102"/>
            <a:ext cx="206011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xmlns="" id="{8A90BD6A-DAC1-4175-BADE-A70FD2E31095}"/>
              </a:ext>
            </a:extLst>
          </p:cNvPr>
          <p:cNvSpPr/>
          <p:nvPr/>
        </p:nvSpPr>
        <p:spPr>
          <a:xfrm>
            <a:off x="5112965" y="3950940"/>
            <a:ext cx="180020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2" name="直接连接符 11">
            <a:extLst>
              <a:ext uri="{FF2B5EF4-FFF2-40B4-BE49-F238E27FC236}">
                <a16:creationId xmlns:a16="http://schemas.microsoft.com/office/drawing/2014/main" xmlns="" id="{94F29B7E-74BF-4821-88B9-C8400B1817B7}"/>
              </a:ext>
            </a:extLst>
          </p:cNvPr>
          <p:cNvCxnSpPr>
            <a:cxnSpLocks/>
          </p:cNvCxnSpPr>
          <p:nvPr/>
        </p:nvCxnSpPr>
        <p:spPr>
          <a:xfrm>
            <a:off x="5112965" y="4418283"/>
            <a:ext cx="1800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2312394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11"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719807"/>
            <a:ext cx="10807700" cy="3637919"/>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4.We should practise oral English for an hour every day.It is our rule</a:t>
            </a:r>
            <a:r>
              <a:rPr lang="en-US" altLang="zh-CN" smtClean="0">
                <a:solidFill>
                  <a:srgbClr val="000000"/>
                </a:solidFill>
                <a:ea typeface="宋体" panose="02010600030101010101" pitchFamily="2" charset="-122"/>
                <a:cs typeface="Times New Roman" panose="02020603050405020304" pitchFamily="18" charset="0"/>
              </a:rPr>
              <a:t>.</a:t>
            </a:r>
          </a:p>
          <a:p>
            <a:pPr>
              <a:lnSpc>
                <a:spcPct val="120000"/>
              </a:lnSpc>
              <a:spcAft>
                <a:spcPts val="0"/>
              </a:spcAft>
              <a:tabLst>
                <a:tab pos="1188085" algn="l"/>
                <a:tab pos="2163445" algn="l"/>
                <a:tab pos="3142615" algn="l"/>
                <a:tab pos="4190365" algn="l"/>
              </a:tabLst>
            </a:pPr>
            <a:endParaRPr lang="en-US" altLang="zh-CN" smtClean="0">
              <a:solidFill>
                <a:srgbClr val="000000"/>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zh-CN" altLang="zh-CN">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5.Shall we go picnicking tomorrow?It depends on the weather.</a:t>
            </a:r>
            <a:endParaRPr lang="zh-CN" altLang="zh-CN">
              <a:solidFill>
                <a:srgbClr val="000000"/>
              </a:solidFill>
              <a:effectLst/>
              <a:latin typeface="NEU-BZ-S92"/>
              <a:ea typeface="方正书宋_GBK"/>
              <a:cs typeface="Times New Roman" panose="02020603050405020304" pitchFamily="18" charset="0"/>
            </a:endParaRPr>
          </a:p>
        </p:txBody>
      </p:sp>
      <p:sp>
        <p:nvSpPr>
          <p:cNvPr id="3" name="矩形 2"/>
          <p:cNvSpPr>
            <a:spLocks noChangeAspect="1"/>
          </p:cNvSpPr>
          <p:nvPr/>
        </p:nvSpPr>
        <p:spPr>
          <a:xfrm>
            <a:off x="361950" y="1901669"/>
            <a:ext cx="10807700" cy="1217641"/>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a:ea typeface="宋体" panose="02010600030101010101" pitchFamily="2" charset="-122"/>
                <a:cs typeface="Times New Roman" panose="02020603050405020304" pitchFamily="18" charset="0"/>
              </a:rPr>
              <a:t>It is our rule that we should practise oral English for an hour every day.</a:t>
            </a:r>
            <a:endParaRPr lang="zh-CN" altLang="zh-CN">
              <a:solidFill>
                <a:srgbClr val="000000"/>
              </a:solidFill>
              <a:effectLst/>
              <a:latin typeface="NEU-BZ-S92"/>
              <a:ea typeface="方正书宋_GBK"/>
              <a:cs typeface="Times New Roman" panose="02020603050405020304" pitchFamily="18" charset="0"/>
            </a:endParaRPr>
          </a:p>
        </p:txBody>
      </p:sp>
      <p:sp>
        <p:nvSpPr>
          <p:cNvPr id="4" name="矩形 3"/>
          <p:cNvSpPr>
            <a:spLocks noChangeAspect="1"/>
          </p:cNvSpPr>
          <p:nvPr/>
        </p:nvSpPr>
        <p:spPr>
          <a:xfrm>
            <a:off x="361950" y="4357726"/>
            <a:ext cx="10807700" cy="1217641"/>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a:ea typeface="宋体" panose="02010600030101010101" pitchFamily="2" charset="-122"/>
                <a:cs typeface="Times New Roman" panose="02020603050405020304" pitchFamily="18" charset="0"/>
              </a:rPr>
              <a:t>Whether we will go picnicking tomorrow depends on the weather.</a:t>
            </a:r>
            <a:endParaRPr lang="zh-CN" altLang="zh-CN">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103118539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503330618"/>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spect="1"/>
          </p:cNvSpPr>
          <p:nvPr/>
        </p:nvSpPr>
        <p:spPr>
          <a:xfrm>
            <a:off x="361950" y="1367879"/>
            <a:ext cx="10807700" cy="2399503"/>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a:solidFill>
                  <a:srgbClr val="000000"/>
                </a:solidFill>
                <a:latin typeface="Arial" panose="020B0604020202020204" pitchFamily="34" charset="0"/>
                <a:cs typeface="Times New Roman" panose="02020603050405020304" pitchFamily="18" charset="0"/>
              </a:rPr>
              <a:t>重点短语</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1.make use </a:t>
            </a:r>
            <a:r>
              <a:rPr lang="zh-CN" altLang="zh-CN" u="sng">
                <a:uFill>
                  <a:solidFill>
                    <a:srgbClr val="000000"/>
                  </a:solidFill>
                </a:uFill>
                <a:ea typeface="宋体" panose="02010600030101010101" pitchFamily="2" charset="-122"/>
                <a:cs typeface="Times New Roman" panose="02020603050405020304" pitchFamily="18" charset="0"/>
              </a:rPr>
              <a:t>　　　　　　</a:t>
            </a:r>
            <a:r>
              <a:rPr lang="zh-CN" altLang="zh-CN">
                <a:solidFill>
                  <a:srgbClr val="000000"/>
                </a:solidFill>
                <a:ea typeface="宋体" panose="02010600030101010101" pitchFamily="2" charset="-122"/>
                <a:cs typeface="Times New Roman" panose="02020603050405020304" pitchFamily="18" charset="0"/>
              </a:rPr>
              <a:t>利用</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使用</a:t>
            </a:r>
            <a:r>
              <a:rPr lang="en-US" altLang="zh-CN">
                <a:solidFill>
                  <a:srgbClr val="000000"/>
                </a:solidFill>
                <a:ea typeface="宋体" panose="02010600030101010101" pitchFamily="2" charset="-122"/>
                <a:cs typeface="Times New Roman" panose="02020603050405020304" pitchFamily="18" charset="0"/>
              </a:rPr>
              <a:t> </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2.retire </a:t>
            </a:r>
            <a:r>
              <a:rPr lang="zh-CN" altLang="zh-CN" u="sng">
                <a:uFill>
                  <a:solidFill>
                    <a:srgbClr val="000000"/>
                  </a:solidFill>
                </a:uFill>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a:t>
            </a:r>
            <a:r>
              <a:rPr lang="zh-CN" altLang="zh-CN">
                <a:solidFill>
                  <a:srgbClr val="000000"/>
                </a:solidFill>
                <a:ea typeface="宋体" panose="02010600030101010101" pitchFamily="2" charset="-122"/>
                <a:cs typeface="Times New Roman" panose="02020603050405020304" pitchFamily="18" charset="0"/>
              </a:rPr>
              <a:t>从</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退休</a:t>
            </a:r>
            <a:r>
              <a:rPr lang="en-US" altLang="zh-CN">
                <a:solidFill>
                  <a:srgbClr val="000000"/>
                </a:solidFill>
                <a:ea typeface="宋体" panose="02010600030101010101" pitchFamily="2" charset="-122"/>
                <a:cs typeface="Times New Roman" panose="02020603050405020304" pitchFamily="18" charset="0"/>
              </a:rPr>
              <a:t> </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3.make </a:t>
            </a:r>
            <a:r>
              <a:rPr lang="zh-CN" altLang="zh-CN" u="sng">
                <a:uFill>
                  <a:solidFill>
                    <a:srgbClr val="000000"/>
                  </a:solidFill>
                </a:uFill>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one’s mind to do sth </a:t>
            </a:r>
            <a:r>
              <a:rPr lang="zh-CN" altLang="zh-CN">
                <a:solidFill>
                  <a:srgbClr val="000000"/>
                </a:solidFill>
                <a:ea typeface="宋体" panose="02010600030101010101" pitchFamily="2" charset="-122"/>
                <a:cs typeface="Times New Roman" panose="02020603050405020304" pitchFamily="18" charset="0"/>
              </a:rPr>
              <a:t>下决心做某事</a:t>
            </a:r>
            <a:r>
              <a:rPr lang="en-US" altLang="zh-CN">
                <a:solidFill>
                  <a:srgbClr val="000000"/>
                </a:solidFill>
                <a:ea typeface="宋体" panose="02010600030101010101" pitchFamily="2" charset="-122"/>
                <a:cs typeface="Times New Roman" panose="02020603050405020304" pitchFamily="18" charset="0"/>
              </a:rPr>
              <a:t> </a:t>
            </a:r>
            <a:endParaRPr lang="zh-CN" altLang="zh-CN">
              <a:solidFill>
                <a:srgbClr val="000000"/>
              </a:solidFill>
              <a:effectLst/>
              <a:latin typeface="NEU-BZ-S92"/>
              <a:ea typeface="方正书宋_GBK" panose="03000509000000000000"/>
              <a:cs typeface="Times New Roman" panose="02020603050405020304" pitchFamily="18" charset="0"/>
            </a:endParaRPr>
          </a:p>
        </p:txBody>
      </p:sp>
      <p:sp>
        <p:nvSpPr>
          <p:cNvPr id="10" name="矩形 9"/>
          <p:cNvSpPr>
            <a:spLocks noChangeAspect="1"/>
          </p:cNvSpPr>
          <p:nvPr/>
        </p:nvSpPr>
        <p:spPr>
          <a:xfrm>
            <a:off x="3024733" y="1935919"/>
            <a:ext cx="628698" cy="631711"/>
          </a:xfrm>
          <a:prstGeom prst="rect">
            <a:avLst/>
          </a:prstGeom>
        </p:spPr>
        <p:txBody>
          <a:bodyPr wrap="none">
            <a:spAutoFit/>
          </a:bodyPr>
          <a:lstStyle/>
          <a:p>
            <a:pPr>
              <a:lnSpc>
                <a:spcPct val="120000"/>
              </a:lnSpc>
            </a:pPr>
            <a:r>
              <a:rPr lang="en-US" altLang="zh-CN" smtClean="0">
                <a:ea typeface="宋体" panose="02010600030101010101" pitchFamily="2" charset="-122"/>
              </a:rPr>
              <a:t>of </a:t>
            </a:r>
            <a:endParaRPr lang="zh-CN" altLang="en-US"/>
          </a:p>
        </p:txBody>
      </p:sp>
      <p:sp>
        <p:nvSpPr>
          <p:cNvPr id="11" name="矩形 10"/>
          <p:cNvSpPr>
            <a:spLocks noChangeAspect="1"/>
          </p:cNvSpPr>
          <p:nvPr/>
        </p:nvSpPr>
        <p:spPr>
          <a:xfrm>
            <a:off x="2304653" y="2549376"/>
            <a:ext cx="1454822" cy="626710"/>
          </a:xfrm>
          <a:prstGeom prst="rect">
            <a:avLst/>
          </a:prstGeom>
        </p:spPr>
        <p:txBody>
          <a:bodyPr wrap="none">
            <a:spAutoFit/>
          </a:bodyPr>
          <a:lstStyle/>
          <a:p>
            <a:pPr>
              <a:lnSpc>
                <a:spcPct val="120000"/>
              </a:lnSpc>
            </a:pPr>
            <a:r>
              <a:rPr lang="en-US" altLang="zh-CN">
                <a:ea typeface="宋体" panose="02010600030101010101" pitchFamily="2" charset="-122"/>
              </a:rPr>
              <a:t>from</a:t>
            </a:r>
            <a:r>
              <a:rPr lang="zh-CN" altLang="en-US">
                <a:ea typeface="宋体" panose="02010600030101010101" pitchFamily="2" charset="-122"/>
              </a:rPr>
              <a:t>　</a:t>
            </a:r>
            <a:endParaRPr lang="zh-CN" altLang="en-US"/>
          </a:p>
        </p:txBody>
      </p:sp>
      <p:sp>
        <p:nvSpPr>
          <p:cNvPr id="12" name="矩形 11"/>
          <p:cNvSpPr>
            <a:spLocks noChangeAspect="1"/>
          </p:cNvSpPr>
          <p:nvPr/>
        </p:nvSpPr>
        <p:spPr>
          <a:xfrm>
            <a:off x="2195578" y="3148813"/>
            <a:ext cx="639919" cy="631711"/>
          </a:xfrm>
          <a:prstGeom prst="rect">
            <a:avLst/>
          </a:prstGeom>
        </p:spPr>
        <p:txBody>
          <a:bodyPr wrap="none">
            <a:spAutoFit/>
          </a:bodyPr>
          <a:lstStyle/>
          <a:p>
            <a:pPr>
              <a:lnSpc>
                <a:spcPct val="120000"/>
              </a:lnSpc>
            </a:pPr>
            <a:r>
              <a:rPr lang="en-US" altLang="zh-CN">
                <a:ea typeface="宋体" panose="02010600030101010101" pitchFamily="2" charset="-122"/>
              </a:rPr>
              <a:t>up</a:t>
            </a:r>
            <a:endParaRPr lang="zh-CN" altLang="en-US"/>
          </a:p>
        </p:txBody>
      </p:sp>
    </p:spTree>
    <p:extLst>
      <p:ext uri="{BB962C8B-B14F-4D97-AF65-F5344CB8AC3E}">
        <p14:creationId xmlns:p14="http://schemas.microsoft.com/office/powerpoint/2010/main" val="185954523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arn(inVertic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arn(inVertical)">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4247091" y="840975"/>
            <a:ext cx="2523837" cy="458233"/>
          </a:xfrm>
          <a:prstGeom prst="roundRect">
            <a:avLst/>
          </a:prstGeom>
          <a:solidFill>
            <a:srgbClr val="C6A7DD"/>
          </a:solidFill>
          <a:ln>
            <a:solidFill>
              <a:srgbClr val="C6A7DD"/>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zh-CN" altLang="en-US">
                <a:solidFill>
                  <a:schemeClr val="bg1"/>
                </a:solidFill>
              </a:rPr>
              <a:t>语 法 图 解</a:t>
            </a:r>
            <a:endParaRPr lang="zh-CN" altLang="zh-CN" dirty="0">
              <a:solidFill>
                <a:schemeClr val="bg1"/>
              </a:solidFill>
            </a:endParaRPr>
          </a:p>
        </p:txBody>
      </p:sp>
      <p:sp>
        <p:nvSpPr>
          <p:cNvPr id="3" name="矩形 2"/>
          <p:cNvSpPr>
            <a:spLocks noChangeAspect="1"/>
          </p:cNvSpPr>
          <p:nvPr/>
        </p:nvSpPr>
        <p:spPr>
          <a:xfrm>
            <a:off x="4798227" y="1315140"/>
            <a:ext cx="1935145" cy="626710"/>
          </a:xfrm>
          <a:prstGeom prst="rect">
            <a:avLst/>
          </a:prstGeom>
        </p:spPr>
        <p:txBody>
          <a:bodyPr wrap="none">
            <a:spAutoFit/>
          </a:bodyPr>
          <a:lstStyle/>
          <a:p>
            <a:pPr algn="ct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主语</a:t>
            </a:r>
            <a:r>
              <a:rPr lang="zh-CN" altLang="zh-CN" smtClean="0">
                <a:solidFill>
                  <a:srgbClr val="000000"/>
                </a:solidFill>
                <a:ea typeface="宋体" panose="02010600030101010101" pitchFamily="2" charset="-122"/>
                <a:cs typeface="Times New Roman" panose="02020603050405020304" pitchFamily="18" charset="0"/>
              </a:rPr>
              <a:t>从句</a:t>
            </a:r>
            <a:r>
              <a:rPr lang="en-US" altLang="zh-CN" smtClean="0">
                <a:solidFill>
                  <a:srgbClr val="000000"/>
                </a:solidFill>
                <a:ea typeface="宋体" panose="02010600030101010101" pitchFamily="2" charset="-122"/>
                <a:cs typeface="Times New Roman" panose="02020603050405020304" pitchFamily="18" charset="0"/>
              </a:rPr>
              <a:t> </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23qx01.eps" descr="id:2147497630;FounderCES"/>
          <p:cNvPicPr/>
          <p:nvPr/>
        </p:nvPicPr>
        <p:blipFill>
          <a:blip r:embed="rId2">
            <a:clrChange>
              <a:clrFrom>
                <a:srgbClr val="FFFFFF"/>
              </a:clrFrom>
              <a:clrTo>
                <a:srgbClr val="FFFFFF">
                  <a:alpha val="0"/>
                </a:srgbClr>
              </a:clrTo>
            </a:clrChange>
          </a:blip>
          <a:stretch>
            <a:fillRect/>
          </a:stretch>
        </p:blipFill>
        <p:spPr>
          <a:xfrm>
            <a:off x="216421" y="2159967"/>
            <a:ext cx="10777031" cy="3168352"/>
          </a:xfrm>
          <a:prstGeom prst="rect">
            <a:avLst/>
          </a:prstGeom>
        </p:spPr>
      </p:pic>
    </p:spTree>
    <p:extLst>
      <p:ext uri="{BB962C8B-B14F-4D97-AF65-F5344CB8AC3E}">
        <p14:creationId xmlns:p14="http://schemas.microsoft.com/office/powerpoint/2010/main" val="385483912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223863"/>
            <a:ext cx="10807700" cy="4172296"/>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a:solidFill>
                  <a:srgbClr val="000000"/>
                </a:solidFill>
                <a:cs typeface="Times New Roman" panose="02020603050405020304" pitchFamily="18" charset="0"/>
              </a:rPr>
              <a:t>探究发现</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1.What Yuan Longping really cared about was not money or celebrity.</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袁隆平真正关心的不是钱或名声。</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2.It surprised the whole world that Yuan Longping had realised his dream of developing seawater rice.</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袁隆平实现了开发海水稻的梦想</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这让全世界都感到震惊。</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377941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007839"/>
            <a:ext cx="10807700" cy="4741298"/>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3.How this could be done was a challenging question at the time.</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如何实现这一目标成为当时一个颇具挑战性的问题。</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4.However,whether it was possible to develop a hybrid of self-pollinating plants such as rice was a matter of great debate.</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然而</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是否可能开发出水稻等自花授粉作物的杂交品种</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仍众说纷纭。</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3610549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思考发现h.eps" descr="id:2147497183;FounderCES"/>
          <p:cNvPicPr/>
          <p:nvPr/>
        </p:nvPicPr>
        <p:blipFill>
          <a:blip r:embed="rId2"/>
          <a:stretch>
            <a:fillRect/>
          </a:stretch>
        </p:blipFill>
        <p:spPr>
          <a:xfrm>
            <a:off x="4176861" y="1079847"/>
            <a:ext cx="2232248" cy="666605"/>
          </a:xfrm>
          <a:prstGeom prst="rect">
            <a:avLst/>
          </a:prstGeom>
        </p:spPr>
      </p:pic>
      <p:sp>
        <p:nvSpPr>
          <p:cNvPr id="3" name="矩形 2"/>
          <p:cNvSpPr>
            <a:spLocks noChangeAspect="1"/>
          </p:cNvSpPr>
          <p:nvPr/>
        </p:nvSpPr>
        <p:spPr>
          <a:xfrm>
            <a:off x="361950" y="2015951"/>
            <a:ext cx="10807700" cy="2399503"/>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以上各句都是主从复合句</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句中名词性从句做主语</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称之为主语从句</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主语从句通常直接放在句首</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如以上句子中的</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1,3,4</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有时也可用</a:t>
            </a:r>
            <a:r>
              <a:rPr lang="en-US" altLang="zh-CN">
                <a:solidFill>
                  <a:srgbClr val="000000"/>
                </a:solidFill>
                <a:ea typeface="宋体" panose="02010600030101010101" pitchFamily="2" charset="-122"/>
                <a:cs typeface="Times New Roman" panose="02020603050405020304" pitchFamily="18" charset="0"/>
              </a:rPr>
              <a:t>it</a:t>
            </a:r>
            <a:r>
              <a:rPr lang="zh-CN" altLang="zh-CN">
                <a:solidFill>
                  <a:srgbClr val="000000"/>
                </a:solidFill>
                <a:ea typeface="宋体" panose="02010600030101010101" pitchFamily="2" charset="-122"/>
                <a:cs typeface="Times New Roman" panose="02020603050405020304" pitchFamily="18" charset="0"/>
              </a:rPr>
              <a:t>做形式主语</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真正的主语为名词性从句</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如</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2</a:t>
            </a:r>
            <a:r>
              <a:rPr lang="zh-CN" altLang="zh-CN">
                <a:ea typeface="宋体" panose="02010600030101010101" pitchFamily="2" charset="-122"/>
                <a:cs typeface="Times New Roman" panose="02020603050405020304" pitchFamily="18" charset="0"/>
              </a:rPr>
              <a:t>　</a:t>
            </a:r>
            <a:r>
              <a:rPr lang="zh-CN" altLang="zh-CN">
                <a:solidFill>
                  <a:srgbClr val="000000"/>
                </a:solidFill>
                <a:ea typeface="宋体" panose="02010600030101010101" pitchFamily="2" charset="-122"/>
                <a:cs typeface="Times New Roman" panose="02020603050405020304" pitchFamily="18" charset="0"/>
              </a:rPr>
              <a:t>。</a:t>
            </a:r>
            <a:r>
              <a:rPr lang="en-US" altLang="zh-CN">
                <a:solidFill>
                  <a:srgbClr val="000000"/>
                </a:solidFill>
                <a:ea typeface="宋体" panose="02010600030101010101" pitchFamily="2" charset="-122"/>
                <a:cs typeface="Times New Roman" panose="02020603050405020304" pitchFamily="18" charset="0"/>
              </a:rPr>
              <a:t> </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a:extLst>
              <a:ext uri="{FF2B5EF4-FFF2-40B4-BE49-F238E27FC236}">
                <a16:creationId xmlns:a16="http://schemas.microsoft.com/office/drawing/2014/main" xmlns="" id="{8A90BD6A-DAC1-4175-BADE-A70FD2E31095}"/>
              </a:ext>
            </a:extLst>
          </p:cNvPr>
          <p:cNvSpPr/>
          <p:nvPr/>
        </p:nvSpPr>
        <p:spPr>
          <a:xfrm>
            <a:off x="382113" y="3312095"/>
            <a:ext cx="120246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5" name="直接连接符 4">
            <a:extLst>
              <a:ext uri="{FF2B5EF4-FFF2-40B4-BE49-F238E27FC236}">
                <a16:creationId xmlns:a16="http://schemas.microsoft.com/office/drawing/2014/main" xmlns="" id="{94F29B7E-74BF-4821-88B9-C8400B1817B7}"/>
              </a:ext>
            </a:extLst>
          </p:cNvPr>
          <p:cNvCxnSpPr>
            <a:cxnSpLocks/>
          </p:cNvCxnSpPr>
          <p:nvPr/>
        </p:nvCxnSpPr>
        <p:spPr>
          <a:xfrm>
            <a:off x="382113" y="3779438"/>
            <a:ext cx="120246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a16="http://schemas.microsoft.com/office/drawing/2014/main" xmlns="" id="{8A90BD6A-DAC1-4175-BADE-A70FD2E31095}"/>
              </a:ext>
            </a:extLst>
          </p:cNvPr>
          <p:cNvSpPr/>
          <p:nvPr/>
        </p:nvSpPr>
        <p:spPr>
          <a:xfrm>
            <a:off x="983343" y="3879259"/>
            <a:ext cx="81725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8" name="直接连接符 7">
            <a:extLst>
              <a:ext uri="{FF2B5EF4-FFF2-40B4-BE49-F238E27FC236}">
                <a16:creationId xmlns:a16="http://schemas.microsoft.com/office/drawing/2014/main" xmlns="" id="{94F29B7E-74BF-4821-88B9-C8400B1817B7}"/>
              </a:ext>
            </a:extLst>
          </p:cNvPr>
          <p:cNvCxnSpPr>
            <a:cxnSpLocks/>
          </p:cNvCxnSpPr>
          <p:nvPr/>
        </p:nvCxnSpPr>
        <p:spPr>
          <a:xfrm>
            <a:off x="983343" y="4346602"/>
            <a:ext cx="81725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1308335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Lst>
  </p:timing>
</p:sld>
</file>

<file path=ppt/theme/theme1.xml><?xml version="1.0" encoding="utf-8"?>
<a:theme xmlns:a="http://schemas.openxmlformats.org/drawingml/2006/main" name="1_专业教辅课件Q:251490010">
  <a:themeElements>
    <a:clrScheme name="穿越">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全程设计" id="{EED6AF3C-B5B4-45C1-BA84-C0EDA954AFD2}" vid="{1B3131FC-BB6B-459A-9353-0D6F0AACC749}"/>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金牌学案</Template>
  <TotalTime>210</TotalTime>
  <Words>1688</Words>
  <Application>Microsoft Office PowerPoint</Application>
  <PresentationFormat>自定义</PresentationFormat>
  <Paragraphs>211</Paragraphs>
  <Slides>41</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41</vt:i4>
      </vt:variant>
    </vt:vector>
  </HeadingPairs>
  <TitlesOfParts>
    <vt:vector size="51" baseType="lpstr">
      <vt:lpstr>NEU-BZ-S92</vt:lpstr>
      <vt:lpstr>方正书宋_GBK</vt:lpstr>
      <vt:lpstr>黑体</vt:lpstr>
      <vt:lpstr>楷体</vt:lpstr>
      <vt:lpstr>隶书</vt:lpstr>
      <vt:lpstr>宋体</vt:lpstr>
      <vt:lpstr>Arial</vt:lpstr>
      <vt:lpstr>Calibri</vt:lpstr>
      <vt:lpstr>Times New Roman</vt:lpstr>
      <vt:lpstr>1_专业教辅课件Q:251490010</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ITSK.com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政  治</dc:title>
  <dc:creator>SkyUser</dc:creator>
  <cp:lastModifiedBy>AutoBVT</cp:lastModifiedBy>
  <cp:revision>49</cp:revision>
  <dcterms:created xsi:type="dcterms:W3CDTF">2020-09-19T09:01:39Z</dcterms:created>
  <dcterms:modified xsi:type="dcterms:W3CDTF">2026-03-12T02:57:36Z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TAG2">
    <vt:lpwstr>0008007650000000000001024140</vt:lpwstr>
  </property>
  <property fmtid="{D5CDD505-2E9C-101B-9397-08002B2CF9AE}" pid="3" name="KSOProductBuildVer">
    <vt:lpwstr>2052-10.1.0.7698</vt:lpwstr>
  </property>
</Properties>
</file>