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25"/>
  </p:notesMasterIdLst>
  <p:sldIdLst>
    <p:sldId id="744" r:id="rId2"/>
    <p:sldId id="740" r:id="rId3"/>
    <p:sldId id="762" r:id="rId4"/>
    <p:sldId id="771" r:id="rId5"/>
    <p:sldId id="772" r:id="rId6"/>
    <p:sldId id="773" r:id="rId7"/>
    <p:sldId id="774" r:id="rId8"/>
    <p:sldId id="775" r:id="rId9"/>
    <p:sldId id="764" r:id="rId10"/>
    <p:sldId id="776" r:id="rId11"/>
    <p:sldId id="777" r:id="rId12"/>
    <p:sldId id="767" r:id="rId13"/>
    <p:sldId id="770" r:id="rId14"/>
    <p:sldId id="763" r:id="rId15"/>
    <p:sldId id="778" r:id="rId16"/>
    <p:sldId id="766" r:id="rId17"/>
    <p:sldId id="768" r:id="rId18"/>
    <p:sldId id="781" r:id="rId19"/>
    <p:sldId id="782" r:id="rId20"/>
    <p:sldId id="783" r:id="rId21"/>
    <p:sldId id="769" r:id="rId22"/>
    <p:sldId id="784" r:id="rId23"/>
    <p:sldId id="785" r:id="rId24"/>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84" y="90"/>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43080736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41254066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6313308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79705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759553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762046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47689987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830997"/>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Ⅳ</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Writing</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分析关键词和所给段落首句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展开想象合理续写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续写第一段首句是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一天深夜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当他躺在床上盯着天花板的时候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靠窗户的那个人开始咳嗽起来。根据本句及前文所述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可预测本段应该写靠窗户病人的病情十分危急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这位心生嫉妒的病人的做法以及由此产生的后果。由于续写第二段开头提及他看到了窗外的真实景象</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因此</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本段最后要提到病友去世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他要求移到窗边病床上。</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0485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96850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续写第二段首句是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他挣扎着看向床边的窗户外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令他吃惊的是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窗外只是一堵空墙。由此可知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这让他意识到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病友所描述的一切都来自想象。因此</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本段应当主要写病友为他编织了一幅美丽的画面</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鼓励他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让他能够更积极地面对病情</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以及得知真相后他复杂的心理感受。</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0728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高 分 范 文</a:t>
            </a:r>
            <a:endParaRPr lang="zh-CN" altLang="zh-CN" dirty="0">
              <a:solidFill>
                <a:schemeClr val="bg1"/>
              </a:solidFill>
            </a:endParaRPr>
          </a:p>
        </p:txBody>
      </p:sp>
      <p:sp>
        <p:nvSpPr>
          <p:cNvPr id="3" name="矩形 2"/>
          <p:cNvSpPr>
            <a:spLocks noChangeAspect="1"/>
          </p:cNvSpPr>
          <p:nvPr/>
        </p:nvSpPr>
        <p:spPr>
          <a:xfrm>
            <a:off x="432445" y="1151855"/>
            <a:ext cx="10807700" cy="4763227"/>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Late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one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night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lay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staring</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ceiling</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window</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began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cough.</a:t>
            </a:r>
            <a:r>
              <a:rPr lang="en-US" altLang="zh-CN">
                <a:solidFill>
                  <a:srgbClr val="000000"/>
                </a:solidFill>
                <a:ea typeface="宋体" panose="02010600030101010101" pitchFamily="2" charset="-122"/>
                <a:cs typeface="Times New Roman" panose="02020603050405020304" pitchFamily="18" charset="0"/>
              </a:rPr>
              <a:t>He watched in the room as the struggling man by the window searched blindly for the button to call for help.However,listening from across the room,he never moved.The following morning the nurse found the lifeless body of the man by the window.The other man asked if he could be moved next to the window.The nurse was happy to make the switch.</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27616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172296"/>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struggled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look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window</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beside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bed</a:t>
            </a:r>
            <a:r>
              <a:rPr lang="en-US" altLang="zh-CN" i="1" smtClean="0">
                <a:solidFill>
                  <a:srgbClr val="000000"/>
                </a:solidFill>
                <a:ea typeface="宋体" panose="02010600030101010101" pitchFamily="2" charset="-122"/>
                <a:cs typeface="Times New Roman" panose="02020603050405020304" pitchFamily="18" charset="0"/>
              </a:rPr>
              <a:t>. Much</a:t>
            </a:r>
            <a:r>
              <a:rPr lang="en-US" altLang="zh-CN" smtClean="0">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his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surprise</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faced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blank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wall.</a:t>
            </a:r>
            <a:r>
              <a:rPr lang="en-US" altLang="zh-CN">
                <a:solidFill>
                  <a:srgbClr val="000000"/>
                </a:solidFill>
                <a:ea typeface="宋体" panose="02010600030101010101" pitchFamily="2" charset="-122"/>
                <a:cs typeface="Times New Roman" panose="02020603050405020304" pitchFamily="18" charset="0"/>
              </a:rPr>
              <a:t>At that moment,he seemed to understand everything,but he could not say it,just regretting that he had not moved when his companion was suffering from illness.He felt ashamed.His companion had made white lies every day just to encourage him.A feeling of regret,of gratitude,rose at the moment.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65406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819781"/>
          </a:xfrm>
          <a:prstGeom prst="rect">
            <a:avLst/>
          </a:prstGeom>
        </p:spPr>
        <p:txBody>
          <a:bodyPr>
            <a:spAutoFit/>
          </a:bodyPr>
          <a:lstStyle/>
          <a:p>
            <a:pPr>
              <a:lnSpc>
                <a:spcPct val="120000"/>
              </a:lnSpc>
              <a:spcAft>
                <a:spcPts val="0"/>
              </a:spcAft>
            </a:pPr>
            <a:r>
              <a:rPr lang="zh-CN" altLang="zh-CN">
                <a:solidFill>
                  <a:srgbClr val="000000"/>
                </a:solidFill>
                <a:latin typeface="Arial" panose="020B0604020202020204" pitchFamily="34" charset="0"/>
                <a:cs typeface="Times New Roman" panose="02020603050405020304" pitchFamily="18" charset="0"/>
              </a:rPr>
              <a:t>名师点评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习作紧扣语境</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承接前文内容进行了合理的续写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符合人物的特点和逻辑。第一段顺承前文内容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通过</a:t>
            </a:r>
            <a:r>
              <a:rPr lang="en-US" altLang="zh-CN">
                <a:solidFill>
                  <a:srgbClr val="000000"/>
                </a:solidFill>
                <a:ea typeface="宋体" panose="02010600030101010101" pitchFamily="2" charset="-122"/>
                <a:cs typeface="Times New Roman" panose="02020603050405020304" pitchFamily="18" charset="0"/>
              </a:rPr>
              <a:t>watch,search</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listen,move</a:t>
            </a:r>
            <a:r>
              <a:rPr lang="zh-CN" altLang="zh-CN">
                <a:solidFill>
                  <a:srgbClr val="000000"/>
                </a:solidFill>
                <a:ea typeface="宋体" panose="02010600030101010101" pitchFamily="2" charset="-122"/>
                <a:cs typeface="Times New Roman" panose="02020603050405020304" pitchFamily="18" charset="0"/>
              </a:rPr>
              <a:t>等动作描写刻画了人物形象</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其中</a:t>
            </a:r>
            <a:r>
              <a:rPr lang="en-US" altLang="zh-CN">
                <a:solidFill>
                  <a:srgbClr val="000000"/>
                </a:solidFill>
                <a:ea typeface="宋体" panose="02010600030101010101" pitchFamily="2" charset="-122"/>
                <a:cs typeface="Times New Roman" panose="02020603050405020304" pitchFamily="18" charset="0"/>
              </a:rPr>
              <a:t>“listening from across the room,he never moved”</a:t>
            </a:r>
            <a:r>
              <a:rPr lang="zh-CN" altLang="zh-CN">
                <a:solidFill>
                  <a:srgbClr val="000000"/>
                </a:solidFill>
                <a:ea typeface="宋体" panose="02010600030101010101" pitchFamily="2" charset="-122"/>
                <a:cs typeface="Times New Roman" panose="02020603050405020304" pitchFamily="18" charset="0"/>
              </a:rPr>
              <a:t>与前文</a:t>
            </a:r>
            <a:r>
              <a:rPr lang="en-US" altLang="zh-CN">
                <a:solidFill>
                  <a:srgbClr val="000000"/>
                </a:solidFill>
                <a:ea typeface="宋体" panose="02010600030101010101" pitchFamily="2" charset="-122"/>
                <a:cs typeface="Times New Roman" panose="02020603050405020304" pitchFamily="18" charset="0"/>
              </a:rPr>
              <a:t>“But as the days passed and he missed seeing more sights,his envy turned him sour and he found himself unable to sleep.”</a:t>
            </a:r>
            <a:r>
              <a:rPr lang="zh-CN" altLang="zh-CN">
                <a:solidFill>
                  <a:srgbClr val="000000"/>
                </a:solidFill>
                <a:ea typeface="宋体" panose="02010600030101010101" pitchFamily="2" charset="-122"/>
                <a:cs typeface="Times New Roman" panose="02020603050405020304" pitchFamily="18" charset="0"/>
              </a:rPr>
              <a:t>相呼应。本段最后两句也是情节发展的必然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与下文第二段首句环环相扣</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使</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整篇习作浑然一体。第二段续写内容通过</a:t>
            </a:r>
            <a:r>
              <a:rPr lang="en-US" altLang="zh-CN">
                <a:solidFill>
                  <a:srgbClr val="000000"/>
                </a:solidFill>
                <a:ea typeface="宋体" panose="02010600030101010101" pitchFamily="2" charset="-122"/>
                <a:cs typeface="Times New Roman" panose="02020603050405020304" pitchFamily="18" charset="0"/>
              </a:rPr>
              <a:t>seem,understand</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regret,encourage,rise</a:t>
            </a:r>
            <a:r>
              <a:rPr lang="zh-CN" altLang="zh-CN">
                <a:solidFill>
                  <a:srgbClr val="000000"/>
                </a:solidFill>
                <a:ea typeface="宋体" panose="02010600030101010101" pitchFamily="2" charset="-122"/>
                <a:cs typeface="Times New Roman" panose="02020603050405020304" pitchFamily="18" charset="0"/>
              </a:rPr>
              <a:t>等一系列动词的使用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形象地描述了这位病人深感愧疚的心理活动。此外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习作中运用了较多的高级词汇与句式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a:t>
            </a:r>
            <a:r>
              <a:rPr lang="en-US" altLang="zh-CN">
                <a:solidFill>
                  <a:srgbClr val="000000"/>
                </a:solidFill>
                <a:ea typeface="宋体" panose="02010600030101010101" pitchFamily="2" charset="-122"/>
                <a:cs typeface="Times New Roman" panose="02020603050405020304" pitchFamily="18" charset="0"/>
              </a:rPr>
              <a:t>suffer from,feel ashamed,make white lies,but</a:t>
            </a:r>
            <a:r>
              <a:rPr lang="zh-CN" altLang="zh-CN">
                <a:solidFill>
                  <a:srgbClr val="000000"/>
                </a:solidFill>
                <a:ea typeface="宋体" panose="02010600030101010101" pitchFamily="2" charset="-122"/>
                <a:cs typeface="Times New Roman" panose="02020603050405020304" pitchFamily="18" charset="0"/>
              </a:rPr>
              <a:t>引导的并列句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现在分词短语</a:t>
            </a:r>
            <a:r>
              <a:rPr lang="en-US" altLang="zh-CN">
                <a:solidFill>
                  <a:srgbClr val="000000"/>
                </a:solidFill>
                <a:ea typeface="宋体" panose="02010600030101010101" pitchFamily="2" charset="-122"/>
                <a:cs typeface="Times New Roman" panose="02020603050405020304" pitchFamily="18" charset="0"/>
              </a:rPr>
              <a:t>just regretting that he had not moved</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丰富的语言表达形式增强了文章的感染力</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使续写的情节更加吸引人。</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2742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647799"/>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高 分 典 句</a:t>
            </a:r>
            <a:endParaRPr lang="zh-CN" altLang="zh-CN" dirty="0">
              <a:solidFill>
                <a:schemeClr val="bg1"/>
              </a:solidFill>
            </a:endParaRPr>
          </a:p>
        </p:txBody>
      </p:sp>
      <p:sp>
        <p:nvSpPr>
          <p:cNvPr id="4" name="矩形 3"/>
          <p:cNvSpPr>
            <a:spLocks noChangeAspect="1"/>
          </p:cNvSpPr>
          <p:nvPr/>
        </p:nvSpPr>
        <p:spPr>
          <a:xfrm>
            <a:off x="361950" y="1246711"/>
            <a:ext cx="10807700" cy="4923271"/>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他在房间里看着窗户旁边的男子挣扎着盲目地寻找按钮呼救。</a:t>
            </a:r>
            <a:r>
              <a:rPr lang="en-US" altLang="zh-CN">
                <a:solidFill>
                  <a:srgbClr val="000000"/>
                </a:solidFill>
                <a:ea typeface="宋体" panose="02010600030101010101" pitchFamily="2" charset="-122"/>
                <a:cs typeface="Times New Roman" panose="02020603050405020304" pitchFamily="18" charset="0"/>
              </a:rPr>
              <a:t>(as</a:t>
            </a:r>
            <a:r>
              <a:rPr lang="zh-CN" altLang="zh-CN">
                <a:solidFill>
                  <a:srgbClr val="000000"/>
                </a:solidFill>
                <a:ea typeface="宋体" panose="02010600030101010101" pitchFamily="2" charset="-122"/>
                <a:cs typeface="Times New Roman" panose="02020603050405020304" pitchFamily="18" charset="0"/>
              </a:rPr>
              <a:t>引导时间状语从句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 watched in the room as the struggling man by the window searched blindly for the button to call for help.</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那一刻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他似乎明白了一切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但他说不出来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只是后悔自己在</a:t>
            </a:r>
            <a:r>
              <a:rPr lang="zh-CN" altLang="zh-CN" smtClean="0">
                <a:solidFill>
                  <a:srgbClr val="000000"/>
                </a:solidFill>
                <a:ea typeface="宋体" panose="02010600030101010101" pitchFamily="2" charset="-122"/>
                <a:cs typeface="Times New Roman" panose="02020603050405020304" pitchFamily="18" charset="0"/>
              </a:rPr>
              <a:t>同伴</a:t>
            </a:r>
            <a:r>
              <a:rPr lang="zh-CN" altLang="en-US">
                <a:solidFill>
                  <a:srgbClr val="000000"/>
                </a:solidFill>
                <a:ea typeface="宋体" panose="02010600030101010101" pitchFamily="2" charset="-122"/>
                <a:cs typeface="Times New Roman" panose="02020603050405020304" pitchFamily="18" charset="0"/>
              </a:rPr>
              <a:t>遭受疾病痛苦</a:t>
            </a:r>
            <a:r>
              <a:rPr lang="zh-CN" altLang="zh-CN" smtClean="0">
                <a:solidFill>
                  <a:srgbClr val="000000"/>
                </a:solidFill>
                <a:ea typeface="宋体" panose="02010600030101010101" pitchFamily="2" charset="-122"/>
                <a:cs typeface="Times New Roman" panose="02020603050405020304" pitchFamily="18" charset="0"/>
              </a:rPr>
              <a:t>的</a:t>
            </a:r>
            <a:r>
              <a:rPr lang="zh-CN" altLang="zh-CN">
                <a:solidFill>
                  <a:srgbClr val="000000"/>
                </a:solidFill>
                <a:ea typeface="宋体" panose="02010600030101010101" pitchFamily="2" charset="-122"/>
                <a:cs typeface="Times New Roman" panose="02020603050405020304" pitchFamily="18" charset="0"/>
              </a:rPr>
              <a:t>时候没有动。</a:t>
            </a:r>
            <a:r>
              <a:rPr lang="en-US" altLang="zh-CN">
                <a:solidFill>
                  <a:srgbClr val="000000"/>
                </a:solidFill>
                <a:ea typeface="宋体" panose="02010600030101010101" pitchFamily="2" charset="-122"/>
                <a:cs typeface="Times New Roman" panose="02020603050405020304" pitchFamily="18" charset="0"/>
              </a:rPr>
              <a:t>(but</a:t>
            </a:r>
            <a:r>
              <a:rPr lang="zh-CN" altLang="zh-CN">
                <a:solidFill>
                  <a:srgbClr val="000000"/>
                </a:solidFill>
                <a:ea typeface="宋体" panose="02010600030101010101" pitchFamily="2" charset="-122"/>
                <a:cs typeface="Times New Roman" panose="02020603050405020304" pitchFamily="18" charset="0"/>
              </a:rPr>
              <a:t>引导并列句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that moment,he seemed to understand everything,but he could not say it,just regretting that he had not moved when his companion was suffering from illness.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4863938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75791"/>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即 学 即 练</a:t>
            </a:r>
            <a:endParaRPr lang="zh-CN" altLang="zh-CN" dirty="0">
              <a:solidFill>
                <a:schemeClr val="bg1"/>
              </a:solidFill>
            </a:endParaRPr>
          </a:p>
        </p:txBody>
      </p:sp>
      <p:sp>
        <p:nvSpPr>
          <p:cNvPr id="4" name="矩形 3"/>
          <p:cNvSpPr>
            <a:spLocks noChangeAspect="1"/>
          </p:cNvSpPr>
          <p:nvPr/>
        </p:nvSpPr>
        <p:spPr>
          <a:xfrm>
            <a:off x="361950" y="1015996"/>
            <a:ext cx="10807700" cy="5016758"/>
          </a:xfrm>
          <a:prstGeom prst="rect">
            <a:avLst/>
          </a:prstGeom>
        </p:spPr>
        <p:txBody>
          <a:bodyPr>
            <a:spAutoFit/>
          </a:bodyPr>
          <a:lstStyle/>
          <a:p>
            <a:pPr>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即学即练</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阅读下面材料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根据其内容和所给段落开头语续写两段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使之构成一篇完整的短文。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My presentation was horrible.I lost the client.My boss wouldn’t look me in the eye and the rest of my day was spent in relative silence—I was left alone,in reality.Finally,I left my air-conditioned office and of course,outside it was very hot.I was hot literally and figuratively as three buses passed,too full to stop and then the one that did stop should have kept going because the air conditioning wasn’t working.</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6074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990434"/>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boarded the bus but was unable to stand it,so I squeezed my way off at the next stop.I would just walk the mile and a half to home.I annoyed further,as I continued my journey.I refused to take off my jacket,purposely maximizing my frustrations—when it rains let it pour was my philosophy.</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18714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5464958"/>
          </a:xfrm>
          <a:prstGeom prst="rect">
            <a:avLst/>
          </a:prstGeom>
        </p:spPr>
        <p:txBody>
          <a:bodyPr>
            <a:spAutoFit/>
          </a:bodyPr>
          <a:lstStyle/>
          <a:p>
            <a:pPr indent="720000">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 block from my building,I heard the water splashing and kids screaming so I knew the fire hydrant(</a:t>
            </a:r>
            <a:r>
              <a:rPr lang="zh-CN" altLang="zh-CN" smtClean="0">
                <a:solidFill>
                  <a:srgbClr val="000000"/>
                </a:solidFill>
                <a:ea typeface="宋体" panose="02010600030101010101" pitchFamily="2" charset="-122"/>
                <a:cs typeface="Times New Roman" panose="02020603050405020304" pitchFamily="18" charset="0"/>
              </a:rPr>
              <a:t>消防栓</a:t>
            </a:r>
            <a:r>
              <a:rPr lang="en-US" altLang="zh-CN" smtClean="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had been turned on.Without even thinking about taking an alternate route,I turned the corner,sure enough,there was a group of kids playing in the water.They were politely on the lookout to stop the water from spraying on any passers-by,so when they saw me they stopped the water and when they saw my mean look they even got quiet.The younger ones in bathing suits</a:t>
            </a:r>
            <a:r>
              <a:rPr lang="en-US" altLang="zh-CN" smtClean="0">
                <a:solidFill>
                  <a:srgbClr val="000000"/>
                </a:solidFill>
                <a:ea typeface="宋体" panose="02010600030101010101" pitchFamily="2" charset="-122"/>
                <a:cs typeface="Times New Roman" panose="02020603050405020304" pitchFamily="18" charset="0"/>
              </a:rPr>
              <a:t>, the </a:t>
            </a:r>
            <a:r>
              <a:rPr lang="en-US" altLang="zh-CN">
                <a:solidFill>
                  <a:srgbClr val="000000"/>
                </a:solidFill>
                <a:ea typeface="宋体" panose="02010600030101010101" pitchFamily="2" charset="-122"/>
                <a:cs typeface="Times New Roman" panose="02020603050405020304" pitchFamily="18" charset="0"/>
              </a:rPr>
              <a:t>girls wearing shower caps and the boys with water guns all stared at me as I started to pass by.</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59060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1295871"/>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mtClean="0">
                <a:solidFill>
                  <a:schemeClr val="bg1"/>
                </a:solidFill>
              </a:rPr>
              <a:t>读 后 续 写</a:t>
            </a:r>
            <a:endParaRPr lang="zh-CN" altLang="zh-CN" dirty="0">
              <a:solidFill>
                <a:schemeClr val="bg1"/>
              </a:solidFill>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写作</a:t>
            </a:r>
            <a:r>
              <a:rPr lang="en-US" altLang="zh-CN" sz="4000"/>
              <a:t>·</a:t>
            </a:r>
            <a:r>
              <a:rPr lang="zh-CN" altLang="en-US" sz="4000" smtClean="0"/>
              <a:t>触类旁通</a:t>
            </a:r>
            <a:endParaRPr lang="zh-CN" altLang="en-US" sz="4000" dirty="0"/>
          </a:p>
        </p:txBody>
      </p:sp>
      <p:sp>
        <p:nvSpPr>
          <p:cNvPr id="5" name="矩形 4"/>
          <p:cNvSpPr>
            <a:spLocks noChangeAspect="1"/>
          </p:cNvSpPr>
          <p:nvPr/>
        </p:nvSpPr>
        <p:spPr>
          <a:xfrm>
            <a:off x="361950" y="1552782"/>
            <a:ext cx="10807700" cy="491096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典题示例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阅读下面材料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根据其内容和所给段落开头语续写两段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使之构成一篇完整的短文。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Two men,both seriously ill,occupied the same hospital room.One man was allowed to sit up in his bed for an hour each afternoon to help empty the liquid from his lungs.His bed was next to the room’s only window.The other man had to spend all his time on his back.</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5410712"/>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Then I noticed a little one,no older than five,holding a water gun down by his side, </a:t>
            </a:r>
            <a:r>
              <a:rPr lang="en-US" altLang="zh-CN" smtClean="0">
                <a:solidFill>
                  <a:srgbClr val="000000"/>
                </a:solidFill>
                <a:ea typeface="宋体" panose="02010600030101010101" pitchFamily="2" charset="-122"/>
                <a:cs typeface="Times New Roman" panose="02020603050405020304" pitchFamily="18" charset="0"/>
              </a:rPr>
              <a:t>eyeing me </a:t>
            </a:r>
            <a:r>
              <a:rPr lang="en-US" altLang="zh-CN">
                <a:solidFill>
                  <a:srgbClr val="000000"/>
                </a:solidFill>
                <a:ea typeface="宋体" panose="02010600030101010101" pitchFamily="2" charset="-122"/>
                <a:cs typeface="Times New Roman" panose="02020603050405020304" pitchFamily="18" charset="0"/>
              </a:rPr>
              <a:t>a little harder than the others.I eyed him back.Then his brother,who 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seen around the neighborhood,nodded at him like he was saying</a:t>
            </a:r>
            <a:r>
              <a:rPr lang="en-US" altLang="zh-CN" smtClean="0">
                <a:solidFill>
                  <a:srgbClr val="000000"/>
                </a:solidFill>
                <a:ea typeface="宋体" panose="02010600030101010101" pitchFamily="2" charset="-122"/>
                <a:cs typeface="Times New Roman" panose="02020603050405020304" pitchFamily="18" charset="0"/>
              </a:rPr>
              <a:t>,</a:t>
            </a:r>
          </a:p>
          <a:p>
            <a:pPr indent="7200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I dare you.” My eyes tightened a little further as I communicated my own “I dare you” to the five-year-old</a:t>
            </a:r>
            <a:r>
              <a:rPr lang="en-US" altLang="zh-CN" smtClean="0">
                <a:solidFill>
                  <a:srgbClr val="000000"/>
                </a:solidFill>
                <a:ea typeface="宋体" panose="02010600030101010101" pitchFamily="2" charset="-122"/>
                <a:cs typeface="Times New Roman" panose="02020603050405020304" pitchFamily="18" charset="0"/>
              </a:rPr>
              <a:t>.</a:t>
            </a:r>
          </a:p>
          <a:p>
            <a:pPr indent="7200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Then </a:t>
            </a:r>
            <a:r>
              <a:rPr lang="en-US" altLang="zh-CN">
                <a:solidFill>
                  <a:srgbClr val="000000"/>
                </a:solidFill>
                <a:ea typeface="宋体" panose="02010600030101010101" pitchFamily="2" charset="-122"/>
                <a:cs typeface="Times New Roman" panose="02020603050405020304" pitchFamily="18" charset="0"/>
              </a:rPr>
              <a:t>his eyes moved,planning his escape route through the alley,and in that </a:t>
            </a:r>
            <a:r>
              <a:rPr lang="en-US" altLang="zh-CN" smtClean="0">
                <a:solidFill>
                  <a:srgbClr val="000000"/>
                </a:solidFill>
                <a:ea typeface="宋体" panose="02010600030101010101" pitchFamily="2" charset="-122"/>
                <a:cs typeface="Times New Roman" panose="02020603050405020304" pitchFamily="18" charset="0"/>
              </a:rPr>
              <a:t>split  </a:t>
            </a:r>
            <a:r>
              <a:rPr lang="en-US" altLang="zh-CN">
                <a:solidFill>
                  <a:srgbClr val="000000"/>
                </a:solidFill>
                <a:ea typeface="宋体" panose="02010600030101010101" pitchFamily="2" charset="-122"/>
                <a:cs typeface="Times New Roman" panose="02020603050405020304" pitchFamily="18" charset="0"/>
              </a:rPr>
              <a:t>second I knew I was going to get soaked(</a:t>
            </a:r>
            <a:r>
              <a:rPr lang="zh-CN" altLang="zh-CN">
                <a:solidFill>
                  <a:srgbClr val="000000"/>
                </a:solidFill>
                <a:ea typeface="宋体" panose="02010600030101010101" pitchFamily="2" charset="-122"/>
                <a:cs typeface="Times New Roman" panose="02020603050405020304" pitchFamily="18" charset="0"/>
              </a:rPr>
              <a:t>湿透</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758388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And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got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me</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behind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ear</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before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towards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his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exit.</a:t>
            </a:r>
            <a:r>
              <a:rPr lang="en-US" altLang="zh-CN">
                <a:ea typeface="宋体" panose="02010600030101010101" pitchFamily="2" charset="-122"/>
                <a:cs typeface="Times New Roman" panose="02020603050405020304" pitchFamily="18" charset="0"/>
              </a:rPr>
              <a:t>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grasped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brother</a:t>
            </a:r>
            <a:r>
              <a:rPr lang="en-US" altLang="zh-CN">
                <a:latin typeface="宋体" panose="02010600030101010101" pitchFamily="2" charset="-122"/>
                <a:ea typeface="方正书宋_GBK" panose="03000509000000000000" pitchFamily="65" charset="-122"/>
                <a:cs typeface="Times New Roman" panose="02020603050405020304" pitchFamily="18" charset="0"/>
              </a:rPr>
              <a:t>’</a:t>
            </a:r>
            <a:r>
              <a:rPr lang="en-US" altLang="zh-CN">
                <a:ea typeface="宋体" panose="02010600030101010101" pitchFamily="2" charset="-122"/>
                <a:cs typeface="Times New Roman" panose="02020603050405020304" pitchFamily="18" charset="0"/>
              </a:rPr>
              <a:t>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gun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ran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after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him.I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pulled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trigger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just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“killer”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alley.He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fought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back</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shooter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match</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power,so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instead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turned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gun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few</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other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little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kids.Before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long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were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all-out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warfare.Soon,there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were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balloons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falling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from</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upstairs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windows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whole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block</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seemed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involved.Needless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say,I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soaked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laughing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like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a:t>
            </a:r>
            <a:r>
              <a:rPr lang="en-US" altLang="zh-CN">
                <a:latin typeface="宋体" panose="02010600030101010101" pitchFamily="2" charset="-122"/>
                <a:ea typeface="方正书宋_GBK" panose="03000509000000000000" pitchFamily="65" charset="-122"/>
                <a:cs typeface="Times New Roman" panose="02020603050405020304" pitchFamily="18" charset="0"/>
              </a:rPr>
              <a:t>’</a:t>
            </a:r>
            <a:r>
              <a:rPr lang="en-US" altLang="zh-CN">
                <a:ea typeface="宋体" panose="02010600030101010101" pitchFamily="2" charset="-122"/>
                <a:cs typeface="Times New Roman" panose="02020603050405020304" pitchFamily="18" charset="0"/>
              </a:rPr>
              <a:t>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never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laughed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before.</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61950" y="1511895"/>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61950" y="1979238"/>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50799" y="2088051"/>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50799" y="2555394"/>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61950" y="2664207"/>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61950" y="3131550"/>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50799" y="3246092"/>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50799" y="3713435"/>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50799" y="3794263"/>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50799" y="4261606"/>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50799" y="4403872"/>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50799" y="4871215"/>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350799" y="4989528"/>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350799" y="5456871"/>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335999" y="5568381"/>
            <a:ext cx="108077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335999" y="6035724"/>
            <a:ext cx="1080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10801598" y="859360"/>
            <a:ext cx="3940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10801598" y="1326703"/>
            <a:ext cx="3940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p:cNvSpPr>
            <a:spLocks noChangeAspect="1"/>
          </p:cNvSpPr>
          <p:nvPr/>
        </p:nvSpPr>
        <p:spPr>
          <a:xfrm>
            <a:off x="361950" y="310757"/>
            <a:ext cx="5982728"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续写词数应为</a:t>
            </a:r>
            <a:r>
              <a:rPr lang="en-US" altLang="zh-CN">
                <a:solidFill>
                  <a:srgbClr val="000000"/>
                </a:solidFill>
                <a:ea typeface="宋体" panose="02010600030101010101" pitchFamily="2" charset="-122"/>
                <a:cs typeface="Times New Roman" panose="02020603050405020304" pitchFamily="18" charset="0"/>
              </a:rPr>
              <a:t>150</a:t>
            </a:r>
            <a:r>
              <a:rPr lang="zh-CN" altLang="zh-CN">
                <a:solidFill>
                  <a:srgbClr val="000000"/>
                </a:solidFill>
                <a:ea typeface="宋体" panose="02010600030101010101" pitchFamily="2" charset="-122"/>
                <a:cs typeface="Times New Roman" panose="02020603050405020304" pitchFamily="18" charset="0"/>
              </a:rPr>
              <a:t>个</a:t>
            </a:r>
            <a:r>
              <a:rPr lang="zh-CN" altLang="zh-CN">
                <a:solidFill>
                  <a:srgbClr val="000000"/>
                </a:solidFill>
                <a:ea typeface="宋体" panose="02010600030101010101" pitchFamily="2" charset="-122"/>
                <a:cs typeface="Times New Roman" panose="02020603050405020304" pitchFamily="18" charset="0"/>
              </a:rPr>
              <a:t>左右</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49257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6" presetClass="exit" presetSubtype="21" fill="hold" grpId="0" nodeType="withEffect">
                                  <p:stCondLst>
                                    <p:cond delay="0"/>
                                  </p:stCondLst>
                                  <p:childTnLst>
                                    <p:animEffect transition="out" filter="barn(inVertical)">
                                      <p:cBhvr>
                                        <p:cTn id="18" dur="500"/>
                                        <p:tgtEl>
                                          <p:spTgt spid="12"/>
                                        </p:tgtEl>
                                      </p:cBhvr>
                                    </p:animEffect>
                                    <p:set>
                                      <p:cBhvr>
                                        <p:cTn id="19" dur="1" fill="hold">
                                          <p:stCondLst>
                                            <p:cond delay="499"/>
                                          </p:stCondLst>
                                        </p:cTn>
                                        <p:tgtEl>
                                          <p:spTgt spid="12"/>
                                        </p:tgtEl>
                                        <p:attrNameLst>
                                          <p:attrName>style.visibility</p:attrName>
                                        </p:attrNameLst>
                                      </p:cBhvr>
                                      <p:to>
                                        <p:strVal val="hidden"/>
                                      </p:to>
                                    </p:set>
                                  </p:childTnLst>
                                </p:cTn>
                              </p:par>
                              <p:par>
                                <p:cTn id="20" presetID="16" presetClass="exit" presetSubtype="21" fill="hold" grpId="0" nodeType="with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8"/>
                                        </p:tgtEl>
                                      </p:cBhvr>
                                    </p:animEffect>
                                    <p:set>
                                      <p:cBhvr>
                                        <p:cTn id="28" dur="1" fill="hold">
                                          <p:stCondLst>
                                            <p:cond delay="499"/>
                                          </p:stCondLst>
                                        </p:cTn>
                                        <p:tgtEl>
                                          <p:spTgt spid="18"/>
                                        </p:tgtEl>
                                        <p:attrNameLst>
                                          <p:attrName>style.visibility</p:attrName>
                                        </p:attrNameLst>
                                      </p:cBhvr>
                                      <p:to>
                                        <p:strVal val="hidden"/>
                                      </p:to>
                                    </p:set>
                                  </p:childTnLst>
                                </p:cTn>
                              </p:par>
                              <p:par>
                                <p:cTn id="29" presetID="16" presetClass="exit" presetSubtype="21" fill="hold" grpId="0" nodeType="withEffect">
                                  <p:stCondLst>
                                    <p:cond delay="0"/>
                                  </p:stCondLst>
                                  <p:childTnLst>
                                    <p:animEffect transition="out" filter="barn(inVertical)">
                                      <p:cBhvr>
                                        <p:cTn id="30" dur="500"/>
                                        <p:tgtEl>
                                          <p:spTgt spid="20"/>
                                        </p:tgtEl>
                                      </p:cBhvr>
                                    </p:animEffect>
                                    <p:set>
                                      <p:cBhvr>
                                        <p:cTn id="31"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6" grpId="0" animBg="1"/>
      <p:bldP spid="18"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I</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couldn</a:t>
            </a:r>
            <a:r>
              <a:rPr lang="en-US" altLang="zh-CN" i="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remember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last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water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fight.</a:t>
            </a:r>
            <a:r>
              <a:rPr lang="en-US" altLang="zh-CN">
                <a:ea typeface="宋体" panose="02010600030101010101" pitchFamily="2" charset="-122"/>
                <a:cs typeface="Times New Roman" panose="02020603050405020304" pitchFamily="18" charset="0"/>
              </a:rPr>
              <a:t>If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did,it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couldn</a:t>
            </a:r>
            <a:r>
              <a:rPr lang="en-US" altLang="zh-CN">
                <a:latin typeface="宋体" panose="02010600030101010101" pitchFamily="2" charset="-122"/>
                <a:ea typeface="方正书宋_GBK" panose="03000509000000000000" pitchFamily="65" charset="-122"/>
                <a:cs typeface="Times New Roman" panose="02020603050405020304" pitchFamily="18" charset="0"/>
              </a:rPr>
              <a:t>’</a:t>
            </a:r>
            <a:r>
              <a:rPr lang="en-US" altLang="zh-CN">
                <a:ea typeface="宋体" panose="02010600030101010101" pitchFamily="2" charset="-122"/>
                <a:cs typeface="Times New Roman" panose="02020603050405020304" pitchFamily="18" charset="0"/>
              </a:rPr>
              <a:t>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have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been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fun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one.One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our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neighbours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selling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flavoured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ices.She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told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witnessing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fight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made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day.She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invited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us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all</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over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some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free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mango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ice.It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took</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five-year-old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bring</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kid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me,put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life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perspective,and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help</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realise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that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not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able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control</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disappointment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but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still</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let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joy.And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ruin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suit,too,and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not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really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care!</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737759" y="1007839"/>
            <a:ext cx="320785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737759" y="1475182"/>
            <a:ext cx="32078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87916" y="1622458"/>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87917" y="2089801"/>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361950" y="2212462"/>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361951" y="2679805"/>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59138" y="2804701"/>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59139" y="3272044"/>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359138" y="3377584"/>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359139" y="3844927"/>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359138" y="3970170"/>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359139" y="4437513"/>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359138" y="4585076"/>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359139" y="5052419"/>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a:extLst>
              <a:ext uri="{FF2B5EF4-FFF2-40B4-BE49-F238E27FC236}">
                <a16:creationId xmlns:a16="http://schemas.microsoft.com/office/drawing/2014/main" xmlns="" id="{8A90BD6A-DAC1-4175-BADE-A70FD2E31095}"/>
              </a:ext>
            </a:extLst>
          </p:cNvPr>
          <p:cNvSpPr/>
          <p:nvPr/>
        </p:nvSpPr>
        <p:spPr>
          <a:xfrm>
            <a:off x="359138" y="5151869"/>
            <a:ext cx="1078173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0" name="直接连接符 19">
            <a:extLst>
              <a:ext uri="{FF2B5EF4-FFF2-40B4-BE49-F238E27FC236}">
                <a16:creationId xmlns:a16="http://schemas.microsoft.com/office/drawing/2014/main" xmlns="" id="{94F29B7E-74BF-4821-88B9-C8400B1817B7}"/>
              </a:ext>
            </a:extLst>
          </p:cNvPr>
          <p:cNvCxnSpPr>
            <a:cxnSpLocks/>
          </p:cNvCxnSpPr>
          <p:nvPr/>
        </p:nvCxnSpPr>
        <p:spPr>
          <a:xfrm>
            <a:off x="359139" y="5619212"/>
            <a:ext cx="107817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118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par>
                                <p:cTn id="17" presetID="16" presetClass="exit" presetSubtype="21" fill="hold" grpId="0" nodeType="withEffect">
                                  <p:stCondLst>
                                    <p:cond delay="0"/>
                                  </p:stCondLst>
                                  <p:childTnLst>
                                    <p:animEffect transition="out" filter="barn(inVertical)">
                                      <p:cBhvr>
                                        <p:cTn id="18" dur="500"/>
                                        <p:tgtEl>
                                          <p:spTgt spid="13"/>
                                        </p:tgtEl>
                                      </p:cBhvr>
                                    </p:animEffect>
                                    <p:set>
                                      <p:cBhvr>
                                        <p:cTn id="19" dur="1" fill="hold">
                                          <p:stCondLst>
                                            <p:cond delay="499"/>
                                          </p:stCondLst>
                                        </p:cTn>
                                        <p:tgtEl>
                                          <p:spTgt spid="13"/>
                                        </p:tgtEl>
                                        <p:attrNameLst>
                                          <p:attrName>style.visibility</p:attrName>
                                        </p:attrNameLst>
                                      </p:cBhvr>
                                      <p:to>
                                        <p:strVal val="hidden"/>
                                      </p:to>
                                    </p:set>
                                  </p:childTnLst>
                                </p:cTn>
                              </p:par>
                              <p:par>
                                <p:cTn id="20" presetID="16" presetClass="exit" presetSubtype="21" fill="hold" grpId="0" nodeType="withEffect">
                                  <p:stCondLst>
                                    <p:cond delay="0"/>
                                  </p:stCondLst>
                                  <p:childTnLst>
                                    <p:animEffect transition="out" filter="barn(inVertical)">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6" presetClass="exit" presetSubtype="21" fill="hold" grpId="0" nodeType="withEffect">
                                  <p:stCondLst>
                                    <p:cond delay="0"/>
                                  </p:stCondLst>
                                  <p:childTnLst>
                                    <p:animEffect transition="out" filter="barn(inVertical)">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par>
                                <p:cTn id="26" presetID="16" presetClass="exit" presetSubtype="21" fill="hold" grpId="0" nodeType="withEffect">
                                  <p:stCondLst>
                                    <p:cond delay="0"/>
                                  </p:stCondLst>
                                  <p:childTnLst>
                                    <p:animEffect transition="out" filter="barn(inVertical)">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3" grpId="0" animBg="1"/>
      <p:bldP spid="15" grpId="0" animBg="1"/>
      <p:bldP spid="17" grpId="0" animBg="1"/>
      <p:bldP spid="1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9571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5410712"/>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men talked for hours on end.They spoke of their wives and families,their homes,their jobs,their involvement in the military service,where they had been on vacation</a:t>
            </a:r>
            <a:r>
              <a:rPr lang="en-US" altLang="zh-CN" smtClean="0">
                <a:solidFill>
                  <a:srgbClr val="000000"/>
                </a:solidFill>
                <a:ea typeface="宋体" panose="02010600030101010101" pitchFamily="2" charset="-122"/>
                <a:cs typeface="Times New Roman" panose="02020603050405020304" pitchFamily="18" charset="0"/>
              </a:rPr>
              <a:t>. Every </a:t>
            </a:r>
            <a:r>
              <a:rPr lang="en-US" altLang="zh-CN">
                <a:solidFill>
                  <a:srgbClr val="000000"/>
                </a:solidFill>
                <a:ea typeface="宋体" panose="02010600030101010101" pitchFamily="2" charset="-122"/>
                <a:cs typeface="Times New Roman" panose="02020603050405020304" pitchFamily="18" charset="0"/>
              </a:rPr>
              <a:t>afternoon when the man in the bed by the window could sit up,he would pass the time by describing to his roommate all the things he could see outside the window.The man in the other bed began to live for those one-hour periods where his world would be broadened by all the </a:t>
            </a:r>
            <a:r>
              <a:rPr lang="en-US" altLang="zh-CN" smtClean="0">
                <a:solidFill>
                  <a:srgbClr val="000000"/>
                </a:solidFill>
                <a:ea typeface="宋体" panose="02010600030101010101" pitchFamily="2" charset="-122"/>
                <a:cs typeface="Times New Roman" panose="02020603050405020304" pitchFamily="18" charset="0"/>
              </a:rPr>
              <a:t>activities and </a:t>
            </a:r>
            <a:r>
              <a:rPr lang="en-US" altLang="zh-CN">
                <a:solidFill>
                  <a:srgbClr val="000000"/>
                </a:solidFill>
                <a:ea typeface="宋体" panose="02010600030101010101" pitchFamily="2" charset="-122"/>
                <a:cs typeface="Times New Roman" panose="02020603050405020304" pitchFamily="18" charset="0"/>
              </a:rPr>
              <a:t>colour of the world outside.</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228850"/>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window overlooked a park with a lovely lake.Ducks played on the water while children sailed their model boats</a:t>
            </a:r>
            <a:r>
              <a:rPr lang="en-US" altLang="zh-CN" smtClean="0">
                <a:solidFill>
                  <a:srgbClr val="000000"/>
                </a:solidFill>
                <a:ea typeface="宋体" panose="02010600030101010101" pitchFamily="2" charset="-122"/>
                <a:cs typeface="Times New Roman" panose="02020603050405020304" pitchFamily="18" charset="0"/>
              </a:rPr>
              <a:t>. Young </a:t>
            </a:r>
            <a:r>
              <a:rPr lang="en-US" altLang="zh-CN">
                <a:solidFill>
                  <a:srgbClr val="000000"/>
                </a:solidFill>
                <a:ea typeface="宋体" panose="02010600030101010101" pitchFamily="2" charset="-122"/>
                <a:cs typeface="Times New Roman" panose="02020603050405020304" pitchFamily="18" charset="0"/>
              </a:rPr>
              <a:t>lovers walked arm in arm among flowers of every colour and a fine view of the city skyline could be seen in the distance.As the man by the window described all this in detail,the man on the other side of the room would close his eyes and imagine the beautiful scene.</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73296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399503"/>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One warm afternoon the man by the window described a parade passing by.Although the other man couldn’t hear the band—he could see it in his mind’s eye as the gentleman by the window described it excitedly.</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390869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172296"/>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Unexpectedly,a strange thought entered his head:why should he have all the pleasure of seeing everything while I never get to see anything?It didn’t seem fair.As the thought appeared the man felt ashamed at first.But as the days passed and he missed seeing more sights,his envy turned him sour and he found himself unable to sleep.He should be by that window—that thought now controlled his life.</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853040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481978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Late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one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night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lay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staring</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ceiling</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window</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began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cough.</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791815"/>
            <a:ext cx="5982728"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续写词数应为</a:t>
            </a:r>
            <a:r>
              <a:rPr lang="en-US" altLang="zh-CN">
                <a:solidFill>
                  <a:srgbClr val="000000"/>
                </a:solidFill>
                <a:ea typeface="宋体" panose="02010600030101010101" pitchFamily="2" charset="-122"/>
                <a:cs typeface="Times New Roman" panose="02020603050405020304" pitchFamily="18" charset="0"/>
              </a:rPr>
              <a:t>150</a:t>
            </a:r>
            <a:r>
              <a:rPr lang="zh-CN" altLang="zh-CN">
                <a:solidFill>
                  <a:srgbClr val="000000"/>
                </a:solidFill>
                <a:ea typeface="宋体" panose="02010600030101010101" pitchFamily="2" charset="-122"/>
                <a:cs typeface="Times New Roman" panose="02020603050405020304" pitchFamily="18" charset="0"/>
              </a:rPr>
              <a:t>个</a:t>
            </a:r>
            <a:r>
              <a:rPr lang="zh-CN" altLang="zh-CN">
                <a:solidFill>
                  <a:srgbClr val="000000"/>
                </a:solidFill>
                <a:ea typeface="宋体" panose="02010600030101010101" pitchFamily="2" charset="-122"/>
                <a:cs typeface="Times New Roman" panose="02020603050405020304" pitchFamily="18" charset="0"/>
              </a:rPr>
              <a:t>左右</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07153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121764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struggled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look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window</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beside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bed</a:t>
            </a:r>
            <a:r>
              <a:rPr lang="en-US" altLang="zh-CN" i="1" smtClean="0">
                <a:solidFill>
                  <a:srgbClr val="000000"/>
                </a:solidFill>
                <a:ea typeface="宋体" panose="02010600030101010101" pitchFamily="2" charset="-122"/>
                <a:cs typeface="Times New Roman" panose="02020603050405020304" pitchFamily="18" charset="0"/>
              </a:rPr>
              <a:t>. Much</a:t>
            </a:r>
            <a:r>
              <a:rPr lang="en-US" altLang="zh-CN" smtClean="0">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his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surprise</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faced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blank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wall.</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441504"/>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507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503783"/>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a:solidFill>
                  <a:schemeClr val="bg1"/>
                </a:solidFill>
              </a:rPr>
              <a:t>写 作 指 导</a:t>
            </a:r>
            <a:endParaRPr lang="zh-CN" altLang="zh-CN" dirty="0">
              <a:solidFill>
                <a:schemeClr val="bg1"/>
              </a:solidFill>
            </a:endParaRPr>
          </a:p>
        </p:txBody>
      </p:sp>
      <p:sp>
        <p:nvSpPr>
          <p:cNvPr id="3" name="矩形 2"/>
          <p:cNvSpPr>
            <a:spLocks noChangeAspect="1"/>
          </p:cNvSpPr>
          <p:nvPr/>
        </p:nvSpPr>
        <p:spPr>
          <a:xfrm>
            <a:off x="361950" y="1151855"/>
            <a:ext cx="10807700" cy="4707827"/>
          </a:xfrm>
          <a:prstGeom prst="rect">
            <a:avLst/>
          </a:prstGeom>
        </p:spPr>
        <p:txBody>
          <a:bodyPr>
            <a:spAutoFit/>
          </a:bodyPr>
          <a:lstStyle/>
          <a:p>
            <a:pPr>
              <a:lnSpc>
                <a:spcPct val="105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通读短文可知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故事发生在一所医院的病房里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主要人物是两位病人。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05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理解全文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把握主线</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05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通读短文可知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本文大意是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在一家医院的病房里住着两位病人。其中一位病人经允许可以在每天下午起身坐上一个小时。这位病人的病床靠近窗户</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而另一位病人则不得不日夜躺在床上。躺在窗边的病人每天向另一位病人描述他看到的窗外的风景和故事。可是有一天听故事的病人开始产生嫉妒心理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希望自己能够有机会看看窗外。</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548391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183</TotalTime>
  <Words>1730</Words>
  <Application>Microsoft Office PowerPoint</Application>
  <PresentationFormat>自定义</PresentationFormat>
  <Paragraphs>55</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46</cp:revision>
  <dcterms:created xsi:type="dcterms:W3CDTF">2020-09-19T09:01:39Z</dcterms:created>
  <dcterms:modified xsi:type="dcterms:W3CDTF">2026-03-12T02:38:02Z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