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45"/>
  </p:notesMasterIdLst>
  <p:sldIdLst>
    <p:sldId id="744" r:id="rId2"/>
    <p:sldId id="802" r:id="rId3"/>
    <p:sldId id="740" r:id="rId4"/>
    <p:sldId id="762" r:id="rId5"/>
    <p:sldId id="763" r:id="rId6"/>
    <p:sldId id="764" r:id="rId7"/>
    <p:sldId id="765" r:id="rId8"/>
    <p:sldId id="769" r:id="rId9"/>
    <p:sldId id="770" r:id="rId10"/>
    <p:sldId id="758" r:id="rId11"/>
    <p:sldId id="759" r:id="rId12"/>
    <p:sldId id="771" r:id="rId13"/>
    <p:sldId id="772" r:id="rId14"/>
    <p:sldId id="774" r:id="rId15"/>
    <p:sldId id="776" r:id="rId16"/>
    <p:sldId id="766" r:id="rId17"/>
    <p:sldId id="777" r:id="rId18"/>
    <p:sldId id="778" r:id="rId19"/>
    <p:sldId id="779" r:id="rId20"/>
    <p:sldId id="767" r:id="rId21"/>
    <p:sldId id="757" r:id="rId22"/>
    <p:sldId id="782" r:id="rId23"/>
    <p:sldId id="783" r:id="rId24"/>
    <p:sldId id="784" r:id="rId25"/>
    <p:sldId id="786" r:id="rId26"/>
    <p:sldId id="785" r:id="rId27"/>
    <p:sldId id="788" r:id="rId28"/>
    <p:sldId id="789" r:id="rId29"/>
    <p:sldId id="790" r:id="rId30"/>
    <p:sldId id="792" r:id="rId31"/>
    <p:sldId id="793" r:id="rId32"/>
    <p:sldId id="795" r:id="rId33"/>
    <p:sldId id="796" r:id="rId34"/>
    <p:sldId id="780" r:id="rId35"/>
    <p:sldId id="797" r:id="rId36"/>
    <p:sldId id="745" r:id="rId37"/>
    <p:sldId id="749" r:id="rId38"/>
    <p:sldId id="750" r:id="rId39"/>
    <p:sldId id="798" r:id="rId40"/>
    <p:sldId id="799" r:id="rId41"/>
    <p:sldId id="800" r:id="rId42"/>
    <p:sldId id="801" r:id="rId43"/>
    <p:sldId id="803" r:id="rId44"/>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46" userDrawn="1">
          <p15:clr>
            <a:srgbClr val="A4A3A4"/>
          </p15:clr>
        </p15:guide>
        <p15:guide id="3" orient="horz" pos="862"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7DD"/>
    <a:srgbClr val="34AC8B"/>
    <a:srgbClr val="D85C00"/>
    <a:srgbClr val="009A46"/>
    <a:srgbClr val="FF6600"/>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591" autoAdjust="0"/>
  </p:normalViewPr>
  <p:slideViewPr>
    <p:cSldViewPr>
      <p:cViewPr varScale="1">
        <p:scale>
          <a:sx n="97" d="100"/>
          <a:sy n="97" d="100"/>
        </p:scale>
        <p:origin x="96" y="78"/>
      </p:cViewPr>
      <p:guideLst>
        <p:guide orient="horz" pos="499"/>
        <p:guide pos="46"/>
        <p:guide orient="horz" pos="862"/>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372719547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727325664"/>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192898248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5019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83470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8284979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726731179"/>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36.xml"/><Relationship Id="rId4" Type="http://schemas.openxmlformats.org/officeDocument/2006/relationships/slide" Target="slide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88429" y="3816151"/>
            <a:ext cx="11095732" cy="830997"/>
          </a:xfrm>
          <a:prstGeom prst="rect">
            <a:avLst/>
          </a:prstGeom>
        </p:spPr>
        <p:txBody>
          <a:bodyPr wrap="square">
            <a:spAutoFit/>
          </a:bodyPr>
          <a:lstStyle/>
          <a:p>
            <a:pPr algn="ctr">
              <a:spcAft>
                <a:spcPts val="0"/>
              </a:spcAft>
              <a:tabLst>
                <a:tab pos="1188085" algn="l"/>
                <a:tab pos="2163445" algn="l"/>
                <a:tab pos="3142615" algn="l"/>
                <a:tab pos="4190365" algn="l"/>
              </a:tabLst>
            </a:pP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Section Ⅱ</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　</a:t>
            </a: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Learning About Language</a:t>
            </a:r>
          </a:p>
        </p:txBody>
      </p:sp>
    </p:spTree>
    <p:extLst>
      <p:ext uri="{BB962C8B-B14F-4D97-AF65-F5344CB8AC3E}">
        <p14:creationId xmlns:p14="http://schemas.microsoft.com/office/powerpoint/2010/main" val="1143428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247091" y="1292274"/>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smtClean="0">
                <a:solidFill>
                  <a:schemeClr val="bg1"/>
                </a:solidFill>
              </a:rPr>
              <a:t>词 汇 精 讲</a:t>
            </a:r>
            <a:endParaRPr lang="zh-CN" altLang="zh-CN" dirty="0">
              <a:solidFill>
                <a:schemeClr val="bg1"/>
              </a:solidFill>
            </a:endParaRPr>
          </a:p>
        </p:txBody>
      </p:sp>
      <p:sp>
        <p:nvSpPr>
          <p:cNvPr id="2" name="矩形 1"/>
          <p:cNvSpPr>
            <a:spLocks noChangeAspect="1"/>
          </p:cNvSpPr>
          <p:nvPr/>
        </p:nvSpPr>
        <p:spPr>
          <a:xfrm>
            <a:off x="361950" y="2035202"/>
            <a:ext cx="10807700" cy="2968505"/>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 However,he changed his mind when he saw in a photo a Chinese man about to be killed by a Japanese soldier.(page 4)</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然而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当他在照片中看到一名中国人即将被日本士兵杀害时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他改变了主意。</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横卷形 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Tree>
    <p:extLst>
      <p:ext uri="{BB962C8B-B14F-4D97-AF65-F5344CB8AC3E}">
        <p14:creationId xmlns:p14="http://schemas.microsoft.com/office/powerpoint/2010/main" val="24128868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change one</a:t>
            </a:r>
            <a:r>
              <a:rPr lang="en-US" altLang="zh-CN">
                <a:solidFill>
                  <a:schemeClr val="tx1"/>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chemeClr val="tx1"/>
                </a:solidFill>
                <a:ea typeface="宋体" panose="02010600030101010101" pitchFamily="2" charset="-122"/>
                <a:cs typeface="Times New Roman" panose="02020603050405020304" pitchFamily="18" charset="0"/>
              </a:rPr>
              <a:t>s mind </a:t>
            </a:r>
            <a:r>
              <a:rPr lang="zh-CN" altLang="zh-CN">
                <a:solidFill>
                  <a:schemeClr val="tx1"/>
                </a:solidFill>
                <a:ea typeface="宋体" panose="02010600030101010101" pitchFamily="2" charset="-122"/>
                <a:cs typeface="Times New Roman" panose="02020603050405020304" pitchFamily="18" charset="0"/>
              </a:rPr>
              <a:t>改变</a:t>
            </a:r>
            <a:r>
              <a:rPr lang="zh-CN" altLang="zh-CN" smtClean="0">
                <a:solidFill>
                  <a:schemeClr val="tx1"/>
                </a:solidFill>
                <a:ea typeface="宋体" panose="02010600030101010101" pitchFamily="2" charset="-122"/>
                <a:cs typeface="Times New Roman" panose="02020603050405020304" pitchFamily="18" charset="0"/>
              </a:rPr>
              <a:t>主意</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850573"/>
            <a:ext cx="10807700" cy="2399503"/>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make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up</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mind</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下定决心</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做出决定</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bear/keep</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mind</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that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将</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记在心中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记住</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have...in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mind</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心中有</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come/spring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mind</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突然记起</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或想到</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3427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41503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(1)Did they follow those least willing to change their minds?</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他们追随那些最不愿意改变主意的人吗</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(2)We can’t seem to make up our minds whether we want a modern city or a traditional one.</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我们似乎无法决定是想要一个现代化的城市还是一个传统的城市</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7626018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59767"/>
            <a:ext cx="10807700" cy="4381584"/>
          </a:xfrm>
          <a:prstGeom prst="rect">
            <a:avLst/>
          </a:prstGeom>
        </p:spPr>
        <p:txBody>
          <a:bodyPr>
            <a:spAutoFit/>
          </a:bodyPr>
          <a:lstStyle/>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(3)Picking up a new instrument is certainly difficult at my age,but I have a clear goal in mind and am determined to achieve it.</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我这个年纪学习新乐器的确很困难</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但我心中有一个很明确的目标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并且下定决心要去实现它</a:t>
            </a:r>
            <a:r>
              <a:rPr lang="zh-CN" altLang="zh-CN" smtClean="0">
                <a:solidFill>
                  <a:srgbClr val="000000"/>
                </a:solidFill>
                <a:ea typeface="宋体" panose="02010600030101010101" pitchFamily="2" charset="-122"/>
                <a:cs typeface="Times New Roman" panose="02020603050405020304" pitchFamily="18" charset="0"/>
              </a:rPr>
              <a:t>。</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(4)I didn’t mean to offend you.I just said the first thing that came to/into my mind.</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我不想冒犯你</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我只是说出了脑海中的第一</a:t>
            </a:r>
            <a:r>
              <a:rPr lang="zh-CN" altLang="zh-CN">
                <a:solidFill>
                  <a:srgbClr val="000000"/>
                </a:solidFill>
                <a:ea typeface="宋体" panose="02010600030101010101" pitchFamily="2" charset="-122"/>
                <a:cs typeface="Times New Roman" panose="02020603050405020304" pitchFamily="18" charset="0"/>
              </a:rPr>
              <a:t>反应</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61950" y="4763820"/>
            <a:ext cx="10807700" cy="1274195"/>
          </a:xfrm>
          <a:prstGeom prst="rect">
            <a:avLst/>
          </a:prstGeom>
          <a:ln>
            <a:solidFill>
              <a:schemeClr val="tx1"/>
            </a:solidFill>
          </a:ln>
        </p:spPr>
        <p:txBody>
          <a:bodyPr>
            <a:spAutoFit/>
          </a:bodyPr>
          <a:lstStyle/>
          <a:p>
            <a:pPr>
              <a:lnSpc>
                <a:spcPct val="120000"/>
              </a:lnSpc>
            </a:pPr>
            <a:r>
              <a:rPr lang="zh-CN" altLang="zh-CN">
                <a:solidFill>
                  <a:srgbClr val="000000"/>
                </a:solidFill>
                <a:latin typeface="+mj-ea"/>
                <a:ea typeface="+mj-ea"/>
                <a:cs typeface="Times New Roman" panose="02020603050405020304" pitchFamily="18" charset="0"/>
              </a:rPr>
              <a:t>温馨提示</a:t>
            </a:r>
            <a:r>
              <a:rPr lang="zh-CN" altLang="zh-CN">
                <a:solidFill>
                  <a:srgbClr val="000000"/>
                </a:solidFill>
                <a:latin typeface="+mj-ea"/>
                <a:ea typeface="+mj-ea"/>
              </a:rPr>
              <a:t> </a:t>
            </a:r>
            <a:r>
              <a:rPr lang="en-US" altLang="zh-CN">
                <a:solidFill>
                  <a:srgbClr val="000000"/>
                </a:solidFill>
                <a:ea typeface="宋体" panose="02010600030101010101" pitchFamily="2" charset="-122"/>
              </a:rPr>
              <a:t>make up one’s mind</a:t>
            </a:r>
            <a:r>
              <a:rPr lang="zh-CN" altLang="zh-CN">
                <a:solidFill>
                  <a:srgbClr val="000000"/>
                </a:solidFill>
                <a:ea typeface="宋体" panose="02010600030101010101" pitchFamily="2" charset="-122"/>
                <a:cs typeface="Times New Roman" panose="02020603050405020304" pitchFamily="18" charset="0"/>
              </a:rPr>
              <a:t>中的名词</a:t>
            </a:r>
            <a:r>
              <a:rPr lang="en-US" altLang="zh-CN">
                <a:solidFill>
                  <a:srgbClr val="000000"/>
                </a:solidFill>
                <a:ea typeface="宋体" panose="02010600030101010101" pitchFamily="2" charset="-122"/>
              </a:rPr>
              <a:t>mind</a:t>
            </a:r>
            <a:r>
              <a:rPr lang="zh-CN" altLang="zh-CN">
                <a:solidFill>
                  <a:srgbClr val="000000"/>
                </a:solidFill>
                <a:ea typeface="宋体" panose="02010600030101010101" pitchFamily="2" charset="-122"/>
                <a:cs typeface="Times New Roman" panose="02020603050405020304" pitchFamily="18" charset="0"/>
              </a:rPr>
              <a:t>有单复数的变化</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需要根据</a:t>
            </a:r>
            <a:r>
              <a:rPr lang="en-US" altLang="zh-CN">
                <a:solidFill>
                  <a:srgbClr val="000000"/>
                </a:solidFill>
                <a:ea typeface="宋体" panose="02010600030101010101" pitchFamily="2" charset="-122"/>
              </a:rPr>
              <a:t>one’s</a:t>
            </a:r>
            <a:r>
              <a:rPr lang="zh-CN" altLang="zh-CN">
                <a:solidFill>
                  <a:srgbClr val="000000"/>
                </a:solidFill>
                <a:ea typeface="宋体" panose="02010600030101010101" pitchFamily="2" charset="-122"/>
                <a:cs typeface="Times New Roman" panose="02020603050405020304" pitchFamily="18" charset="0"/>
              </a:rPr>
              <a:t>的单复数来确定</a:t>
            </a:r>
            <a:r>
              <a:rPr lang="en-US" altLang="zh-CN">
                <a:solidFill>
                  <a:srgbClr val="000000"/>
                </a:solidFill>
                <a:ea typeface="宋体" panose="02010600030101010101" pitchFamily="2" charset="-122"/>
              </a:rPr>
              <a:t>mind</a:t>
            </a:r>
            <a:r>
              <a:rPr lang="zh-CN" altLang="zh-CN">
                <a:solidFill>
                  <a:srgbClr val="000000"/>
                </a:solidFill>
                <a:ea typeface="宋体" panose="02010600030101010101" pitchFamily="2" charset="-122"/>
                <a:cs typeface="Times New Roman" panose="02020603050405020304" pitchFamily="18" charset="0"/>
              </a:rPr>
              <a:t>的单复数。</a:t>
            </a:r>
            <a:endParaRPr lang="zh-CN" altLang="en-US"/>
          </a:p>
        </p:txBody>
      </p:sp>
    </p:spTree>
    <p:extLst>
      <p:ext uri="{BB962C8B-B14F-4D97-AF65-F5344CB8AC3E}">
        <p14:creationId xmlns:p14="http://schemas.microsoft.com/office/powerpoint/2010/main" val="23597918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47632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re both beautiful—I can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make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up</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my mind which to buy.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(2)Always keep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mind that your main task is to get this company running smoothly.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 made up my mind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study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(study) harder rather than waste precious time on those useless things.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8446541" y="178303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8446541" y="225037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 xmlns:a16="http://schemas.microsoft.com/office/drawing/2014/main" id="{8A90BD6A-DAC1-4175-BADE-A70FD2E31095}"/>
              </a:ext>
            </a:extLst>
          </p:cNvPr>
          <p:cNvSpPr/>
          <p:nvPr/>
        </p:nvSpPr>
        <p:spPr>
          <a:xfrm>
            <a:off x="3528789" y="295205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 xmlns:a16="http://schemas.microsoft.com/office/drawing/2014/main" id="{94F29B7E-74BF-4821-88B9-C8400B1817B7}"/>
              </a:ext>
            </a:extLst>
          </p:cNvPr>
          <p:cNvCxnSpPr>
            <a:cxnSpLocks/>
          </p:cNvCxnSpPr>
          <p:nvPr/>
        </p:nvCxnSpPr>
        <p:spPr>
          <a:xfrm>
            <a:off x="3528789" y="341939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4824933" y="4116883"/>
            <a:ext cx="19442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4824933" y="4584226"/>
            <a:ext cx="19442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27799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chemeClr val="tx1"/>
                </a:solidFill>
                <a:ea typeface="宋体" panose="02010600030101010101" pitchFamily="2" charset="-122"/>
                <a:cs typeface="Times New Roman" panose="02020603050405020304" pitchFamily="18" charset="0"/>
              </a:rPr>
              <a:t>2.</a:t>
            </a:r>
            <a:r>
              <a:rPr lang="zh-CN" altLang="zh-CN">
                <a:solidFill>
                  <a:schemeClr val="tx1"/>
                </a:solidFill>
                <a:latin typeface="Arial" panose="020B0604020202020204" pitchFamily="34" charset="0"/>
                <a:cs typeface="Times New Roman" panose="02020603050405020304" pitchFamily="18" charset="0"/>
              </a:rPr>
              <a:t>【教材原文】</a:t>
            </a:r>
            <a:r>
              <a:rPr lang="en-US" altLang="zh-CN">
                <a:solidFill>
                  <a:schemeClr val="tx1"/>
                </a:solidFill>
                <a:ea typeface="宋体" panose="02010600030101010101" pitchFamily="2" charset="-122"/>
                <a:cs typeface="Times New Roman" panose="02020603050405020304" pitchFamily="18" charset="0"/>
              </a:rPr>
              <a:t> Her circumstances are beyond our control</a:t>
            </a:r>
            <a:r>
              <a:rPr lang="en-US" altLang="zh-CN" smtClean="0">
                <a:solidFill>
                  <a:schemeClr val="tx1"/>
                </a:solidFill>
                <a:ea typeface="宋体" panose="02010600030101010101" pitchFamily="2" charset="-122"/>
                <a:cs typeface="Times New Roman" panose="02020603050405020304" pitchFamily="18" charset="0"/>
              </a:rPr>
              <a:t>. (</a:t>
            </a:r>
            <a:r>
              <a:rPr lang="en-US" altLang="zh-CN">
                <a:solidFill>
                  <a:schemeClr val="tx1"/>
                </a:solidFill>
                <a:ea typeface="宋体" panose="02010600030101010101" pitchFamily="2" charset="-122"/>
                <a:cs typeface="Times New Roman" panose="02020603050405020304" pitchFamily="18" charset="0"/>
              </a:rPr>
              <a:t>page 5)</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ea typeface="宋体" panose="02010600030101010101" pitchFamily="2" charset="-122"/>
                <a:cs typeface="Times New Roman" panose="02020603050405020304" pitchFamily="18" charset="0"/>
              </a:rPr>
              <a:t>她的处境是我们无法控制的。</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circumstance </a:t>
            </a:r>
            <a:r>
              <a:rPr lang="en-US" altLang="zh-CN" i="1">
                <a:solidFill>
                  <a:schemeClr val="tx1"/>
                </a:solidFill>
                <a:ea typeface="宋体" panose="02010600030101010101" pitchFamily="2" charset="-122"/>
                <a:cs typeface="Times New Roman" panose="02020603050405020304" pitchFamily="18" charset="0"/>
              </a:rPr>
              <a:t>n.</a:t>
            </a:r>
            <a:r>
              <a:rPr lang="en-US" altLang="zh-CN">
                <a:solidFill>
                  <a:schemeClr val="tx1"/>
                </a:solidFill>
                <a:ea typeface="宋体" panose="02010600030101010101" pitchFamily="2" charset="-122"/>
                <a:cs typeface="Times New Roman" panose="02020603050405020304" pitchFamily="18" charset="0"/>
              </a:rPr>
              <a:t>[usually pl.] </a:t>
            </a:r>
            <a:r>
              <a:rPr lang="zh-CN" altLang="zh-CN">
                <a:solidFill>
                  <a:schemeClr val="tx1"/>
                </a:solidFill>
                <a:ea typeface="宋体" panose="02010600030101010101" pitchFamily="2" charset="-122"/>
                <a:cs typeface="Times New Roman" panose="02020603050405020304" pitchFamily="18" charset="0"/>
              </a:rPr>
              <a:t>条件</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环境</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状况</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3047302"/>
            <a:ext cx="10807700" cy="2399503"/>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under/in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circumstances</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在这种情况下</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既然如此</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under/in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no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circumstances</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无论如何不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决不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放在句首时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句子要用倒装</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under/in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any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circumstances</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在任何情况下</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07440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5751"/>
            <a:ext cx="10807700" cy="600164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1)You </a:t>
            </a:r>
            <a:r>
              <a:rPr lang="en-US" altLang="zh-CN">
                <a:solidFill>
                  <a:srgbClr val="000000"/>
                </a:solidFill>
                <a:ea typeface="宋体" panose="02010600030101010101" pitchFamily="2" charset="-122"/>
                <a:cs typeface="Times New Roman" panose="02020603050405020304" pitchFamily="18" charset="0"/>
              </a:rPr>
              <a:t>can view these practices as a toolbox meant to aid your efforts to build a minimalist lifestyle that works for your particular circumstances.</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你可以将这些实践视为一个工具箱</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旨在帮助你努力建立一种适合你特定情况的极简主义生活方式。</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(2)Under/In the circumstances,we must rely on ourselves.</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在这样的情况下</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我们</a:t>
            </a:r>
            <a:r>
              <a:rPr lang="zh-CN" altLang="zh-CN" smtClean="0">
                <a:solidFill>
                  <a:srgbClr val="000000"/>
                </a:solidFill>
                <a:ea typeface="宋体" panose="02010600030101010101" pitchFamily="2" charset="-122"/>
                <a:cs typeface="Times New Roman" panose="02020603050405020304" pitchFamily="18" charset="0"/>
              </a:rPr>
              <a:t>必须</a:t>
            </a:r>
            <a:r>
              <a:rPr lang="zh-CN" altLang="en-US">
                <a:solidFill>
                  <a:srgbClr val="000000"/>
                </a:solidFill>
                <a:ea typeface="宋体" panose="02010600030101010101" pitchFamily="2" charset="-122"/>
                <a:cs typeface="Times New Roman" panose="02020603050405020304" pitchFamily="18" charset="0"/>
              </a:rPr>
              <a:t>依靠</a:t>
            </a:r>
            <a:r>
              <a:rPr lang="zh-CN" altLang="zh-CN" smtClean="0">
                <a:solidFill>
                  <a:srgbClr val="000000"/>
                </a:solidFill>
                <a:ea typeface="宋体" panose="02010600030101010101" pitchFamily="2" charset="-122"/>
                <a:cs typeface="Times New Roman" panose="02020603050405020304" pitchFamily="18" charset="0"/>
              </a:rPr>
              <a:t>自己</a:t>
            </a:r>
            <a:r>
              <a:rPr lang="zh-CN"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(3)Under/In no circumstances should you leave the house.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无论如何你都不应该离开这所房子。</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7152916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087959"/>
            <a:ext cx="10807700" cy="2456057"/>
          </a:xfrm>
          <a:prstGeom prst="rect">
            <a:avLst/>
          </a:prstGeom>
        </p:spPr>
        <p:txBody>
          <a:bodyPr>
            <a:spAutoFit/>
          </a:bodyPr>
          <a:lstStyle/>
          <a:p>
            <a:pPr>
              <a:lnSpc>
                <a:spcPct val="120000"/>
              </a:lnSpc>
            </a:pPr>
            <a:r>
              <a:rPr lang="zh-CN" altLang="zh-CN">
                <a:solidFill>
                  <a:srgbClr val="000000"/>
                </a:solidFill>
                <a:cs typeface="Times New Roman" panose="02020603050405020304" pitchFamily="18" charset="0"/>
              </a:rPr>
              <a:t>温馨提示</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rPr>
              <a:t>at no time,in no way,in no sense,on no </a:t>
            </a:r>
            <a:r>
              <a:rPr lang="en-US" altLang="zh-CN" smtClean="0">
                <a:solidFill>
                  <a:srgbClr val="000000"/>
                </a:solidFill>
                <a:ea typeface="宋体" panose="02010600030101010101" pitchFamily="2" charset="-122"/>
              </a:rPr>
              <a:t>account</a:t>
            </a:r>
            <a:r>
              <a:rPr lang="zh-CN" altLang="zh-CN" smtClean="0">
                <a:solidFill>
                  <a:srgbClr val="000000"/>
                </a:solidFill>
                <a:ea typeface="宋体" panose="02010600030101010101" pitchFamily="2" charset="-122"/>
                <a:cs typeface="Times New Roman" panose="02020603050405020304" pitchFamily="18" charset="0"/>
              </a:rPr>
              <a:t>等</a:t>
            </a:r>
            <a:r>
              <a:rPr lang="zh-CN" altLang="zh-CN">
                <a:solidFill>
                  <a:srgbClr val="000000"/>
                </a:solidFill>
                <a:ea typeface="宋体" panose="02010600030101010101" pitchFamily="2" charset="-122"/>
                <a:cs typeface="Times New Roman" panose="02020603050405020304" pitchFamily="18" charset="0"/>
              </a:rPr>
              <a:t>短语均意为</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决不</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无论如何也不</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置于句首时</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句子要用部分倒装语序。</a:t>
            </a:r>
            <a:r>
              <a:rPr lang="en-US" altLang="zh-CN">
                <a:solidFill>
                  <a:srgbClr val="000000"/>
                </a:solidFill>
                <a:ea typeface="宋体" panose="02010600030101010101" pitchFamily="2" charset="-122"/>
              </a:rPr>
              <a:t/>
            </a:r>
            <a:br>
              <a:rPr lang="en-US" altLang="zh-CN">
                <a:solidFill>
                  <a:srgbClr val="000000"/>
                </a:solidFill>
                <a:ea typeface="宋体" panose="02010600030101010101" pitchFamily="2" charset="-122"/>
              </a:rPr>
            </a:br>
            <a:endParaRPr lang="zh-CN" altLang="en-US"/>
          </a:p>
        </p:txBody>
      </p:sp>
    </p:spTree>
    <p:extLst>
      <p:ext uri="{BB962C8B-B14F-4D97-AF65-F5344CB8AC3E}">
        <p14:creationId xmlns:p14="http://schemas.microsoft.com/office/powerpoint/2010/main" val="27703307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791815"/>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circumstances,they had no choice but to stay where they were until help came.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(2)Remember that goals are flexible.They can change according to </a:t>
            </a:r>
            <a:r>
              <a:rPr lang="zh-CN" altLang="zh-CN" u="sng">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u="sng" smtClean="0">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(circumstance).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1152525" y="1950786"/>
            <a:ext cx="1906291" cy="631711"/>
          </a:xfrm>
          <a:prstGeom prst="rect">
            <a:avLst/>
          </a:prstGeom>
        </p:spPr>
        <p:txBody>
          <a:bodyPr wrap="none">
            <a:spAutoFit/>
          </a:bodyPr>
          <a:lstStyle/>
          <a:p>
            <a:pPr>
              <a:lnSpc>
                <a:spcPct val="120000"/>
              </a:lnSpc>
            </a:pPr>
            <a:r>
              <a:rPr lang="en-US" altLang="zh-CN" smtClean="0">
                <a:ea typeface="宋体" panose="02010600030101010101" pitchFamily="2" charset="-122"/>
              </a:rPr>
              <a:t>Under/In </a:t>
            </a:r>
            <a:endParaRPr lang="zh-CN" altLang="en-US"/>
          </a:p>
        </p:txBody>
      </p:sp>
      <p:sp>
        <p:nvSpPr>
          <p:cNvPr id="9" name="矩形 8"/>
          <p:cNvSpPr>
            <a:spLocks noChangeAspect="1"/>
          </p:cNvSpPr>
          <p:nvPr/>
        </p:nvSpPr>
        <p:spPr>
          <a:xfrm>
            <a:off x="2952725" y="3738081"/>
            <a:ext cx="3075457" cy="626710"/>
          </a:xfrm>
          <a:prstGeom prst="rect">
            <a:avLst/>
          </a:prstGeom>
        </p:spPr>
        <p:txBody>
          <a:bodyPr wrap="none">
            <a:spAutoFit/>
          </a:bodyPr>
          <a:lstStyle/>
          <a:p>
            <a:pPr>
              <a:lnSpc>
                <a:spcPct val="120000"/>
              </a:lnSpc>
            </a:pPr>
            <a:r>
              <a:rPr lang="en-US" altLang="zh-CN">
                <a:ea typeface="宋体" panose="02010600030101010101" pitchFamily="2" charset="-122"/>
              </a:rPr>
              <a:t>circumstances</a:t>
            </a:r>
            <a:r>
              <a:rPr lang="zh-CN" altLang="en-US">
                <a:ea typeface="宋体" panose="02010600030101010101" pitchFamily="2" charset="-122"/>
              </a:rPr>
              <a:t>　</a:t>
            </a:r>
            <a:endParaRPr lang="zh-CN" altLang="en-US"/>
          </a:p>
        </p:txBody>
      </p:sp>
    </p:spTree>
    <p:extLst>
      <p:ext uri="{BB962C8B-B14F-4D97-AF65-F5344CB8AC3E}">
        <p14:creationId xmlns:p14="http://schemas.microsoft.com/office/powerpoint/2010/main" val="572453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a:spLocks noChangeAspect="1"/>
          </p:cNvSpPr>
          <p:nvPr/>
        </p:nvSpPr>
        <p:spPr>
          <a:xfrm>
            <a:off x="361950" y="791815"/>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完成句子</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在这种情况下</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这是我们可以期待的最好结果。</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 result was the best that could be </a:t>
            </a:r>
            <a:r>
              <a:rPr lang="en-US" altLang="zh-CN" smtClean="0">
                <a:solidFill>
                  <a:srgbClr val="000000"/>
                </a:solidFill>
                <a:ea typeface="宋体" panose="02010600030101010101" pitchFamily="2" charset="-122"/>
                <a:cs typeface="Times New Roman" panose="02020603050405020304" pitchFamily="18" charset="0"/>
              </a:rPr>
              <a:t>expected ____________ ________ __________________.</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ea typeface="宋体" panose="02010600030101010101" pitchFamily="2" charset="-122"/>
                <a:cs typeface="Times New Roman" panose="02020603050405020304" pitchFamily="18" charset="0"/>
              </a:rPr>
              <a:t>在任何情况下我都不会同意你的意见。</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__________ ________ _______________will </a:t>
            </a:r>
            <a:r>
              <a:rPr lang="en-US" altLang="zh-CN">
                <a:solidFill>
                  <a:srgbClr val="000000"/>
                </a:solidFill>
                <a:ea typeface="宋体" panose="02010600030101010101" pitchFamily="2" charset="-122"/>
                <a:cs typeface="Times New Roman" panose="02020603050405020304" pitchFamily="18" charset="0"/>
              </a:rPr>
              <a:t>I agree with you.</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12" name="矩形 11"/>
          <p:cNvSpPr>
            <a:spLocks noChangeAspect="1"/>
          </p:cNvSpPr>
          <p:nvPr/>
        </p:nvSpPr>
        <p:spPr>
          <a:xfrm>
            <a:off x="8658898" y="1929097"/>
            <a:ext cx="1688283" cy="631711"/>
          </a:xfrm>
          <a:prstGeom prst="rect">
            <a:avLst/>
          </a:prstGeom>
        </p:spPr>
        <p:txBody>
          <a:bodyPr wrap="none">
            <a:spAutoFit/>
          </a:bodyPr>
          <a:lstStyle/>
          <a:p>
            <a:pPr>
              <a:lnSpc>
                <a:spcPct val="120000"/>
              </a:lnSpc>
            </a:pPr>
            <a:r>
              <a:rPr lang="en-US" altLang="zh-CN" smtClean="0">
                <a:ea typeface="宋体" panose="02010600030101010101" pitchFamily="2" charset="-122"/>
              </a:rPr>
              <a:t>under/in</a:t>
            </a:r>
            <a:endParaRPr lang="zh-CN" altLang="en-US"/>
          </a:p>
        </p:txBody>
      </p:sp>
      <p:sp>
        <p:nvSpPr>
          <p:cNvPr id="19" name="矩形 18"/>
          <p:cNvSpPr>
            <a:spLocks noChangeAspect="1"/>
          </p:cNvSpPr>
          <p:nvPr/>
        </p:nvSpPr>
        <p:spPr>
          <a:xfrm>
            <a:off x="864493" y="2540227"/>
            <a:ext cx="4441216" cy="631711"/>
          </a:xfrm>
          <a:prstGeom prst="rect">
            <a:avLst/>
          </a:prstGeom>
        </p:spPr>
        <p:txBody>
          <a:bodyPr wrap="none">
            <a:spAutoFit/>
          </a:bodyPr>
          <a:lstStyle/>
          <a:p>
            <a:pPr>
              <a:lnSpc>
                <a:spcPct val="120000"/>
              </a:lnSpc>
            </a:pPr>
            <a:r>
              <a:rPr lang="en-US" altLang="zh-CN">
                <a:ea typeface="宋体" panose="02010600030101010101" pitchFamily="2" charset="-122"/>
              </a:rPr>
              <a:t>the </a:t>
            </a:r>
            <a:r>
              <a:rPr lang="en-US" altLang="zh-CN" smtClean="0">
                <a:ea typeface="宋体" panose="02010600030101010101" pitchFamily="2" charset="-122"/>
              </a:rPr>
              <a:t>          circumstances </a:t>
            </a:r>
            <a:endParaRPr lang="en-US" altLang="zh-CN">
              <a:ea typeface="宋体" panose="02010600030101010101" pitchFamily="2" charset="-122"/>
            </a:endParaRPr>
          </a:p>
        </p:txBody>
      </p:sp>
      <p:sp>
        <p:nvSpPr>
          <p:cNvPr id="20" name="矩形 19"/>
          <p:cNvSpPr>
            <a:spLocks noChangeAspect="1"/>
          </p:cNvSpPr>
          <p:nvPr/>
        </p:nvSpPr>
        <p:spPr>
          <a:xfrm>
            <a:off x="624844" y="3741760"/>
            <a:ext cx="6767174" cy="683264"/>
          </a:xfrm>
          <a:prstGeom prst="rect">
            <a:avLst/>
          </a:prstGeom>
        </p:spPr>
        <p:txBody>
          <a:bodyPr wrap="none">
            <a:spAutoFit/>
          </a:bodyPr>
          <a:lstStyle/>
          <a:p>
            <a:pPr>
              <a:lnSpc>
                <a:spcPct val="120000"/>
              </a:lnSpc>
            </a:pPr>
            <a:r>
              <a:rPr lang="en-US" altLang="zh-CN">
                <a:ea typeface="宋体" panose="02010600030101010101" pitchFamily="2" charset="-122"/>
              </a:rPr>
              <a:t>Under/In </a:t>
            </a:r>
            <a:r>
              <a:rPr lang="en-US" altLang="zh-CN" smtClean="0">
                <a:ea typeface="宋体" panose="02010600030101010101" pitchFamily="2" charset="-122"/>
              </a:rPr>
              <a:t>       no            circumstances</a:t>
            </a:r>
            <a:endParaRPr lang="zh-CN" altLang="en-US"/>
          </a:p>
        </p:txBody>
      </p:sp>
    </p:spTree>
    <p:extLst>
      <p:ext uri="{BB962C8B-B14F-4D97-AF65-F5344CB8AC3E}">
        <p14:creationId xmlns:p14="http://schemas.microsoft.com/office/powerpoint/2010/main" val="39254102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barn(inVertical)">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横卷形 10">
            <a:hlinkClick r:id="rId2" action="ppaction://hlinksldjump" highlightClick="1">
              <a:snd r:embed="rId3" name="chimes.wav"/>
            </a:hlinkClick>
          </p:cNvPr>
          <p:cNvSpPr/>
          <p:nvPr/>
        </p:nvSpPr>
        <p:spPr>
          <a:xfrm>
            <a:off x="2592685" y="1079847"/>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
        <p:nvSpPr>
          <p:cNvPr id="12" name="横卷形 11">
            <a:hlinkClick r:id="rId4" action="ppaction://hlinksldjump" highlightClick="1">
              <a:snd r:embed="rId3" name="chimes.wav"/>
            </a:hlinkClick>
          </p:cNvPr>
          <p:cNvSpPr/>
          <p:nvPr/>
        </p:nvSpPr>
        <p:spPr>
          <a:xfrm>
            <a:off x="2592685" y="2447999"/>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
        <p:nvSpPr>
          <p:cNvPr id="13" name="横卷形 12">
            <a:hlinkClick r:id="rId5" action="ppaction://hlinksldjump" highlightClick="1">
              <a:snd r:embed="rId3" name="chimes.wav"/>
            </a:hlinkClick>
          </p:cNvPr>
          <p:cNvSpPr/>
          <p:nvPr/>
        </p:nvSpPr>
        <p:spPr>
          <a:xfrm>
            <a:off x="25926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a:t>
            </a:r>
            <a:r>
              <a:rPr lang="zh-CN" altLang="en-US" sz="4000" smtClean="0"/>
              <a:t>训练</a:t>
            </a:r>
            <a:endParaRPr lang="zh-CN" altLang="zh-CN" sz="4000" dirty="0"/>
          </a:p>
        </p:txBody>
      </p:sp>
    </p:spTree>
    <p:extLst>
      <p:ext uri="{BB962C8B-B14F-4D97-AF65-F5344CB8AC3E}">
        <p14:creationId xmlns:p14="http://schemas.microsoft.com/office/powerpoint/2010/main" val="36763955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503783"/>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语 法 精 析</a:t>
            </a:r>
            <a:endParaRPr lang="zh-CN" altLang="zh-CN" dirty="0">
              <a:solidFill>
                <a:schemeClr val="bg1"/>
              </a:solidFill>
            </a:endParaRPr>
          </a:p>
        </p:txBody>
      </p:sp>
      <p:sp>
        <p:nvSpPr>
          <p:cNvPr id="4" name="矩形 3"/>
          <p:cNvSpPr>
            <a:spLocks noChangeAspect="1"/>
          </p:cNvSpPr>
          <p:nvPr/>
        </p:nvSpPr>
        <p:spPr>
          <a:xfrm>
            <a:off x="361950" y="1079847"/>
            <a:ext cx="10807700" cy="4741298"/>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非限制性定语从句</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一、基本含义</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非限制性定语从句只是对整个主句或先行词的附加说明。主句或先行词与从句之间一般用逗号分开</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从句常常单独翻译。引导非限制性定语从句的关系代词有</a:t>
            </a:r>
            <a:r>
              <a:rPr lang="en-US" altLang="zh-CN">
                <a:solidFill>
                  <a:srgbClr val="000000"/>
                </a:solidFill>
                <a:ea typeface="宋体" panose="02010600030101010101" pitchFamily="2" charset="-122"/>
                <a:cs typeface="Times New Roman" panose="02020603050405020304" pitchFamily="18" charset="0"/>
              </a:rPr>
              <a:t>as,which,who,whom,whose</a:t>
            </a:r>
            <a:r>
              <a:rPr lang="zh-CN" altLang="zh-CN">
                <a:solidFill>
                  <a:srgbClr val="000000"/>
                </a:solidFill>
                <a:ea typeface="宋体" panose="02010600030101010101" pitchFamily="2" charset="-122"/>
                <a:cs typeface="Times New Roman" panose="02020603050405020304" pitchFamily="18" charset="0"/>
              </a:rPr>
              <a:t>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做定语从句的主语、宾语、表语或定语。关系副词有</a:t>
            </a:r>
            <a:r>
              <a:rPr lang="en-US" altLang="zh-CN">
                <a:solidFill>
                  <a:srgbClr val="000000"/>
                </a:solidFill>
                <a:ea typeface="宋体" panose="02010600030101010101" pitchFamily="2" charset="-122"/>
                <a:cs typeface="Times New Roman" panose="02020603050405020304" pitchFamily="18" charset="0"/>
              </a:rPr>
              <a:t>when,where</a:t>
            </a:r>
            <a:r>
              <a:rPr lang="zh-CN" altLang="zh-CN">
                <a:solidFill>
                  <a:srgbClr val="000000"/>
                </a:solidFill>
                <a:ea typeface="宋体" panose="02010600030101010101" pitchFamily="2" charset="-122"/>
                <a:cs typeface="Times New Roman" panose="02020603050405020304" pitchFamily="18" charset="0"/>
              </a:rPr>
              <a:t>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做定语从句的状语。关系代词和关系副词在定语从句中一般不能省略。</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7985704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49" y="287759"/>
            <a:ext cx="10943703" cy="6001643"/>
          </a:xfrm>
          <a:prstGeom prst="rect">
            <a:avLst/>
          </a:prstGeom>
        </p:spPr>
        <p:txBody>
          <a:bodyPr wrap="square">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二、非限制性定语从句的引导词</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1.who:</a:t>
            </a:r>
            <a:r>
              <a:rPr lang="zh-CN" altLang="zh-CN">
                <a:solidFill>
                  <a:srgbClr val="000000"/>
                </a:solidFill>
                <a:ea typeface="宋体" panose="02010600030101010101" pitchFamily="2" charset="-122"/>
                <a:cs typeface="Times New Roman" panose="02020603050405020304" pitchFamily="18" charset="0"/>
              </a:rPr>
              <a:t>关系代词</a:t>
            </a:r>
            <a:r>
              <a:rPr lang="en-US" altLang="zh-CN">
                <a:solidFill>
                  <a:srgbClr val="000000"/>
                </a:solidFill>
                <a:ea typeface="宋体" panose="02010600030101010101" pitchFamily="2" charset="-122"/>
                <a:cs typeface="Times New Roman" panose="02020603050405020304" pitchFamily="18" charset="0"/>
              </a:rPr>
              <a:t>who</a:t>
            </a:r>
            <a:r>
              <a:rPr lang="zh-CN" altLang="zh-CN">
                <a:solidFill>
                  <a:srgbClr val="000000"/>
                </a:solidFill>
                <a:ea typeface="宋体" panose="02010600030101010101" pitchFamily="2" charset="-122"/>
                <a:cs typeface="Times New Roman" panose="02020603050405020304" pitchFamily="18" charset="0"/>
              </a:rPr>
              <a:t>用于指人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在从句中做主语。</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 looked around and finally spotted David,who was standing by himself by a fence.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我环顾四周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终于发现了戴维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他独自站在围栏旁边。</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2.whom:</a:t>
            </a:r>
            <a:r>
              <a:rPr lang="zh-CN" altLang="zh-CN">
                <a:solidFill>
                  <a:srgbClr val="000000"/>
                </a:solidFill>
                <a:ea typeface="宋体" panose="02010600030101010101" pitchFamily="2" charset="-122"/>
                <a:cs typeface="Times New Roman" panose="02020603050405020304" pitchFamily="18" charset="0"/>
              </a:rPr>
              <a:t>关系代词</a:t>
            </a:r>
            <a:r>
              <a:rPr lang="en-US" altLang="zh-CN">
                <a:solidFill>
                  <a:srgbClr val="000000"/>
                </a:solidFill>
                <a:ea typeface="宋体" panose="02010600030101010101" pitchFamily="2" charset="-122"/>
                <a:cs typeface="Times New Roman" panose="02020603050405020304" pitchFamily="18" charset="0"/>
              </a:rPr>
              <a:t>whom</a:t>
            </a:r>
            <a:r>
              <a:rPr lang="zh-CN" altLang="zh-CN">
                <a:solidFill>
                  <a:srgbClr val="000000"/>
                </a:solidFill>
                <a:ea typeface="宋体" panose="02010600030101010101" pitchFamily="2" charset="-122"/>
                <a:cs typeface="Times New Roman" panose="02020603050405020304" pitchFamily="18" charset="0"/>
              </a:rPr>
              <a:t>用于指人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在句中做动词宾语或介词宾语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做介词宾语时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介词可位于句首。</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Mr Smith,from whom I have learned a lot,is a famous scientist.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史密斯先生是一位著名的科学家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我从他那儿学到了许多东西。</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865710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65997"/>
            <a:ext cx="108077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3.whose:whose</a:t>
            </a:r>
            <a:r>
              <a:rPr lang="zh-CN" altLang="zh-CN">
                <a:solidFill>
                  <a:srgbClr val="000000"/>
                </a:solidFill>
                <a:ea typeface="宋体" panose="02010600030101010101" pitchFamily="2" charset="-122"/>
                <a:cs typeface="Times New Roman" panose="02020603050405020304" pitchFamily="18" charset="0"/>
              </a:rPr>
              <a:t>是关系代词</a:t>
            </a:r>
            <a:r>
              <a:rPr lang="en-US" altLang="zh-CN">
                <a:solidFill>
                  <a:srgbClr val="000000"/>
                </a:solidFill>
                <a:ea typeface="宋体" panose="02010600030101010101" pitchFamily="2" charset="-122"/>
                <a:cs typeface="Times New Roman" panose="02020603050405020304" pitchFamily="18" charset="0"/>
              </a:rPr>
              <a:t>who</a:t>
            </a:r>
            <a:r>
              <a:rPr lang="zh-CN" altLang="zh-CN">
                <a:solidFill>
                  <a:srgbClr val="000000"/>
                </a:solidFill>
                <a:ea typeface="宋体" panose="02010600030101010101" pitchFamily="2" charset="-122"/>
                <a:cs typeface="Times New Roman" panose="02020603050405020304" pitchFamily="18" charset="0"/>
              </a:rPr>
              <a:t>的所有格形式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在从句中做定语。</a:t>
            </a:r>
            <a:r>
              <a:rPr lang="en-US" altLang="zh-CN">
                <a:solidFill>
                  <a:srgbClr val="000000"/>
                </a:solidFill>
                <a:ea typeface="宋体" panose="02010600030101010101" pitchFamily="2" charset="-122"/>
                <a:cs typeface="Times New Roman" panose="02020603050405020304" pitchFamily="18" charset="0"/>
              </a:rPr>
              <a:t>whose</a:t>
            </a:r>
            <a:r>
              <a:rPr lang="zh-CN" altLang="zh-CN">
                <a:solidFill>
                  <a:srgbClr val="000000"/>
                </a:solidFill>
                <a:ea typeface="宋体" panose="02010600030101010101" pitchFamily="2" charset="-122"/>
                <a:cs typeface="Times New Roman" panose="02020603050405020304" pitchFamily="18" charset="0"/>
              </a:rPr>
              <a:t>通常指人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也可指动物或无生命的事物。</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 boy,whose father is an engineer,studies very hard.</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这个男孩学习很努力</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他的爸爸是一名工程师。</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25042242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535415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4.which:</a:t>
            </a:r>
            <a:r>
              <a:rPr lang="zh-CN" altLang="zh-CN">
                <a:solidFill>
                  <a:srgbClr val="000000"/>
                </a:solidFill>
                <a:ea typeface="宋体" panose="02010600030101010101" pitchFamily="2" charset="-122"/>
                <a:cs typeface="Times New Roman" panose="02020603050405020304" pitchFamily="18" charset="0"/>
              </a:rPr>
              <a:t>关系代词</a:t>
            </a:r>
            <a:r>
              <a:rPr lang="en-US" altLang="zh-CN">
                <a:solidFill>
                  <a:srgbClr val="000000"/>
                </a:solidFill>
                <a:ea typeface="宋体" panose="02010600030101010101" pitchFamily="2" charset="-122"/>
                <a:cs typeface="Times New Roman" panose="02020603050405020304" pitchFamily="18" charset="0"/>
              </a:rPr>
              <a:t>which</a:t>
            </a:r>
            <a:r>
              <a:rPr lang="zh-CN" altLang="zh-CN">
                <a:solidFill>
                  <a:srgbClr val="000000"/>
                </a:solidFill>
                <a:ea typeface="宋体" panose="02010600030101010101" pitchFamily="2" charset="-122"/>
                <a:cs typeface="Times New Roman" panose="02020603050405020304" pitchFamily="18" charset="0"/>
              </a:rPr>
              <a:t>在非限制性定语从句中所指代和修饰的可以是主句中的名词或整个主句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在从句中做主语、动词宾语、介词宾语或表语。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(1)which</a:t>
            </a:r>
            <a:r>
              <a:rPr lang="zh-CN" altLang="zh-CN">
                <a:solidFill>
                  <a:srgbClr val="000000"/>
                </a:solidFill>
                <a:ea typeface="宋体" panose="02010600030101010101" pitchFamily="2" charset="-122"/>
                <a:cs typeface="Times New Roman" panose="02020603050405020304" pitchFamily="18" charset="0"/>
              </a:rPr>
              <a:t>指代主句中的名词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被指代的名词包括表示物、婴儿或动物的名词、表示单数意义的集体名词以及表示职业、品格等的名词。</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These apple trees,which I planted three years ago,have not borne any fruit.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这些苹果树是我三年前栽的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还没有结过果实。</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69395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95871"/>
            <a:ext cx="10807700" cy="296850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(2)which</a:t>
            </a:r>
            <a:r>
              <a:rPr lang="zh-CN" altLang="zh-CN">
                <a:solidFill>
                  <a:srgbClr val="000000"/>
                </a:solidFill>
                <a:ea typeface="宋体" panose="02010600030101010101" pitchFamily="2" charset="-122"/>
                <a:cs typeface="Times New Roman" panose="02020603050405020304" pitchFamily="18" charset="0"/>
              </a:rPr>
              <a:t>指代整个主句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可译成</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这一点</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 wanted to be perfect at whatever I did,which obviously in life is not possible,but it consumed me.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无论我做什么</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我都想做到完美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这在生活中显然是不可能的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但这一点毁了我。</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6065475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09693"/>
            <a:ext cx="10807700" cy="304698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5.when:</a:t>
            </a:r>
            <a:r>
              <a:rPr lang="zh-CN" altLang="zh-CN">
                <a:solidFill>
                  <a:srgbClr val="000000"/>
                </a:solidFill>
                <a:ea typeface="宋体" panose="02010600030101010101" pitchFamily="2" charset="-122"/>
                <a:cs typeface="Times New Roman" panose="02020603050405020304" pitchFamily="18" charset="0"/>
              </a:rPr>
              <a:t>关系副词</a:t>
            </a:r>
            <a:r>
              <a:rPr lang="en-US" altLang="zh-CN">
                <a:solidFill>
                  <a:srgbClr val="000000"/>
                </a:solidFill>
                <a:ea typeface="宋体" panose="02010600030101010101" pitchFamily="2" charset="-122"/>
                <a:cs typeface="Times New Roman" panose="02020603050405020304" pitchFamily="18" charset="0"/>
              </a:rPr>
              <a:t>when</a:t>
            </a:r>
            <a:r>
              <a:rPr lang="zh-CN" altLang="zh-CN">
                <a:solidFill>
                  <a:srgbClr val="000000"/>
                </a:solidFill>
                <a:ea typeface="宋体" panose="02010600030101010101" pitchFamily="2" charset="-122"/>
                <a:cs typeface="Times New Roman" panose="02020603050405020304" pitchFamily="18" charset="0"/>
              </a:rPr>
              <a:t>在非限制性定语从句中做时间状语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指代主句中表示时间的词语。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He will put off the picnic until October 1st,when he will be free.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他将</a:t>
            </a:r>
            <a:r>
              <a:rPr lang="zh-CN" altLang="zh-CN" smtClean="0">
                <a:solidFill>
                  <a:srgbClr val="000000"/>
                </a:solidFill>
                <a:ea typeface="宋体" panose="02010600030101010101" pitchFamily="2" charset="-122"/>
                <a:cs typeface="Times New Roman" panose="02020603050405020304" pitchFamily="18" charset="0"/>
              </a:rPr>
              <a:t>把</a:t>
            </a:r>
            <a:r>
              <a:rPr lang="zh-CN" altLang="en-US">
                <a:solidFill>
                  <a:srgbClr val="000000"/>
                </a:solidFill>
                <a:ea typeface="宋体" panose="02010600030101010101" pitchFamily="2" charset="-122"/>
                <a:cs typeface="Times New Roman" panose="02020603050405020304" pitchFamily="18" charset="0"/>
              </a:rPr>
              <a:t>野餐</a:t>
            </a:r>
            <a:r>
              <a:rPr lang="zh-CN" altLang="zh-CN" smtClean="0">
                <a:solidFill>
                  <a:srgbClr val="000000"/>
                </a:solidFill>
                <a:ea typeface="宋体" panose="02010600030101010101" pitchFamily="2" charset="-122"/>
                <a:cs typeface="Times New Roman" panose="02020603050405020304" pitchFamily="18" charset="0"/>
              </a:rPr>
              <a:t>推迟到</a:t>
            </a:r>
            <a:r>
              <a:rPr lang="en-US" altLang="zh-CN">
                <a:solidFill>
                  <a:srgbClr val="000000"/>
                </a:solidFill>
                <a:ea typeface="宋体" panose="02010600030101010101" pitchFamily="2" charset="-122"/>
                <a:cs typeface="Times New Roman" panose="02020603050405020304" pitchFamily="18" charset="0"/>
              </a:rPr>
              <a:t>10</a:t>
            </a:r>
            <a:r>
              <a:rPr lang="zh-CN" altLang="en-US">
                <a:solidFill>
                  <a:srgbClr val="000000"/>
                </a:solidFill>
                <a:ea typeface="宋体" panose="02010600030101010101" pitchFamily="2" charset="-122"/>
                <a:cs typeface="Times New Roman" panose="02020603050405020304" pitchFamily="18" charset="0"/>
              </a:rPr>
              <a:t>月</a:t>
            </a:r>
            <a:r>
              <a:rPr lang="en-US" altLang="zh-CN">
                <a:solidFill>
                  <a:srgbClr val="000000"/>
                </a:solidFill>
                <a:ea typeface="宋体" panose="02010600030101010101" pitchFamily="2" charset="-122"/>
                <a:cs typeface="Times New Roman" panose="02020603050405020304" pitchFamily="18" charset="0"/>
              </a:rPr>
              <a:t>1</a:t>
            </a:r>
            <a:r>
              <a:rPr lang="zh-CN" altLang="en-US">
                <a:solidFill>
                  <a:srgbClr val="000000"/>
                </a:solidFill>
                <a:ea typeface="宋体" panose="02010600030101010101" pitchFamily="2" charset="-122"/>
                <a:cs typeface="Times New Roman" panose="02020603050405020304" pitchFamily="18" charset="0"/>
              </a:rPr>
              <a:t>日</a:t>
            </a:r>
            <a:r>
              <a:rPr lang="en-US" altLang="zh-CN" smtClean="0">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那时他将有空。</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3600127"/>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6.where</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关系</a:t>
            </a:r>
            <a:r>
              <a:rPr lang="zh-CN" altLang="zh-CN" smtClean="0">
                <a:solidFill>
                  <a:srgbClr val="000000"/>
                </a:solidFill>
                <a:ea typeface="宋体" panose="02010600030101010101" pitchFamily="2" charset="-122"/>
                <a:cs typeface="Times New Roman" panose="02020603050405020304" pitchFamily="18" charset="0"/>
              </a:rPr>
              <a:t>副词</a:t>
            </a:r>
            <a:r>
              <a:rPr lang="en-US" altLang="zh-CN">
                <a:solidFill>
                  <a:srgbClr val="000000"/>
                </a:solidFill>
                <a:ea typeface="宋体" panose="02010600030101010101" pitchFamily="2" charset="-122"/>
                <a:cs typeface="Times New Roman" panose="02020603050405020304" pitchFamily="18" charset="0"/>
              </a:rPr>
              <a:t>where</a:t>
            </a:r>
            <a:r>
              <a:rPr lang="zh-CN" altLang="zh-CN">
                <a:solidFill>
                  <a:srgbClr val="000000"/>
                </a:solidFill>
                <a:ea typeface="宋体" panose="02010600030101010101" pitchFamily="2" charset="-122"/>
                <a:cs typeface="Times New Roman" panose="02020603050405020304" pitchFamily="18" charset="0"/>
              </a:rPr>
              <a:t>在非限制性定语从句中做地点状语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指代主句中表示地点的词语。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They went to London,where they lived for six months.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他们去了伦敦</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a:t>
            </a:r>
            <a:r>
              <a:rPr lang="zh-CN" altLang="zh-CN" smtClean="0">
                <a:solidFill>
                  <a:srgbClr val="000000"/>
                </a:solidFill>
                <a:ea typeface="宋体" panose="02010600030101010101" pitchFamily="2" charset="-122"/>
                <a:cs typeface="Times New Roman" panose="02020603050405020304" pitchFamily="18" charset="0"/>
              </a:rPr>
              <a:t>那儿</a:t>
            </a:r>
            <a:r>
              <a:rPr lang="zh-CN" altLang="en-US">
                <a:solidFill>
                  <a:srgbClr val="000000"/>
                </a:solidFill>
                <a:ea typeface="宋体" panose="02010600030101010101" pitchFamily="2" charset="-122"/>
                <a:cs typeface="Times New Roman" panose="02020603050405020304" pitchFamily="18" charset="0"/>
              </a:rPr>
              <a:t>住</a:t>
            </a:r>
            <a:r>
              <a:rPr lang="zh-CN" altLang="zh-CN" smtClean="0">
                <a:solidFill>
                  <a:srgbClr val="000000"/>
                </a:solidFill>
                <a:ea typeface="宋体" panose="02010600030101010101" pitchFamily="2" charset="-122"/>
                <a:cs typeface="Times New Roman" panose="02020603050405020304" pitchFamily="18" charset="0"/>
              </a:rPr>
              <a:t>了</a:t>
            </a:r>
            <a:r>
              <a:rPr lang="zh-CN" altLang="zh-CN">
                <a:solidFill>
                  <a:srgbClr val="000000"/>
                </a:solidFill>
                <a:ea typeface="宋体" panose="02010600030101010101" pitchFamily="2" charset="-122"/>
                <a:cs typeface="Times New Roman" panose="02020603050405020304" pitchFamily="18" charset="0"/>
              </a:rPr>
              <a:t>六个月的时间。</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912403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07839"/>
            <a:ext cx="10807700" cy="363791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7.as</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关系代词</a:t>
            </a:r>
            <a:r>
              <a:rPr lang="en-US" altLang="zh-CN" smtClean="0">
                <a:solidFill>
                  <a:srgbClr val="000000"/>
                </a:solidFill>
                <a:ea typeface="宋体" panose="02010600030101010101" pitchFamily="2" charset="-122"/>
                <a:cs typeface="Times New Roman" panose="02020603050405020304" pitchFamily="18" charset="0"/>
              </a:rPr>
              <a:t>as</a:t>
            </a:r>
            <a:r>
              <a:rPr lang="zh-CN" altLang="zh-CN">
                <a:solidFill>
                  <a:srgbClr val="000000"/>
                </a:solidFill>
                <a:ea typeface="宋体" panose="02010600030101010101" pitchFamily="2" charset="-122"/>
                <a:cs typeface="Times New Roman" panose="02020603050405020304" pitchFamily="18" charset="0"/>
              </a:rPr>
              <a:t>引导非限制性定语从句时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代替整个主句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翻译成</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正如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通常用于</a:t>
            </a:r>
            <a:r>
              <a:rPr lang="en-US" altLang="zh-CN">
                <a:solidFill>
                  <a:srgbClr val="000000"/>
                </a:solidFill>
                <a:ea typeface="宋体" panose="02010600030101010101" pitchFamily="2" charset="-122"/>
                <a:cs typeface="Times New Roman" panose="02020603050405020304" pitchFamily="18" charset="0"/>
              </a:rPr>
              <a:t>as we all know,as it is known,as is known to all,as is often the case,as is reported in the newspaper</a:t>
            </a:r>
            <a:r>
              <a:rPr lang="zh-CN" altLang="zh-CN">
                <a:solidFill>
                  <a:srgbClr val="000000"/>
                </a:solidFill>
                <a:ea typeface="宋体" panose="02010600030101010101" pitchFamily="2" charset="-122"/>
                <a:cs typeface="Times New Roman" panose="02020603050405020304" pitchFamily="18" charset="0"/>
              </a:rPr>
              <a:t>等句式中。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As is known to us,he is a great Chinese writer.</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我们都知道</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他是一位伟大的中国作家。</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6336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363791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三、</a:t>
            </a:r>
            <a:r>
              <a:rPr lang="zh-CN" altLang="zh-CN" smtClean="0">
                <a:solidFill>
                  <a:srgbClr val="000000"/>
                </a:solidFill>
                <a:latin typeface="Arial" panose="020B0604020202020204" pitchFamily="34" charset="0"/>
                <a:cs typeface="Times New Roman" panose="02020603050405020304" pitchFamily="18" charset="0"/>
              </a:rPr>
              <a:t>限制性</a:t>
            </a:r>
            <a:r>
              <a:rPr lang="zh-CN" altLang="en-US">
                <a:solidFill>
                  <a:srgbClr val="000000"/>
                </a:solidFill>
                <a:latin typeface="Arial" panose="020B0604020202020204" pitchFamily="34" charset="0"/>
                <a:cs typeface="Times New Roman" panose="02020603050405020304" pitchFamily="18" charset="0"/>
              </a:rPr>
              <a:t>定语从句</a:t>
            </a:r>
            <a:r>
              <a:rPr lang="zh-CN" altLang="zh-CN" smtClean="0">
                <a:solidFill>
                  <a:srgbClr val="000000"/>
                </a:solidFill>
                <a:latin typeface="Arial" panose="020B0604020202020204" pitchFamily="34" charset="0"/>
                <a:cs typeface="Times New Roman" panose="02020603050405020304" pitchFamily="18" charset="0"/>
              </a:rPr>
              <a:t>和</a:t>
            </a:r>
            <a:r>
              <a:rPr lang="zh-CN" altLang="zh-CN">
                <a:solidFill>
                  <a:srgbClr val="000000"/>
                </a:solidFill>
                <a:latin typeface="Arial" panose="020B0604020202020204" pitchFamily="34" charset="0"/>
                <a:cs typeface="Times New Roman" panose="02020603050405020304" pitchFamily="18" charset="0"/>
              </a:rPr>
              <a:t>非限制性定语从句的区别</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定语从句有时跟先行词的关系并不十分密切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只是做一些补充说明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不起限制作用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这种从句称为非限制性定语从句。它常常用逗号与主句分开</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翻译时常译成并列的分句。</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This note was left by John,who was here a moment ago.</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这个便条是约翰留下的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他刚才来过这儿。</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60201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422885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非限制性定语从句在修饰人时用</a:t>
            </a:r>
            <a:r>
              <a:rPr lang="en-US" altLang="zh-CN">
                <a:solidFill>
                  <a:srgbClr val="000000"/>
                </a:solidFill>
                <a:ea typeface="宋体" panose="02010600030101010101" pitchFamily="2" charset="-122"/>
                <a:cs typeface="Times New Roman" panose="02020603050405020304" pitchFamily="18" charset="0"/>
              </a:rPr>
              <a:t>who(</a:t>
            </a:r>
            <a:r>
              <a:rPr lang="zh-CN" altLang="zh-CN">
                <a:solidFill>
                  <a:srgbClr val="000000"/>
                </a:solidFill>
                <a:ea typeface="宋体" panose="02010600030101010101" pitchFamily="2" charset="-122"/>
                <a:cs typeface="Times New Roman" panose="02020603050405020304" pitchFamily="18" charset="0"/>
              </a:rPr>
              <a:t>主格</a:t>
            </a:r>
            <a:r>
              <a:rPr lang="en-US" altLang="zh-CN">
                <a:solidFill>
                  <a:srgbClr val="000000"/>
                </a:solidFill>
                <a:ea typeface="宋体" panose="02010600030101010101" pitchFamily="2" charset="-122"/>
                <a:cs typeface="Times New Roman" panose="02020603050405020304" pitchFamily="18" charset="0"/>
              </a:rPr>
              <a:t>),whom(</a:t>
            </a:r>
            <a:r>
              <a:rPr lang="zh-CN" altLang="zh-CN">
                <a:solidFill>
                  <a:srgbClr val="000000"/>
                </a:solidFill>
                <a:ea typeface="宋体" panose="02010600030101010101" pitchFamily="2" charset="-122"/>
                <a:cs typeface="Times New Roman" panose="02020603050405020304" pitchFamily="18" charset="0"/>
              </a:rPr>
              <a:t>宾格</a:t>
            </a:r>
            <a:r>
              <a:rPr lang="en-US" altLang="zh-CN">
                <a:solidFill>
                  <a:srgbClr val="000000"/>
                </a:solidFill>
                <a:ea typeface="宋体" panose="02010600030101010101" pitchFamily="2" charset="-122"/>
                <a:cs typeface="Times New Roman" panose="02020603050405020304" pitchFamily="18" charset="0"/>
              </a:rPr>
              <a:t>),whose(</a:t>
            </a:r>
            <a:r>
              <a:rPr lang="zh-CN" altLang="zh-CN">
                <a:solidFill>
                  <a:srgbClr val="000000"/>
                </a:solidFill>
                <a:ea typeface="宋体" panose="02010600030101010101" pitchFamily="2" charset="-122"/>
                <a:cs typeface="Times New Roman" panose="02020603050405020304" pitchFamily="18" charset="0"/>
              </a:rPr>
              <a:t>所有格</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即</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在定语从句中关系代词指人做主语时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只能用</a:t>
            </a:r>
            <a:r>
              <a:rPr lang="en-US" altLang="zh-CN">
                <a:solidFill>
                  <a:srgbClr val="000000"/>
                </a:solidFill>
                <a:ea typeface="宋体" panose="02010600030101010101" pitchFamily="2" charset="-122"/>
                <a:cs typeface="Times New Roman" panose="02020603050405020304" pitchFamily="18" charset="0"/>
              </a:rPr>
              <a:t>who;</a:t>
            </a:r>
            <a:r>
              <a:rPr lang="zh-CN" altLang="zh-CN">
                <a:solidFill>
                  <a:srgbClr val="000000"/>
                </a:solidFill>
                <a:ea typeface="宋体" panose="02010600030101010101" pitchFamily="2" charset="-122"/>
                <a:cs typeface="Times New Roman" panose="02020603050405020304" pitchFamily="18" charset="0"/>
              </a:rPr>
              <a:t>做宾语时</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大多数情况下</a:t>
            </a:r>
            <a:r>
              <a:rPr lang="zh-CN" altLang="zh-CN" smtClean="0">
                <a:solidFill>
                  <a:srgbClr val="000000"/>
                </a:solidFill>
                <a:ea typeface="宋体" panose="02010600030101010101" pitchFamily="2" charset="-122"/>
                <a:cs typeface="Times New Roman" panose="02020603050405020304" pitchFamily="18" charset="0"/>
              </a:rPr>
              <a:t>用</a:t>
            </a:r>
            <a:r>
              <a:rPr lang="en-US" altLang="zh-CN">
                <a:solidFill>
                  <a:srgbClr val="000000"/>
                </a:solidFill>
                <a:ea typeface="宋体" panose="02010600030101010101" pitchFamily="2" charset="-122"/>
                <a:cs typeface="Times New Roman" panose="02020603050405020304" pitchFamily="18" charset="0"/>
              </a:rPr>
              <a:t>whom</a:t>
            </a:r>
            <a:r>
              <a:rPr lang="zh-CN" altLang="zh-CN">
                <a:solidFill>
                  <a:srgbClr val="000000"/>
                </a:solidFill>
                <a:ea typeface="宋体" panose="02010600030101010101" pitchFamily="2" charset="-122"/>
                <a:cs typeface="Times New Roman" panose="02020603050405020304" pitchFamily="18" charset="0"/>
              </a:rPr>
              <a:t>。在修饰物时用</a:t>
            </a:r>
            <a:r>
              <a:rPr lang="en-US" altLang="zh-CN">
                <a:solidFill>
                  <a:srgbClr val="000000"/>
                </a:solidFill>
                <a:ea typeface="宋体" panose="02010600030101010101" pitchFamily="2" charset="-122"/>
                <a:cs typeface="Times New Roman" panose="02020603050405020304" pitchFamily="18" charset="0"/>
              </a:rPr>
              <a:t>which</a:t>
            </a:r>
            <a:r>
              <a:rPr lang="zh-CN" altLang="zh-CN">
                <a:solidFill>
                  <a:srgbClr val="000000"/>
                </a:solidFill>
                <a:ea typeface="宋体" panose="02010600030101010101" pitchFamily="2" charset="-122"/>
                <a:cs typeface="Times New Roman" panose="02020603050405020304" pitchFamily="18" charset="0"/>
              </a:rPr>
              <a:t>而不能用</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His daughter,who is in Boston now,is coming home next week.</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他女儿现在在波士顿</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下星期</a:t>
            </a:r>
            <a:r>
              <a:rPr lang="zh-CN" altLang="zh-CN" smtClean="0">
                <a:solidFill>
                  <a:srgbClr val="000000"/>
                </a:solidFill>
                <a:ea typeface="宋体" panose="02010600030101010101" pitchFamily="2" charset="-122"/>
                <a:cs typeface="Times New Roman" panose="02020603050405020304" pitchFamily="18" charset="0"/>
              </a:rPr>
              <a:t>回</a:t>
            </a:r>
            <a:r>
              <a:rPr lang="zh-CN" altLang="en-US">
                <a:solidFill>
                  <a:srgbClr val="000000"/>
                </a:solidFill>
                <a:ea typeface="宋体" panose="02010600030101010101" pitchFamily="2" charset="-122"/>
                <a:cs typeface="Times New Roman" panose="02020603050405020304" pitchFamily="18" charset="0"/>
              </a:rPr>
              <a:t>家</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74403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5016758"/>
          </a:xfrm>
          <a:prstGeom prst="rect">
            <a:avLst/>
          </a:prstGeom>
        </p:spPr>
        <p:txBody>
          <a:bodyPr>
            <a:spAutoFit/>
          </a:bodyPr>
          <a:lstStyle/>
          <a:p>
            <a:pPr indent="267970">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引导非限制性定语从句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若关系代词所指代的先行词是整个主句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则关系代词用</a:t>
            </a:r>
            <a:r>
              <a:rPr lang="en-US" altLang="zh-CN">
                <a:solidFill>
                  <a:srgbClr val="000000"/>
                </a:solidFill>
                <a:ea typeface="宋体" panose="02010600030101010101" pitchFamily="2" charset="-122"/>
                <a:cs typeface="Times New Roman" panose="02020603050405020304" pitchFamily="18" charset="0"/>
              </a:rPr>
              <a:t>as</a:t>
            </a:r>
            <a:r>
              <a:rPr lang="zh-CN" altLang="zh-CN">
                <a:solidFill>
                  <a:srgbClr val="000000"/>
                </a:solidFill>
                <a:ea typeface="宋体" panose="02010600030101010101" pitchFamily="2" charset="-122"/>
                <a:cs typeface="Times New Roman" panose="02020603050405020304" pitchFamily="18" charset="0"/>
              </a:rPr>
              <a:t>或</a:t>
            </a:r>
            <a:r>
              <a:rPr lang="en-US" altLang="zh-CN">
                <a:solidFill>
                  <a:srgbClr val="000000"/>
                </a:solidFill>
                <a:ea typeface="宋体" panose="02010600030101010101" pitchFamily="2" charset="-122"/>
                <a:cs typeface="Times New Roman" panose="02020603050405020304" pitchFamily="18" charset="0"/>
              </a:rPr>
              <a:t>which</a:t>
            </a:r>
            <a:r>
              <a:rPr lang="zh-CN" altLang="zh-CN">
                <a:solidFill>
                  <a:srgbClr val="000000"/>
                </a:solidFill>
                <a:ea typeface="宋体" panose="02010600030101010101" pitchFamily="2" charset="-122"/>
                <a:cs typeface="Times New Roman" panose="02020603050405020304" pitchFamily="18" charset="0"/>
              </a:rPr>
              <a:t>。在非限制性定语从句中</a:t>
            </a:r>
            <a:r>
              <a:rPr lang="en-US" altLang="zh-CN">
                <a:solidFill>
                  <a:srgbClr val="000000"/>
                </a:solidFill>
                <a:ea typeface="宋体" panose="02010600030101010101" pitchFamily="2" charset="-122"/>
                <a:cs typeface="Times New Roman" panose="02020603050405020304" pitchFamily="18" charset="0"/>
              </a:rPr>
              <a:t>,as</a:t>
            </a:r>
            <a:r>
              <a:rPr lang="zh-CN" altLang="zh-CN">
                <a:solidFill>
                  <a:srgbClr val="000000"/>
                </a:solidFill>
                <a:ea typeface="宋体" panose="02010600030101010101" pitchFamily="2" charset="-122"/>
                <a:cs typeface="Times New Roman" panose="02020603050405020304" pitchFamily="18" charset="0"/>
              </a:rPr>
              <a:t>和</a:t>
            </a:r>
            <a:r>
              <a:rPr lang="en-US" altLang="zh-CN">
                <a:solidFill>
                  <a:srgbClr val="000000"/>
                </a:solidFill>
                <a:ea typeface="宋体" panose="02010600030101010101" pitchFamily="2" charset="-122"/>
                <a:cs typeface="Times New Roman" panose="02020603050405020304" pitchFamily="18" charset="0"/>
              </a:rPr>
              <a:t>which</a:t>
            </a:r>
            <a:r>
              <a:rPr lang="zh-CN" altLang="zh-CN">
                <a:solidFill>
                  <a:srgbClr val="000000"/>
                </a:solidFill>
                <a:ea typeface="宋体" panose="02010600030101010101" pitchFamily="2" charset="-122"/>
                <a:cs typeface="Times New Roman" panose="02020603050405020304" pitchFamily="18" charset="0"/>
              </a:rPr>
              <a:t>都可以表示一句话、一个整体的情况。</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二者在句中的位置不同</a:t>
            </a:r>
            <a:r>
              <a:rPr lang="en-US" altLang="zh-CN">
                <a:solidFill>
                  <a:srgbClr val="000000"/>
                </a:solidFill>
                <a:ea typeface="宋体" panose="02010600030101010101" pitchFamily="2" charset="-122"/>
                <a:cs typeface="Times New Roman" panose="02020603050405020304" pitchFamily="18" charset="0"/>
              </a:rPr>
              <a:t>:which</a:t>
            </a:r>
            <a:r>
              <a:rPr lang="zh-CN" altLang="zh-CN">
                <a:solidFill>
                  <a:srgbClr val="000000"/>
                </a:solidFill>
                <a:ea typeface="宋体" panose="02010600030101010101" pitchFamily="2" charset="-122"/>
                <a:cs typeface="Times New Roman" panose="02020603050405020304" pitchFamily="18" charset="0"/>
              </a:rPr>
              <a:t>只放在主句后面</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而</a:t>
            </a:r>
            <a:r>
              <a:rPr lang="en-US" altLang="zh-CN">
                <a:solidFill>
                  <a:srgbClr val="000000"/>
                </a:solidFill>
                <a:ea typeface="宋体" panose="02010600030101010101" pitchFamily="2" charset="-122"/>
                <a:cs typeface="Times New Roman" panose="02020603050405020304" pitchFamily="18" charset="0"/>
              </a:rPr>
              <a:t>as</a:t>
            </a:r>
            <a:r>
              <a:rPr lang="zh-CN" altLang="zh-CN">
                <a:solidFill>
                  <a:srgbClr val="000000"/>
                </a:solidFill>
                <a:ea typeface="宋体" panose="02010600030101010101" pitchFamily="2" charset="-122"/>
                <a:cs typeface="Times New Roman" panose="02020603050405020304" pitchFamily="18" charset="0"/>
              </a:rPr>
              <a:t>可在主句前、中、后。</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As we all know,Zhong </a:t>
            </a:r>
            <a:r>
              <a:rPr lang="en-US" altLang="zh-CN" smtClean="0">
                <a:solidFill>
                  <a:srgbClr val="000000"/>
                </a:solidFill>
                <a:ea typeface="宋体" panose="02010600030101010101" pitchFamily="2" charset="-122"/>
                <a:cs typeface="Times New Roman" panose="02020603050405020304" pitchFamily="18" charset="0"/>
              </a:rPr>
              <a:t>Nanshan,was </a:t>
            </a:r>
            <a:r>
              <a:rPr lang="en-US" altLang="zh-CN">
                <a:solidFill>
                  <a:srgbClr val="000000"/>
                </a:solidFill>
                <a:ea typeface="宋体" panose="02010600030101010101" pitchFamily="2" charset="-122"/>
                <a:cs typeface="Times New Roman" panose="02020603050405020304" pitchFamily="18" charset="0"/>
              </a:rPr>
              <a:t>presented the Medal of the Republic for his great contributions.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众所周知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钟南山因其巨大的贡献被授予共和国勋章。</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He is a foreigner,as/which  I know from his accent.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他是外国人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我从他的口音中可以听出来。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在主句后</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59675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1304981"/>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smtClean="0">
                <a:solidFill>
                  <a:schemeClr val="bg1"/>
                </a:solidFill>
              </a:rPr>
              <a:t>词 汇 认 知</a:t>
            </a:r>
            <a:endParaRPr lang="zh-CN" altLang="zh-CN" dirty="0">
              <a:solidFill>
                <a:schemeClr val="bg1"/>
              </a:solidFill>
            </a:endParaRPr>
          </a:p>
        </p:txBody>
      </p:sp>
      <p:sp>
        <p:nvSpPr>
          <p:cNvPr id="3" name="矩形 2"/>
          <p:cNvSpPr>
            <a:spLocks noChangeAspect="1"/>
          </p:cNvSpPr>
          <p:nvPr/>
        </p:nvSpPr>
        <p:spPr>
          <a:xfrm>
            <a:off x="361950" y="1791317"/>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mn-lt"/>
                <a:cs typeface="Times New Roman" panose="02020603050405020304" pitchFamily="18" charset="0"/>
              </a:rPr>
              <a:t>重点单词</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1.penicillin </a:t>
            </a:r>
            <a:r>
              <a:rPr lang="en-US" altLang="zh-CN" i="1">
                <a:solidFill>
                  <a:srgbClr val="000000"/>
                </a:solidFill>
                <a:latin typeface="+mn-lt"/>
                <a:ea typeface="宋体" panose="02010600030101010101" pitchFamily="2" charset="-122"/>
                <a:cs typeface="Times New Roman" panose="02020603050405020304" pitchFamily="18" charset="0"/>
              </a:rPr>
              <a:t>n.</a:t>
            </a:r>
            <a:r>
              <a:rPr lang="en-US" altLang="zh-CN">
                <a:solidFill>
                  <a:srgbClr val="000000"/>
                </a:solidFill>
                <a:latin typeface="+mn-lt"/>
                <a:ea typeface="宋体" panose="02010600030101010101" pitchFamily="2" charset="-122"/>
                <a:cs typeface="Times New Roman" panose="02020603050405020304" pitchFamily="18" charset="0"/>
              </a:rPr>
              <a:t> </a:t>
            </a:r>
            <a:r>
              <a:rPr lang="zh-CN" altLang="zh-CN">
                <a:latin typeface="+mn-lt"/>
                <a:ea typeface="宋体" panose="02010600030101010101" pitchFamily="2" charset="-122"/>
                <a:cs typeface="Times New Roman" panose="02020603050405020304" pitchFamily="18" charset="0"/>
              </a:rPr>
              <a:t>　</a:t>
            </a:r>
            <a:r>
              <a:rPr lang="zh-CN" altLang="zh-CN">
                <a:latin typeface="+mn-lt"/>
                <a:ea typeface="楷体" panose="02010609060101010101" pitchFamily="49" charset="-122"/>
                <a:cs typeface="Times New Roman" panose="02020603050405020304" pitchFamily="18" charset="0"/>
              </a:rPr>
              <a:t>青霉素</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盘尼西林</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2.flee </a:t>
            </a:r>
            <a:r>
              <a:rPr lang="en-US" altLang="zh-CN" i="1">
                <a:solidFill>
                  <a:srgbClr val="000000"/>
                </a:solidFill>
                <a:latin typeface="+mn-lt"/>
                <a:ea typeface="宋体" panose="02010600030101010101" pitchFamily="2" charset="-122"/>
                <a:cs typeface="Times New Roman" panose="02020603050405020304" pitchFamily="18" charset="0"/>
              </a:rPr>
              <a:t>vi.&amp;</a:t>
            </a:r>
            <a:r>
              <a:rPr lang="en-US" altLang="zh-CN">
                <a:solidFill>
                  <a:srgbClr val="000000"/>
                </a:solidFill>
                <a:latin typeface="+mn-lt"/>
                <a:ea typeface="宋体" panose="02010600030101010101" pitchFamily="2" charset="-122"/>
                <a:cs typeface="Times New Roman" panose="02020603050405020304" pitchFamily="18" charset="0"/>
              </a:rPr>
              <a:t> </a:t>
            </a:r>
            <a:r>
              <a:rPr lang="en-US" altLang="zh-CN" i="1">
                <a:solidFill>
                  <a:srgbClr val="000000"/>
                </a:solidFill>
                <a:latin typeface="+mn-lt"/>
                <a:ea typeface="宋体" panose="02010600030101010101" pitchFamily="2" charset="-122"/>
                <a:cs typeface="Times New Roman" panose="02020603050405020304" pitchFamily="18" charset="0"/>
              </a:rPr>
              <a:t>vt.</a:t>
            </a:r>
            <a:r>
              <a:rPr lang="en-US" altLang="zh-CN">
                <a:solidFill>
                  <a:srgbClr val="000000"/>
                </a:solidFill>
                <a:latin typeface="+mn-lt"/>
                <a:ea typeface="宋体" panose="02010600030101010101" pitchFamily="2" charset="-122"/>
                <a:cs typeface="Times New Roman" panose="02020603050405020304" pitchFamily="18" charset="0"/>
              </a:rPr>
              <a:t> </a:t>
            </a:r>
            <a:r>
              <a:rPr lang="zh-CN" altLang="zh-CN">
                <a:latin typeface="+mn-lt"/>
                <a:ea typeface="宋体" panose="02010600030101010101" pitchFamily="2" charset="-122"/>
                <a:cs typeface="Times New Roman" panose="02020603050405020304" pitchFamily="18" charset="0"/>
              </a:rPr>
              <a:t>　</a:t>
            </a:r>
            <a:r>
              <a:rPr lang="zh-CN" altLang="zh-CN">
                <a:latin typeface="+mn-lt"/>
                <a:ea typeface="楷体" panose="02010609060101010101" pitchFamily="49" charset="-122"/>
                <a:cs typeface="Times New Roman" panose="02020603050405020304" pitchFamily="18" charset="0"/>
              </a:rPr>
              <a:t>迅速离开</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逃跑</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3.circumstance </a:t>
            </a:r>
            <a:r>
              <a:rPr lang="en-US" altLang="zh-CN" i="1">
                <a:solidFill>
                  <a:srgbClr val="000000"/>
                </a:solidFill>
                <a:latin typeface="+mn-lt"/>
                <a:ea typeface="宋体" panose="02010600030101010101" pitchFamily="2" charset="-122"/>
                <a:cs typeface="Times New Roman" panose="02020603050405020304" pitchFamily="18" charset="0"/>
              </a:rPr>
              <a:t>n.</a:t>
            </a:r>
            <a:r>
              <a:rPr lang="en-US" altLang="zh-CN">
                <a:solidFill>
                  <a:srgbClr val="000000"/>
                </a:solidFill>
                <a:latin typeface="+mn-lt"/>
                <a:ea typeface="宋体" panose="02010600030101010101" pitchFamily="2" charset="-122"/>
                <a:cs typeface="Times New Roman" panose="02020603050405020304" pitchFamily="18" charset="0"/>
              </a:rPr>
              <a:t> [usually pl.] </a:t>
            </a:r>
            <a:r>
              <a:rPr lang="zh-CN" altLang="zh-CN">
                <a:latin typeface="+mn-lt"/>
                <a:ea typeface="宋体" panose="02010600030101010101" pitchFamily="2" charset="-122"/>
                <a:cs typeface="Times New Roman" panose="02020603050405020304" pitchFamily="18" charset="0"/>
              </a:rPr>
              <a:t>　</a:t>
            </a:r>
            <a:r>
              <a:rPr lang="zh-CN" altLang="zh-CN">
                <a:latin typeface="+mn-lt"/>
                <a:ea typeface="楷体" panose="02010609060101010101" pitchFamily="49" charset="-122"/>
                <a:cs typeface="Times New Roman" panose="02020603050405020304" pitchFamily="18" charset="0"/>
              </a:rPr>
              <a:t>条件</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环境</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状况</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4.</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flow</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流</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流动</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流畅</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供应　</a:t>
            </a:r>
            <a:r>
              <a:rPr lang="en-US" altLang="zh-CN" i="1">
                <a:solidFill>
                  <a:srgbClr val="000000"/>
                </a:solidFill>
                <a:latin typeface="+mn-lt"/>
                <a:ea typeface="宋体" panose="02010600030101010101" pitchFamily="2" charset="-122"/>
                <a:cs typeface="Times New Roman" panose="02020603050405020304" pitchFamily="18" charset="0"/>
              </a:rPr>
              <a:t>vi.</a:t>
            </a:r>
            <a:r>
              <a:rPr lang="zh-CN" altLang="zh-CN">
                <a:solidFill>
                  <a:srgbClr val="000000"/>
                </a:solidFill>
                <a:latin typeface="+mn-lt"/>
                <a:ea typeface="宋体" panose="02010600030101010101" pitchFamily="2" charset="-122"/>
                <a:cs typeface="Times New Roman" panose="02020603050405020304" pitchFamily="18" charset="0"/>
              </a:rPr>
              <a:t>流</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流动</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5.</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chart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图表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记录</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smtClean="0">
                <a:solidFill>
                  <a:srgbClr val="000000"/>
                </a:solidFill>
                <a:latin typeface="+mn-lt"/>
                <a:ea typeface="宋体" panose="02010600030101010101" pitchFamily="2" charset="-122"/>
                <a:cs typeface="Times New Roman" panose="02020603050405020304" pitchFamily="18" charset="0"/>
              </a:rPr>
              <a:t>制</a:t>
            </a:r>
            <a:r>
              <a:rPr lang="zh-CN" altLang="en-US">
                <a:solidFill>
                  <a:srgbClr val="000000"/>
                </a:solidFill>
                <a:latin typeface="+mn-lt"/>
                <a:ea typeface="宋体" panose="02010600030101010101" pitchFamily="2" charset="-122"/>
                <a:cs typeface="Times New Roman" panose="02020603050405020304" pitchFamily="18" charset="0"/>
              </a:rPr>
              <a:t>订</a:t>
            </a:r>
            <a:r>
              <a:rPr lang="zh-CN" altLang="zh-CN" smtClean="0">
                <a:solidFill>
                  <a:srgbClr val="000000"/>
                </a:solidFill>
                <a:latin typeface="+mn-lt"/>
                <a:ea typeface="宋体" panose="02010600030101010101" pitchFamily="2" charset="-122"/>
                <a:cs typeface="Times New Roman" panose="02020603050405020304" pitchFamily="18" charset="0"/>
              </a:rPr>
              <a:t>计划</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2878939" y="2477944"/>
            <a:ext cx="367418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2878939" y="2945287"/>
            <a:ext cx="36741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2872544" y="3080699"/>
            <a:ext cx="367418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2872544" y="3548042"/>
            <a:ext cx="36741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5977061" y="3673821"/>
            <a:ext cx="31683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5977061" y="4141164"/>
            <a:ext cx="31683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831040" y="4217287"/>
            <a:ext cx="14736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831040" y="4684630"/>
            <a:ext cx="147361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831040" y="4794984"/>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831040" y="5262327"/>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横卷形 1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2" grpId="0" animBg="1"/>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79847"/>
            <a:ext cx="10807700" cy="355943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含义上不同</a:t>
            </a:r>
            <a:r>
              <a:rPr lang="en-US" altLang="zh-CN">
                <a:solidFill>
                  <a:srgbClr val="000000"/>
                </a:solidFill>
                <a:ea typeface="宋体" panose="02010600030101010101" pitchFamily="2" charset="-122"/>
                <a:cs typeface="Times New Roman" panose="02020603050405020304" pitchFamily="18" charset="0"/>
              </a:rPr>
              <a:t>:as</a:t>
            </a:r>
            <a:r>
              <a:rPr lang="zh-CN" altLang="zh-CN">
                <a:solidFill>
                  <a:srgbClr val="000000"/>
                </a:solidFill>
                <a:ea typeface="宋体" panose="02010600030101010101" pitchFamily="2" charset="-122"/>
                <a:cs typeface="Times New Roman" panose="02020603050405020304" pitchFamily="18" charset="0"/>
              </a:rPr>
              <a:t>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如同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正如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的含义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而</a:t>
            </a:r>
            <a:r>
              <a:rPr lang="en-US" altLang="zh-CN">
                <a:solidFill>
                  <a:srgbClr val="000000"/>
                </a:solidFill>
                <a:ea typeface="宋体" panose="02010600030101010101" pitchFamily="2" charset="-122"/>
                <a:cs typeface="Times New Roman" panose="02020603050405020304" pitchFamily="18" charset="0"/>
              </a:rPr>
              <a:t>which</a:t>
            </a:r>
            <a:r>
              <a:rPr lang="zh-CN" altLang="zh-CN">
                <a:solidFill>
                  <a:srgbClr val="000000"/>
                </a:solidFill>
                <a:ea typeface="宋体" panose="02010600030101010101" pitchFamily="2" charset="-122"/>
                <a:cs typeface="Times New Roman" panose="02020603050405020304" pitchFamily="18" charset="0"/>
              </a:rPr>
              <a:t>仅仅表示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这一点</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But as some researchers find,the food system is not an equal one.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但正如一些研究人员发现的那样</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食物系统并不是一个平等的系统。</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37161910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299043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四、用非限制性定语从句的情况</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关系代词指代整个主句的内容。</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She said she had finished her work,which I doubted very much.</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她说她已经完成了工作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我对此深感怀疑。</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7505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422885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名词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代词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数词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介词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关系代词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结构中。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此结构常见的有</a:t>
            </a:r>
            <a:r>
              <a:rPr lang="en-US" altLang="zh-CN">
                <a:solidFill>
                  <a:srgbClr val="000000"/>
                </a:solidFill>
                <a:ea typeface="宋体" panose="02010600030101010101" pitchFamily="2" charset="-122"/>
                <a:cs typeface="Times New Roman" panose="02020603050405020304" pitchFamily="18" charset="0"/>
              </a:rPr>
              <a:t>:some(several,a few,many,most,part,the largest) of which/whom</a:t>
            </a:r>
            <a:r>
              <a:rPr lang="zh-CN" altLang="zh-CN">
                <a:solidFill>
                  <a:srgbClr val="000000"/>
                </a:solidFill>
                <a:ea typeface="宋体" panose="02010600030101010101" pitchFamily="2" charset="-122"/>
                <a:cs typeface="Times New Roman" panose="02020603050405020304" pitchFamily="18" charset="0"/>
              </a:rPr>
              <a:t>等形式。有时</a:t>
            </a:r>
            <a:r>
              <a:rPr lang="en-US" altLang="zh-CN">
                <a:solidFill>
                  <a:srgbClr val="000000"/>
                </a:solidFill>
                <a:ea typeface="宋体" panose="02010600030101010101" pitchFamily="2" charset="-122"/>
                <a:cs typeface="Times New Roman" panose="02020603050405020304" pitchFamily="18" charset="0"/>
              </a:rPr>
              <a:t>of which/whom</a:t>
            </a:r>
            <a:r>
              <a:rPr lang="zh-CN" altLang="zh-CN" smtClean="0">
                <a:solidFill>
                  <a:srgbClr val="000000"/>
                </a:solidFill>
                <a:ea typeface="宋体" panose="02010600030101010101" pitchFamily="2" charset="-122"/>
                <a:cs typeface="Times New Roman" panose="02020603050405020304" pitchFamily="18" charset="0"/>
              </a:rPr>
              <a:t>可以</a:t>
            </a:r>
            <a:r>
              <a:rPr lang="zh-CN" altLang="en-US">
                <a:solidFill>
                  <a:srgbClr val="000000"/>
                </a:solidFill>
                <a:ea typeface="宋体" panose="02010600030101010101" pitchFamily="2" charset="-122"/>
                <a:cs typeface="Times New Roman" panose="02020603050405020304" pitchFamily="18" charset="0"/>
              </a:rPr>
              <a:t>提到</a:t>
            </a:r>
            <a:r>
              <a:rPr lang="zh-CN" altLang="zh-CN" smtClean="0">
                <a:solidFill>
                  <a:srgbClr val="000000"/>
                </a:solidFill>
                <a:ea typeface="宋体" panose="02010600030101010101" pitchFamily="2" charset="-122"/>
                <a:cs typeface="Times New Roman" panose="02020603050405020304" pitchFamily="18" charset="0"/>
              </a:rPr>
              <a:t>名词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代词等</a:t>
            </a:r>
            <a:r>
              <a:rPr lang="zh-CN" altLang="zh-CN" smtClean="0">
                <a:solidFill>
                  <a:srgbClr val="000000"/>
                </a:solidFill>
                <a:ea typeface="宋体" panose="02010600030101010101" pitchFamily="2" charset="-122"/>
                <a:cs typeface="Times New Roman" panose="02020603050405020304" pitchFamily="18" charset="0"/>
              </a:rPr>
              <a:t>前</a:t>
            </a:r>
            <a:r>
              <a:rPr lang="zh-CN" altLang="en-US">
                <a:solidFill>
                  <a:srgbClr val="000000"/>
                </a:solidFill>
                <a:ea typeface="宋体" panose="02010600030101010101" pitchFamily="2" charset="-122"/>
                <a:cs typeface="Times New Roman" panose="02020603050405020304" pitchFamily="18" charset="0"/>
              </a:rPr>
              <a:t>面</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 bought a dozen eggs,six of which(=of which six) broke when I dropped the box.</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我买了一打鸡蛋</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其中六个在我失手掉了盒子时摔碎了</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39489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95871"/>
            <a:ext cx="10807700" cy="237757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He went with a group of people,few of whom were correctly equipped for such a climb.</a:t>
            </a:r>
            <a:endParaRPr lang="zh-CN" altLang="zh-CN">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他是和一群人一起走的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他们中很少有人为这次攀登配备了正确的装备。</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23943530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2147859"/>
            <a:ext cx="10807700" cy="12176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 9:30 train,</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which</a:t>
            </a:r>
            <a:r>
              <a:rPr lang="zh-CN" altLang="en-US">
                <a:uFill>
                  <a:solidFill>
                    <a:srgbClr val="000000"/>
                  </a:solidFill>
                </a:uFill>
                <a:ea typeface="宋体" panose="02010600030101010101" pitchFamily="2" charset="-122"/>
                <a:cs typeface="Times New Roman" panose="02020603050405020304" pitchFamily="18" charset="0"/>
              </a:rPr>
              <a:t>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is usually very punctual,was late today.</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2" name="圆角矩形 1"/>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即 学 即 练</a:t>
            </a:r>
            <a:endParaRPr lang="zh-CN" altLang="zh-CN" dirty="0">
              <a:solidFill>
                <a:schemeClr val="bg1"/>
              </a:solidFill>
            </a:endParaRPr>
          </a:p>
        </p:txBody>
      </p:sp>
      <p:sp>
        <p:nvSpPr>
          <p:cNvPr id="3" name="矩形 2"/>
          <p:cNvSpPr>
            <a:spLocks noChangeAspect="1"/>
          </p:cNvSpPr>
          <p:nvPr/>
        </p:nvSpPr>
        <p:spPr>
          <a:xfrm>
            <a:off x="361950" y="1511895"/>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en-US">
                <a:solidFill>
                  <a:srgbClr val="000000"/>
                </a:solidFill>
                <a:latin typeface="Arial" panose="020B0604020202020204" pitchFamily="34" charset="0"/>
                <a:cs typeface="Times New Roman" panose="02020603050405020304" pitchFamily="18" charset="0"/>
              </a:rPr>
              <a:t>选</a:t>
            </a:r>
            <a:r>
              <a:rPr lang="zh-CN" altLang="zh-CN" smtClean="0">
                <a:solidFill>
                  <a:srgbClr val="000000"/>
                </a:solidFill>
                <a:latin typeface="Arial" panose="020B0604020202020204" pitchFamily="34" charset="0"/>
                <a:cs typeface="Times New Roman" panose="02020603050405020304" pitchFamily="18" charset="0"/>
              </a:rPr>
              <a:t>用</a:t>
            </a:r>
            <a:r>
              <a:rPr lang="zh-CN" altLang="zh-CN">
                <a:solidFill>
                  <a:srgbClr val="000000"/>
                </a:solidFill>
                <a:latin typeface="Arial" panose="020B0604020202020204" pitchFamily="34" charset="0"/>
                <a:cs typeface="Times New Roman" panose="02020603050405020304" pitchFamily="18" charset="0"/>
              </a:rPr>
              <a:t>正确的关系代词填空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2)Charles Smith,</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was my former teacher,retired last year.</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 xmlns:a16="http://schemas.microsoft.com/office/drawing/2014/main" id="{8A90BD6A-DAC1-4175-BADE-A70FD2E31095}"/>
              </a:ext>
            </a:extLst>
          </p:cNvPr>
          <p:cNvSpPr/>
          <p:nvPr/>
        </p:nvSpPr>
        <p:spPr>
          <a:xfrm>
            <a:off x="4371185" y="2243356"/>
            <a:ext cx="177159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4371186" y="2710699"/>
            <a:ext cx="17715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3960838" y="3396693"/>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3960838" y="3864036"/>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056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(3)They </a:t>
            </a:r>
            <a:r>
              <a:rPr lang="en-US" altLang="zh-CN">
                <a:solidFill>
                  <a:srgbClr val="000000"/>
                </a:solidFill>
                <a:ea typeface="宋体" panose="02010600030101010101" pitchFamily="2" charset="-122"/>
                <a:cs typeface="Times New Roman" panose="02020603050405020304" pitchFamily="18" charset="0"/>
              </a:rPr>
              <a:t>talked about a movie,the name of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which</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I</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ve never forgotten.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(4)He </a:t>
            </a:r>
            <a:r>
              <a:rPr lang="en-US" altLang="zh-CN">
                <a:solidFill>
                  <a:srgbClr val="000000"/>
                </a:solidFill>
                <a:ea typeface="宋体" panose="02010600030101010101" pitchFamily="2" charset="-122"/>
                <a:cs typeface="Times New Roman" panose="02020603050405020304" pitchFamily="18" charset="0"/>
              </a:rPr>
              <a:t>seems not to have grasped what I meant,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which</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greatly upsets me.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(5)Mike</a:t>
            </a:r>
            <a:r>
              <a:rPr lang="en-US" altLang="zh-CN">
                <a:solidFill>
                  <a:srgbClr val="000000"/>
                </a:solidFill>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we expected,attended the meeting.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(6)I </a:t>
            </a:r>
            <a:r>
              <a:rPr lang="en-US" altLang="zh-CN">
                <a:solidFill>
                  <a:srgbClr val="000000"/>
                </a:solidFill>
                <a:ea typeface="宋体" panose="02010600030101010101" pitchFamily="2" charset="-122"/>
                <a:cs typeface="Times New Roman" panose="02020603050405020304" pitchFamily="18" charset="0"/>
              </a:rPr>
              <a:t>still remembered January 10,</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when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he came to see me.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(7)</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is known to all, China has a long history</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8281317" y="800323"/>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8281317" y="1267666"/>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9037401" y="2015951"/>
            <a:ext cx="176419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9037401" y="2483294"/>
            <a:ext cx="176419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2304653" y="316807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2304653" y="363542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6790357" y="3752651"/>
            <a:ext cx="1440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6790357" y="4219994"/>
            <a:ext cx="14401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1343149" y="490477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1343149" y="537212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96705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9887"/>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1.It is the third time that she has won the race,</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which</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has surprised us all.</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2.She has written two novels,both of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which</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have been made into television.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3.There are 30 chairs in the small hall,most of which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are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(be) new.</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8734573" y="2130375"/>
            <a:ext cx="1440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8734573" y="2597718"/>
            <a:ext cx="14401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6913165" y="3286695"/>
            <a:ext cx="16561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6913165" y="3754038"/>
            <a:ext cx="16561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9649469" y="4464223"/>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9649469" y="4931566"/>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横卷形 10"/>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随堂训练　</a:t>
            </a:r>
            <a:endParaRPr lang="zh-CN" altLang="zh-CN" sz="4000" dirty="0"/>
          </a:p>
        </p:txBody>
      </p:sp>
    </p:spTree>
    <p:extLst>
      <p:ext uri="{BB962C8B-B14F-4D97-AF65-F5344CB8AC3E}">
        <p14:creationId xmlns:p14="http://schemas.microsoft.com/office/powerpoint/2010/main" val="5918856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871935"/>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4.He bought the car for more than $20,000,</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about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which his father was angry.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5.In our class there are 46 students, half </a:t>
            </a:r>
            <a:r>
              <a:rPr lang="en-US" altLang="zh-CN" smtClean="0">
                <a:solidFill>
                  <a:srgbClr val="000000"/>
                </a:solidFill>
                <a:ea typeface="宋体" panose="02010600030101010101" pitchFamily="2" charset="-122"/>
                <a:cs typeface="Times New Roman" panose="02020603050405020304" pitchFamily="18" charset="0"/>
              </a:rPr>
              <a:t> of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whom</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are boys.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8137301" y="1977851"/>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8137301" y="2445194"/>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8137301" y="3146000"/>
            <a:ext cx="17281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8137301" y="3613343"/>
            <a:ext cx="17281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13850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535415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二、把下列句子改写成非限制性定语从句</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1.My father works in the post office.He likes listening to classical music.</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My</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father,who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likes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listening</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classical</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music,works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post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office.</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2.About 2,000 people worked on the project.Many of them were Europeans.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About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2,000</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people,many</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whom</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were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Europeans,worked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project.</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361949" y="2303983"/>
            <a:ext cx="1058366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361950" y="2771326"/>
            <a:ext cx="105836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361949" y="2918996"/>
            <a:ext cx="22307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361949" y="3386339"/>
            <a:ext cx="22307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361949" y="4611230"/>
            <a:ext cx="1058366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361950" y="5078573"/>
            <a:ext cx="105836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361949" y="5226243"/>
            <a:ext cx="27347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361949" y="5693586"/>
            <a:ext cx="27347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0840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6" presetClass="exit" presetSubtype="21" fill="hold" grpId="0" nodeType="withEffect">
                                  <p:stCondLst>
                                    <p:cond delay="0"/>
                                  </p:stCondLst>
                                  <p:childTnLst>
                                    <p:animEffect transition="out" filter="barn(inVertical)">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3.In his office there are nine clerks.The youngest of them is Mr Wang.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In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his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office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there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are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nine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clerks,the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youngest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whom</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Wang.</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361949" y="2231975"/>
            <a:ext cx="107276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361950" y="2699318"/>
            <a:ext cx="1072767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350514" y="2820523"/>
            <a:ext cx="145008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350514" y="3287866"/>
            <a:ext cx="145008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p:cNvSpPr>
            <a:spLocks noChangeAspect="1"/>
          </p:cNvSpPr>
          <p:nvPr/>
        </p:nvSpPr>
        <p:spPr>
          <a:xfrm>
            <a:off x="361950" y="3470391"/>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4.It has been announced that we shall have our final exam next month.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ea typeface="宋体" panose="02010600030101010101" pitchFamily="2" charset="-122"/>
                <a:cs typeface="Times New Roman" panose="02020603050405020304" pitchFamily="18" charset="0"/>
              </a:rPr>
              <a:t>As </a:t>
            </a:r>
            <a:r>
              <a:rPr lang="en-US" altLang="zh-CN">
                <a:ea typeface="宋体" panose="02010600030101010101" pitchFamily="2" charset="-122"/>
                <a:cs typeface="Times New Roman" panose="02020603050405020304" pitchFamily="18" charset="0"/>
              </a:rPr>
              <a:t>has been announced,we shall have our final exam next month.</a:t>
            </a:r>
            <a:endParaRPr lang="zh-CN" altLang="zh-CN">
              <a:effectLst/>
              <a:latin typeface="NEU-BZ-S92"/>
              <a:ea typeface="方正书宋_GBK" panose="03000509000000000000"/>
              <a:cs typeface="Times New Roman" panose="02020603050405020304" pitchFamily="18" charset="0"/>
            </a:endParaRPr>
          </a:p>
        </p:txBody>
      </p:sp>
      <p:sp>
        <p:nvSpPr>
          <p:cNvPr id="13" name="矩形 12">
            <a:extLst>
              <a:ext uri="{FF2B5EF4-FFF2-40B4-BE49-F238E27FC236}">
                <a16:creationId xmlns="" xmlns:a16="http://schemas.microsoft.com/office/drawing/2014/main" id="{8A90BD6A-DAC1-4175-BADE-A70FD2E31095}"/>
              </a:ext>
            </a:extLst>
          </p:cNvPr>
          <p:cNvSpPr/>
          <p:nvPr/>
        </p:nvSpPr>
        <p:spPr>
          <a:xfrm>
            <a:off x="409824" y="4789632"/>
            <a:ext cx="1072767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409825" y="5256975"/>
            <a:ext cx="1072767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 xmlns:a16="http://schemas.microsoft.com/office/drawing/2014/main" id="{8A90BD6A-DAC1-4175-BADE-A70FD2E31095}"/>
              </a:ext>
            </a:extLst>
          </p:cNvPr>
          <p:cNvSpPr/>
          <p:nvPr/>
        </p:nvSpPr>
        <p:spPr>
          <a:xfrm>
            <a:off x="398389" y="5378180"/>
            <a:ext cx="145008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 xmlns:a16="http://schemas.microsoft.com/office/drawing/2014/main" id="{94F29B7E-74BF-4821-88B9-C8400B1817B7}"/>
              </a:ext>
            </a:extLst>
          </p:cNvPr>
          <p:cNvCxnSpPr>
            <a:cxnSpLocks/>
          </p:cNvCxnSpPr>
          <p:nvPr/>
        </p:nvCxnSpPr>
        <p:spPr>
          <a:xfrm>
            <a:off x="398389" y="5845523"/>
            <a:ext cx="145008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52925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13"/>
                                        </p:tgtEl>
                                      </p:cBhvr>
                                    </p:animEffect>
                                    <p:set>
                                      <p:cBhvr>
                                        <p:cTn id="15" dur="1" fill="hold">
                                          <p:stCondLst>
                                            <p:cond delay="499"/>
                                          </p:stCondLst>
                                        </p:cTn>
                                        <p:tgtEl>
                                          <p:spTgt spid="13"/>
                                        </p:tgtEl>
                                        <p:attrNameLst>
                                          <p:attrName>style.visibility</p:attrName>
                                        </p:attrNameLst>
                                      </p:cBhvr>
                                      <p:to>
                                        <p:strVal val="hidden"/>
                                      </p:to>
                                    </p:set>
                                  </p:childTnLst>
                                </p:cTn>
                              </p:par>
                              <p:par>
                                <p:cTn id="16" presetID="16" presetClass="exit" presetSubtype="21" fill="hold" grpId="0" nodeType="withEffect">
                                  <p:stCondLst>
                                    <p:cond delay="0"/>
                                  </p:stCondLst>
                                  <p:childTnLst>
                                    <p:animEffect transition="out" filter="barn(inVertical)">
                                      <p:cBhvr>
                                        <p:cTn id="17" dur="500"/>
                                        <p:tgtEl>
                                          <p:spTgt spid="15"/>
                                        </p:tgtEl>
                                      </p:cBhvr>
                                    </p:animEffect>
                                    <p:set>
                                      <p:cBhvr>
                                        <p:cTn id="18"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3"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99927"/>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mn-lt"/>
                <a:cs typeface="Times New Roman" panose="02020603050405020304" pitchFamily="18" charset="0"/>
              </a:rPr>
              <a:t>词汇拓展</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1.conclusion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结论</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推论</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conclude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t>
            </a:r>
            <a:r>
              <a:rPr lang="en-US" altLang="zh-CN">
                <a:solidFill>
                  <a:srgbClr val="000000"/>
                </a:solidFill>
                <a:latin typeface="+mn-lt"/>
                <a:ea typeface="宋体" panose="02010600030101010101" pitchFamily="2" charset="-122"/>
                <a:cs typeface="Times New Roman" panose="02020603050405020304" pitchFamily="18" charset="0"/>
              </a:rPr>
              <a:t>&amp;</a:t>
            </a:r>
            <a:r>
              <a:rPr lang="en-US" altLang="zh-CN" i="1">
                <a:solidFill>
                  <a:srgbClr val="000000"/>
                </a:solidFill>
                <a:latin typeface="+mn-lt"/>
                <a:ea typeface="宋体" panose="02010600030101010101" pitchFamily="2" charset="-122"/>
                <a:cs typeface="Times New Roman" panose="02020603050405020304" pitchFamily="18" charset="0"/>
              </a:rPr>
              <a:t>vi.</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使</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结束</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断定</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推断出</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得出结论</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2.novel </a:t>
            </a:r>
            <a:r>
              <a:rPr lang="en-US" altLang="zh-CN" i="1">
                <a:solidFill>
                  <a:srgbClr val="000000"/>
                </a:solidFill>
                <a:latin typeface="+mn-lt"/>
                <a:ea typeface="宋体" panose="02010600030101010101" pitchFamily="2" charset="-122"/>
                <a:cs typeface="Times New Roman" panose="02020603050405020304" pitchFamily="18" charset="0"/>
              </a:rPr>
              <a:t>n.</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长篇</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小说</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novelist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小说家</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5328989" y="2515815"/>
            <a:ext cx="22322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5328989" y="2983158"/>
            <a:ext cx="223224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4536901" y="3667851"/>
            <a:ext cx="20162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4536901" y="4135194"/>
            <a:ext cx="20162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3123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99927"/>
            <a:ext cx="108077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5.I wish to thank Professor Smith.Without his help I would never pass the exam.</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I</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wish</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thank</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Professor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Smith,without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whose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help</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would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never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pass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exam.</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388615" y="3091879"/>
            <a:ext cx="1048499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388615" y="3559222"/>
            <a:ext cx="1048499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363215" y="3685221"/>
            <a:ext cx="374163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363215" y="4152564"/>
            <a:ext cx="374163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41122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575791"/>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三、完成句子</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金先生的双腿严重受伤</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被迅速送往医院。</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Mr King,</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,was quickly sent to hospital.</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她的姐姐教我们英语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穿着一条白色的连衣裙。</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Her sister,</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,wears a white dress.</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8" name="矩形 7"/>
          <p:cNvSpPr>
            <a:spLocks noChangeAspect="1"/>
          </p:cNvSpPr>
          <p:nvPr/>
        </p:nvSpPr>
        <p:spPr>
          <a:xfrm>
            <a:off x="3024733" y="1655911"/>
            <a:ext cx="5023106"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whose legs were badly </a:t>
            </a:r>
            <a:r>
              <a:rPr lang="en-US" altLang="zh-CN" smtClean="0">
                <a:ea typeface="宋体" panose="02010600030101010101" pitchFamily="2" charset="-122"/>
                <a:cs typeface="Times New Roman" panose="02020603050405020304" pitchFamily="18" charset="0"/>
              </a:rPr>
              <a:t>hurt </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27" name="矩形 26"/>
          <p:cNvSpPr>
            <a:spLocks noChangeAspect="1"/>
          </p:cNvSpPr>
          <p:nvPr/>
        </p:nvSpPr>
        <p:spPr>
          <a:xfrm>
            <a:off x="2664693" y="3419295"/>
            <a:ext cx="4209807" cy="626710"/>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who teaches us English</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7038199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这部小说很有意思</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这让我很高兴。</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 novel is very interesting,</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which</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makes</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very</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happy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ea typeface="宋体" panose="02010600030101010101" pitchFamily="2" charset="-122"/>
                <a:cs typeface="Times New Roman" panose="02020603050405020304" pitchFamily="18" charset="0"/>
              </a:rPr>
              <a:t>史密斯先生昨天来看我</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他是我的一位老朋友。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Mr Smith,</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who</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came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see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yesterday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,is one of my old friends.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5604321" y="2015951"/>
            <a:ext cx="16688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5604321" y="2483294"/>
            <a:ext cx="16688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7552543" y="2015951"/>
            <a:ext cx="16688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7552543" y="2483294"/>
            <a:ext cx="16688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8A90BD6A-DAC1-4175-BADE-A70FD2E31095}"/>
              </a:ext>
            </a:extLst>
          </p:cNvPr>
          <p:cNvSpPr/>
          <p:nvPr/>
        </p:nvSpPr>
        <p:spPr>
          <a:xfrm>
            <a:off x="9500766" y="2015951"/>
            <a:ext cx="151685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 xmlns:a16="http://schemas.microsoft.com/office/drawing/2014/main" id="{94F29B7E-74BF-4821-88B9-C8400B1817B7}"/>
              </a:ext>
            </a:extLst>
          </p:cNvPr>
          <p:cNvCxnSpPr>
            <a:cxnSpLocks/>
          </p:cNvCxnSpPr>
          <p:nvPr/>
        </p:nvCxnSpPr>
        <p:spPr>
          <a:xfrm>
            <a:off x="9500766" y="2483294"/>
            <a:ext cx="151685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 xmlns:a16="http://schemas.microsoft.com/office/drawing/2014/main" id="{8A90BD6A-DAC1-4175-BADE-A70FD2E31095}"/>
              </a:ext>
            </a:extLst>
          </p:cNvPr>
          <p:cNvSpPr/>
          <p:nvPr/>
        </p:nvSpPr>
        <p:spPr>
          <a:xfrm>
            <a:off x="364630" y="2638623"/>
            <a:ext cx="12919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 xmlns:a16="http://schemas.microsoft.com/office/drawing/2014/main" id="{94F29B7E-74BF-4821-88B9-C8400B1817B7}"/>
              </a:ext>
            </a:extLst>
          </p:cNvPr>
          <p:cNvCxnSpPr>
            <a:cxnSpLocks/>
          </p:cNvCxnSpPr>
          <p:nvPr/>
        </p:nvCxnSpPr>
        <p:spPr>
          <a:xfrm>
            <a:off x="364629" y="3105966"/>
            <a:ext cx="12919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 xmlns:a16="http://schemas.microsoft.com/office/drawing/2014/main" id="{8A90BD6A-DAC1-4175-BADE-A70FD2E31095}"/>
              </a:ext>
            </a:extLst>
          </p:cNvPr>
          <p:cNvSpPr/>
          <p:nvPr/>
        </p:nvSpPr>
        <p:spPr>
          <a:xfrm>
            <a:off x="2016621" y="2638623"/>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 xmlns:a16="http://schemas.microsoft.com/office/drawing/2014/main" id="{94F29B7E-74BF-4821-88B9-C8400B1817B7}"/>
              </a:ext>
            </a:extLst>
          </p:cNvPr>
          <p:cNvCxnSpPr>
            <a:cxnSpLocks/>
          </p:cNvCxnSpPr>
          <p:nvPr/>
        </p:nvCxnSpPr>
        <p:spPr>
          <a:xfrm>
            <a:off x="2016620" y="3105966"/>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 xmlns:a16="http://schemas.microsoft.com/office/drawing/2014/main" id="{8A90BD6A-DAC1-4175-BADE-A70FD2E31095}"/>
              </a:ext>
            </a:extLst>
          </p:cNvPr>
          <p:cNvSpPr/>
          <p:nvPr/>
        </p:nvSpPr>
        <p:spPr>
          <a:xfrm>
            <a:off x="2376661" y="3767731"/>
            <a:ext cx="1440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 xmlns:a16="http://schemas.microsoft.com/office/drawing/2014/main" id="{94F29B7E-74BF-4821-88B9-C8400B1817B7}"/>
              </a:ext>
            </a:extLst>
          </p:cNvPr>
          <p:cNvCxnSpPr>
            <a:cxnSpLocks/>
          </p:cNvCxnSpPr>
          <p:nvPr/>
        </p:nvCxnSpPr>
        <p:spPr>
          <a:xfrm>
            <a:off x="2376660" y="4235074"/>
            <a:ext cx="14401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 xmlns:a16="http://schemas.microsoft.com/office/drawing/2014/main" id="{8A90BD6A-DAC1-4175-BADE-A70FD2E31095}"/>
              </a:ext>
            </a:extLst>
          </p:cNvPr>
          <p:cNvSpPr/>
          <p:nvPr/>
        </p:nvSpPr>
        <p:spPr>
          <a:xfrm>
            <a:off x="4164161" y="3767731"/>
            <a:ext cx="1440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 xmlns:a16="http://schemas.microsoft.com/office/drawing/2014/main" id="{94F29B7E-74BF-4821-88B9-C8400B1817B7}"/>
              </a:ext>
            </a:extLst>
          </p:cNvPr>
          <p:cNvCxnSpPr>
            <a:cxnSpLocks/>
          </p:cNvCxnSpPr>
          <p:nvPr/>
        </p:nvCxnSpPr>
        <p:spPr>
          <a:xfrm>
            <a:off x="4164160" y="4235074"/>
            <a:ext cx="14401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 xmlns:a16="http://schemas.microsoft.com/office/drawing/2014/main" id="{8A90BD6A-DAC1-4175-BADE-A70FD2E31095}"/>
              </a:ext>
            </a:extLst>
          </p:cNvPr>
          <p:cNvSpPr/>
          <p:nvPr/>
        </p:nvSpPr>
        <p:spPr>
          <a:xfrm>
            <a:off x="5951660" y="3767731"/>
            <a:ext cx="110552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3" name="直接连接符 22">
            <a:extLst>
              <a:ext uri="{FF2B5EF4-FFF2-40B4-BE49-F238E27FC236}">
                <a16:creationId xmlns="" xmlns:a16="http://schemas.microsoft.com/office/drawing/2014/main" id="{94F29B7E-74BF-4821-88B9-C8400B1817B7}"/>
              </a:ext>
            </a:extLst>
          </p:cNvPr>
          <p:cNvCxnSpPr>
            <a:cxnSpLocks/>
          </p:cNvCxnSpPr>
          <p:nvPr/>
        </p:nvCxnSpPr>
        <p:spPr>
          <a:xfrm>
            <a:off x="5951659" y="4235074"/>
            <a:ext cx="110552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 xmlns:a16="http://schemas.microsoft.com/office/drawing/2014/main" id="{8A90BD6A-DAC1-4175-BADE-A70FD2E31095}"/>
              </a:ext>
            </a:extLst>
          </p:cNvPr>
          <p:cNvSpPr/>
          <p:nvPr/>
        </p:nvSpPr>
        <p:spPr>
          <a:xfrm>
            <a:off x="7404519" y="3803598"/>
            <a:ext cx="110552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8" name="直接连接符 27">
            <a:extLst>
              <a:ext uri="{FF2B5EF4-FFF2-40B4-BE49-F238E27FC236}">
                <a16:creationId xmlns="" xmlns:a16="http://schemas.microsoft.com/office/drawing/2014/main" id="{94F29B7E-74BF-4821-88B9-C8400B1817B7}"/>
              </a:ext>
            </a:extLst>
          </p:cNvPr>
          <p:cNvCxnSpPr>
            <a:cxnSpLocks/>
          </p:cNvCxnSpPr>
          <p:nvPr/>
        </p:nvCxnSpPr>
        <p:spPr>
          <a:xfrm>
            <a:off x="7404518" y="4270941"/>
            <a:ext cx="110552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 xmlns:a16="http://schemas.microsoft.com/office/drawing/2014/main" id="{8A90BD6A-DAC1-4175-BADE-A70FD2E31095}"/>
              </a:ext>
            </a:extLst>
          </p:cNvPr>
          <p:cNvSpPr/>
          <p:nvPr/>
        </p:nvSpPr>
        <p:spPr>
          <a:xfrm>
            <a:off x="8857377" y="3803598"/>
            <a:ext cx="110552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0" name="直接连接符 29">
            <a:extLst>
              <a:ext uri="{FF2B5EF4-FFF2-40B4-BE49-F238E27FC236}">
                <a16:creationId xmlns="" xmlns:a16="http://schemas.microsoft.com/office/drawing/2014/main" id="{94F29B7E-74BF-4821-88B9-C8400B1817B7}"/>
              </a:ext>
            </a:extLst>
          </p:cNvPr>
          <p:cNvCxnSpPr>
            <a:cxnSpLocks/>
          </p:cNvCxnSpPr>
          <p:nvPr/>
        </p:nvCxnSpPr>
        <p:spPr>
          <a:xfrm>
            <a:off x="8857376" y="4270941"/>
            <a:ext cx="110552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 xmlns:a16="http://schemas.microsoft.com/office/drawing/2014/main" id="{8A90BD6A-DAC1-4175-BADE-A70FD2E31095}"/>
              </a:ext>
            </a:extLst>
          </p:cNvPr>
          <p:cNvSpPr/>
          <p:nvPr/>
        </p:nvSpPr>
        <p:spPr>
          <a:xfrm>
            <a:off x="361950" y="4403714"/>
            <a:ext cx="201471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32" name="直接连接符 31">
            <a:extLst>
              <a:ext uri="{FF2B5EF4-FFF2-40B4-BE49-F238E27FC236}">
                <a16:creationId xmlns="" xmlns:a16="http://schemas.microsoft.com/office/drawing/2014/main" id="{94F29B7E-74BF-4821-88B9-C8400B1817B7}"/>
              </a:ext>
            </a:extLst>
          </p:cNvPr>
          <p:cNvCxnSpPr>
            <a:cxnSpLocks/>
          </p:cNvCxnSpPr>
          <p:nvPr/>
        </p:nvCxnSpPr>
        <p:spPr>
          <a:xfrm>
            <a:off x="361949" y="4871057"/>
            <a:ext cx="201471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5811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par>
                                <p:cTn id="14" presetID="16" presetClass="exit" presetSubtype="21" fill="hold" grpId="0" nodeType="withEffect">
                                  <p:stCondLst>
                                    <p:cond delay="0"/>
                                  </p:stCondLst>
                                  <p:childTnLst>
                                    <p:animEffect transition="out" filter="barn(inVertical)">
                                      <p:cBhvr>
                                        <p:cTn id="15" dur="500"/>
                                        <p:tgtEl>
                                          <p:spTgt spid="11"/>
                                        </p:tgtEl>
                                      </p:cBhvr>
                                    </p:animEffect>
                                    <p:set>
                                      <p:cBhvr>
                                        <p:cTn id="16" dur="1" fill="hold">
                                          <p:stCondLst>
                                            <p:cond delay="499"/>
                                          </p:stCondLst>
                                        </p:cTn>
                                        <p:tgtEl>
                                          <p:spTgt spid="11"/>
                                        </p:tgtEl>
                                        <p:attrNameLst>
                                          <p:attrName>style.visibility</p:attrName>
                                        </p:attrNameLst>
                                      </p:cBhvr>
                                      <p:to>
                                        <p:strVal val="hidden"/>
                                      </p:to>
                                    </p:set>
                                  </p:childTnLst>
                                </p:cTn>
                              </p:par>
                              <p:par>
                                <p:cTn id="17" presetID="16" presetClass="exit" presetSubtype="21" fill="hold" grpId="0" nodeType="withEffect">
                                  <p:stCondLst>
                                    <p:cond delay="0"/>
                                  </p:stCondLst>
                                  <p:childTnLst>
                                    <p:animEffect transition="out" filter="barn(inVertical)">
                                      <p:cBhvr>
                                        <p:cTn id="18" dur="500"/>
                                        <p:tgtEl>
                                          <p:spTgt spid="14"/>
                                        </p:tgtEl>
                                      </p:cBhvr>
                                    </p:animEffect>
                                    <p:set>
                                      <p:cBhvr>
                                        <p:cTn id="19" dur="1" fill="hold">
                                          <p:stCondLst>
                                            <p:cond delay="499"/>
                                          </p:stCondLst>
                                        </p:cTn>
                                        <p:tgtEl>
                                          <p:spTgt spid="1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6" presetClass="exit" presetSubtype="21" fill="hold" grpId="0" nodeType="clickEffect">
                                  <p:stCondLst>
                                    <p:cond delay="0"/>
                                  </p:stCondLst>
                                  <p:childTnLst>
                                    <p:animEffect transition="out" filter="barn(inVertical)">
                                      <p:cBhvr>
                                        <p:cTn id="23" dur="500"/>
                                        <p:tgtEl>
                                          <p:spTgt spid="17"/>
                                        </p:tgtEl>
                                      </p:cBhvr>
                                    </p:animEffect>
                                    <p:set>
                                      <p:cBhvr>
                                        <p:cTn id="24" dur="1" fill="hold">
                                          <p:stCondLst>
                                            <p:cond delay="499"/>
                                          </p:stCondLst>
                                        </p:cTn>
                                        <p:tgtEl>
                                          <p:spTgt spid="17"/>
                                        </p:tgtEl>
                                        <p:attrNameLst>
                                          <p:attrName>style.visibility</p:attrName>
                                        </p:attrNameLst>
                                      </p:cBhvr>
                                      <p:to>
                                        <p:strVal val="hidden"/>
                                      </p:to>
                                    </p:set>
                                  </p:childTnLst>
                                </p:cTn>
                              </p:par>
                              <p:par>
                                <p:cTn id="25" presetID="16" presetClass="exit" presetSubtype="21" fill="hold" grpId="0" nodeType="withEffect">
                                  <p:stCondLst>
                                    <p:cond delay="0"/>
                                  </p:stCondLst>
                                  <p:childTnLst>
                                    <p:animEffect transition="out" filter="barn(inVertical)">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par>
                                <p:cTn id="28" presetID="16" presetClass="exit" presetSubtype="21" fill="hold" grpId="0" nodeType="withEffect">
                                  <p:stCondLst>
                                    <p:cond delay="0"/>
                                  </p:stCondLst>
                                  <p:childTnLst>
                                    <p:animEffect transition="out" filter="barn(inVertical)">
                                      <p:cBhvr>
                                        <p:cTn id="29" dur="500"/>
                                        <p:tgtEl>
                                          <p:spTgt spid="22"/>
                                        </p:tgtEl>
                                      </p:cBhvr>
                                    </p:animEffect>
                                    <p:set>
                                      <p:cBhvr>
                                        <p:cTn id="30" dur="1" fill="hold">
                                          <p:stCondLst>
                                            <p:cond delay="499"/>
                                          </p:stCondLst>
                                        </p:cTn>
                                        <p:tgtEl>
                                          <p:spTgt spid="22"/>
                                        </p:tgtEl>
                                        <p:attrNameLst>
                                          <p:attrName>style.visibility</p:attrName>
                                        </p:attrNameLst>
                                      </p:cBhvr>
                                      <p:to>
                                        <p:strVal val="hidden"/>
                                      </p:to>
                                    </p:set>
                                  </p:childTnLst>
                                </p:cTn>
                              </p:par>
                              <p:par>
                                <p:cTn id="31" presetID="16" presetClass="exit" presetSubtype="21" fill="hold" grpId="0" nodeType="withEffect">
                                  <p:stCondLst>
                                    <p:cond delay="0"/>
                                  </p:stCondLst>
                                  <p:childTnLst>
                                    <p:animEffect transition="out" filter="barn(inVertical)">
                                      <p:cBhvr>
                                        <p:cTn id="32" dur="500"/>
                                        <p:tgtEl>
                                          <p:spTgt spid="27"/>
                                        </p:tgtEl>
                                      </p:cBhvr>
                                    </p:animEffect>
                                    <p:set>
                                      <p:cBhvr>
                                        <p:cTn id="33" dur="1" fill="hold">
                                          <p:stCondLst>
                                            <p:cond delay="499"/>
                                          </p:stCondLst>
                                        </p:cTn>
                                        <p:tgtEl>
                                          <p:spTgt spid="27"/>
                                        </p:tgtEl>
                                        <p:attrNameLst>
                                          <p:attrName>style.visibility</p:attrName>
                                        </p:attrNameLst>
                                      </p:cBhvr>
                                      <p:to>
                                        <p:strVal val="hidden"/>
                                      </p:to>
                                    </p:set>
                                  </p:childTnLst>
                                </p:cTn>
                              </p:par>
                              <p:par>
                                <p:cTn id="34" presetID="16" presetClass="exit" presetSubtype="21" fill="hold" grpId="0" nodeType="withEffect">
                                  <p:stCondLst>
                                    <p:cond delay="0"/>
                                  </p:stCondLst>
                                  <p:childTnLst>
                                    <p:animEffect transition="out" filter="barn(inVertical)">
                                      <p:cBhvr>
                                        <p:cTn id="35" dur="500"/>
                                        <p:tgtEl>
                                          <p:spTgt spid="29"/>
                                        </p:tgtEl>
                                      </p:cBhvr>
                                    </p:animEffect>
                                    <p:set>
                                      <p:cBhvr>
                                        <p:cTn id="36" dur="1" fill="hold">
                                          <p:stCondLst>
                                            <p:cond delay="499"/>
                                          </p:stCondLst>
                                        </p:cTn>
                                        <p:tgtEl>
                                          <p:spTgt spid="29"/>
                                        </p:tgtEl>
                                        <p:attrNameLst>
                                          <p:attrName>style.visibility</p:attrName>
                                        </p:attrNameLst>
                                      </p:cBhvr>
                                      <p:to>
                                        <p:strVal val="hidden"/>
                                      </p:to>
                                    </p:set>
                                  </p:childTnLst>
                                </p:cTn>
                              </p:par>
                              <p:par>
                                <p:cTn id="37" presetID="16" presetClass="exit" presetSubtype="21" fill="hold" grpId="0" nodeType="withEffect">
                                  <p:stCondLst>
                                    <p:cond delay="0"/>
                                  </p:stCondLst>
                                  <p:childTnLst>
                                    <p:animEffect transition="out" filter="barn(inVertical)">
                                      <p:cBhvr>
                                        <p:cTn id="38" dur="500"/>
                                        <p:tgtEl>
                                          <p:spTgt spid="31"/>
                                        </p:tgtEl>
                                      </p:cBhvr>
                                    </p:animEffect>
                                    <p:set>
                                      <p:cBhvr>
                                        <p:cTn id="39"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4" grpId="0" animBg="1"/>
      <p:bldP spid="17" grpId="0" animBg="1"/>
      <p:bldP spid="20" grpId="0" animBg="1"/>
      <p:bldP spid="22" grpId="0" animBg="1"/>
      <p:bldP spid="27" grpId="0" animBg="1"/>
      <p:bldP spid="29" grpId="0" animBg="1"/>
      <p:bldP spid="3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209113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9887"/>
            <a:ext cx="10807700" cy="299043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重点短语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1.change one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mind</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改变主意</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beyond</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one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control </a:t>
            </a:r>
            <a:r>
              <a:rPr lang="zh-CN" altLang="zh-CN">
                <a:solidFill>
                  <a:srgbClr val="000000"/>
                </a:solidFill>
                <a:ea typeface="宋体" panose="02010600030101010101" pitchFamily="2" charset="-122"/>
                <a:cs typeface="Times New Roman" panose="02020603050405020304" pitchFamily="18" charset="0"/>
              </a:rPr>
              <a:t>某人无法控制</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under</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construction </a:t>
            </a:r>
            <a:r>
              <a:rPr lang="zh-CN" altLang="zh-CN">
                <a:solidFill>
                  <a:srgbClr val="000000"/>
                </a:solidFill>
                <a:ea typeface="宋体" panose="02010600030101010101" pitchFamily="2" charset="-122"/>
                <a:cs typeface="Times New Roman" panose="02020603050405020304" pitchFamily="18" charset="0"/>
              </a:rPr>
              <a:t>在建造中</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flow</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chart </a:t>
            </a:r>
            <a:r>
              <a:rPr lang="zh-CN" altLang="zh-CN">
                <a:solidFill>
                  <a:srgbClr val="000000"/>
                </a:solidFill>
                <a:ea typeface="宋体" panose="02010600030101010101" pitchFamily="2" charset="-122"/>
                <a:cs typeface="Times New Roman" panose="02020603050405020304" pitchFamily="18" charset="0"/>
              </a:rPr>
              <a:t>流程图</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 xmlns:a16="http://schemas.microsoft.com/office/drawing/2014/main" id="{8A90BD6A-DAC1-4175-BADE-A70FD2E31095}"/>
              </a:ext>
            </a:extLst>
          </p:cNvPr>
          <p:cNvSpPr/>
          <p:nvPr/>
        </p:nvSpPr>
        <p:spPr>
          <a:xfrm>
            <a:off x="3600797" y="2159967"/>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 xmlns:a16="http://schemas.microsoft.com/office/drawing/2014/main" id="{94F29B7E-74BF-4821-88B9-C8400B1817B7}"/>
              </a:ext>
            </a:extLst>
          </p:cNvPr>
          <p:cNvCxnSpPr>
            <a:cxnSpLocks/>
          </p:cNvCxnSpPr>
          <p:nvPr/>
        </p:nvCxnSpPr>
        <p:spPr>
          <a:xfrm>
            <a:off x="3600797" y="2627310"/>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8A90BD6A-DAC1-4175-BADE-A70FD2E31095}"/>
              </a:ext>
            </a:extLst>
          </p:cNvPr>
          <p:cNvSpPr/>
          <p:nvPr/>
        </p:nvSpPr>
        <p:spPr>
          <a:xfrm>
            <a:off x="936501" y="2736031"/>
            <a:ext cx="18002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 xmlns:a16="http://schemas.microsoft.com/office/drawing/2014/main" id="{94F29B7E-74BF-4821-88B9-C8400B1817B7}"/>
              </a:ext>
            </a:extLst>
          </p:cNvPr>
          <p:cNvCxnSpPr>
            <a:cxnSpLocks/>
          </p:cNvCxnSpPr>
          <p:nvPr/>
        </p:nvCxnSpPr>
        <p:spPr>
          <a:xfrm>
            <a:off x="936501" y="3203374"/>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 xmlns:a16="http://schemas.microsoft.com/office/drawing/2014/main" id="{8A90BD6A-DAC1-4175-BADE-A70FD2E31095}"/>
              </a:ext>
            </a:extLst>
          </p:cNvPr>
          <p:cNvSpPr/>
          <p:nvPr/>
        </p:nvSpPr>
        <p:spPr>
          <a:xfrm>
            <a:off x="936501" y="3314302"/>
            <a:ext cx="16561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 xmlns:a16="http://schemas.microsoft.com/office/drawing/2014/main" id="{94F29B7E-74BF-4821-88B9-C8400B1817B7}"/>
              </a:ext>
            </a:extLst>
          </p:cNvPr>
          <p:cNvCxnSpPr>
            <a:cxnSpLocks/>
          </p:cNvCxnSpPr>
          <p:nvPr/>
        </p:nvCxnSpPr>
        <p:spPr>
          <a:xfrm>
            <a:off x="936501" y="3781645"/>
            <a:ext cx="16561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8A90BD6A-DAC1-4175-BADE-A70FD2E31095}"/>
              </a:ext>
            </a:extLst>
          </p:cNvPr>
          <p:cNvSpPr/>
          <p:nvPr/>
        </p:nvSpPr>
        <p:spPr>
          <a:xfrm>
            <a:off x="936501" y="3892573"/>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 xmlns:a16="http://schemas.microsoft.com/office/drawing/2014/main" id="{94F29B7E-74BF-4821-88B9-C8400B1817B7}"/>
              </a:ext>
            </a:extLst>
          </p:cNvPr>
          <p:cNvCxnSpPr>
            <a:cxnSpLocks/>
          </p:cNvCxnSpPr>
          <p:nvPr/>
        </p:nvCxnSpPr>
        <p:spPr>
          <a:xfrm>
            <a:off x="936501" y="4359916"/>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9545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4317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语 法 图 解</a:t>
            </a:r>
            <a:endParaRPr lang="zh-CN" altLang="zh-CN" dirty="0">
              <a:solidFill>
                <a:schemeClr val="bg1"/>
              </a:solidFill>
            </a:endParaRPr>
          </a:p>
        </p:txBody>
      </p:sp>
      <p:sp>
        <p:nvSpPr>
          <p:cNvPr id="3" name="矩形 2"/>
          <p:cNvSpPr>
            <a:spLocks noChangeAspect="1"/>
          </p:cNvSpPr>
          <p:nvPr/>
        </p:nvSpPr>
        <p:spPr>
          <a:xfrm>
            <a:off x="3974284" y="931472"/>
            <a:ext cx="3583032" cy="683264"/>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非限制性定语</a:t>
            </a:r>
            <a:r>
              <a:rPr lang="zh-CN" altLang="zh-CN" smtClean="0">
                <a:solidFill>
                  <a:srgbClr val="000000"/>
                </a:solidFill>
                <a:ea typeface="宋体" panose="02010600030101010101" pitchFamily="2" charset="-122"/>
                <a:cs typeface="Times New Roman" panose="02020603050405020304" pitchFamily="18" charset="0"/>
              </a:rPr>
              <a:t>从句</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24E03.eps" descr="id:2147496226;FounderCES"/>
          <p:cNvPicPr/>
          <p:nvPr/>
        </p:nvPicPr>
        <p:blipFill>
          <a:blip r:embed="rId2"/>
          <a:stretch>
            <a:fillRect/>
          </a:stretch>
        </p:blipFill>
        <p:spPr>
          <a:xfrm>
            <a:off x="1872605" y="1614736"/>
            <a:ext cx="7778892" cy="4505671"/>
          </a:xfrm>
          <a:prstGeom prst="rect">
            <a:avLst/>
          </a:prstGeom>
        </p:spPr>
      </p:pic>
    </p:spTree>
    <p:extLst>
      <p:ext uri="{BB962C8B-B14F-4D97-AF65-F5344CB8AC3E}">
        <p14:creationId xmlns:p14="http://schemas.microsoft.com/office/powerpoint/2010/main" val="3854839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5751"/>
            <a:ext cx="10807700" cy="296850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探究发现</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1.They tested hundreds of Chinese medical treatments that showed promise in the fight against the disease.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他们测试了数百种中医疗法</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这些疗法显示出了对抗这种疾病的希望</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3096071"/>
            <a:ext cx="10807700" cy="296850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2.Tu Youyou was awarded the Nobel Prize, which is considered one of the highest international honours a person can receive.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屠呦呦获得了诺贝尔奖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这是个人可以获得的最高国际荣誉之一。</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7794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3.Tu Youyou went to Hainan,where malaria was more common,to study malaria patients.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屠呦呦奔赴疟疾更为常见的海南研究疟疾患者。</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4.Later,the medicine was tested on malaria patients,most of whom recovered.</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随后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该药物试用于疟疾患者</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其中</a:t>
            </a:r>
            <a:r>
              <a:rPr lang="zh-CN" altLang="zh-CN" smtClean="0">
                <a:solidFill>
                  <a:srgbClr val="000000"/>
                </a:solidFill>
                <a:ea typeface="宋体" panose="02010600030101010101" pitchFamily="2" charset="-122"/>
                <a:cs typeface="Times New Roman" panose="02020603050405020304" pitchFamily="18" charset="0"/>
              </a:rPr>
              <a:t>大多数人</a:t>
            </a:r>
            <a:r>
              <a:rPr lang="zh-CN" altLang="en-US">
                <a:solidFill>
                  <a:srgbClr val="000000"/>
                </a:solidFill>
                <a:ea typeface="宋体" panose="02010600030101010101" pitchFamily="2" charset="-122"/>
                <a:cs typeface="Times New Roman" panose="02020603050405020304" pitchFamily="18" charset="0"/>
              </a:rPr>
              <a:t>都</a:t>
            </a:r>
            <a:r>
              <a:rPr lang="zh-CN" altLang="zh-CN" smtClean="0">
                <a:solidFill>
                  <a:srgbClr val="000000"/>
                </a:solidFill>
                <a:ea typeface="宋体" panose="02010600030101010101" pitchFamily="2" charset="-122"/>
                <a:cs typeface="Times New Roman" panose="02020603050405020304" pitchFamily="18" charset="0"/>
              </a:rPr>
              <a:t>康复</a:t>
            </a:r>
            <a:r>
              <a:rPr lang="zh-CN" altLang="zh-CN">
                <a:solidFill>
                  <a:srgbClr val="000000"/>
                </a:solidFill>
                <a:ea typeface="宋体" panose="02010600030101010101" pitchFamily="2" charset="-122"/>
                <a:cs typeface="Times New Roman" panose="02020603050405020304" pitchFamily="18" charset="0"/>
              </a:rPr>
              <a:t>了。</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224312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以上四个句子中分别包含一个</a:t>
            </a:r>
            <a:r>
              <a:rPr lang="zh-CN" altLang="zh-CN">
                <a:ea typeface="宋体" panose="02010600030101010101" pitchFamily="2" charset="-122"/>
                <a:cs typeface="Times New Roman" panose="02020603050405020304" pitchFamily="18" charset="0"/>
              </a:rPr>
              <a:t>　</a:t>
            </a:r>
            <a:r>
              <a:rPr lang="zh-CN" altLang="zh-CN">
                <a:ea typeface="楷体" panose="02010609060101010101" pitchFamily="49" charset="-122"/>
                <a:cs typeface="Times New Roman" panose="02020603050405020304" pitchFamily="18" charset="0"/>
              </a:rPr>
              <a:t>定语</a:t>
            </a:r>
            <a:r>
              <a:rPr lang="zh-CN" altLang="zh-CN">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其中第一个为关系代词</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宋体" panose="02010600030101010101" pitchFamily="2" charset="-122"/>
                <a:cs typeface="Times New Roman" panose="02020603050405020304" pitchFamily="18" charset="0"/>
              </a:rPr>
              <a:t>引导的限制性定语从句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而后三</a:t>
            </a:r>
            <a:r>
              <a:rPr lang="zh-CN" altLang="zh-CN" smtClean="0">
                <a:solidFill>
                  <a:srgbClr val="000000"/>
                </a:solidFill>
                <a:ea typeface="宋体" panose="02010600030101010101" pitchFamily="2" charset="-122"/>
                <a:cs typeface="Times New Roman" panose="02020603050405020304" pitchFamily="18" charset="0"/>
              </a:rPr>
              <a:t>个</a:t>
            </a:r>
            <a:r>
              <a:rPr lang="zh-CN" altLang="en-US">
                <a:solidFill>
                  <a:srgbClr val="000000"/>
                </a:solidFill>
                <a:ea typeface="宋体" panose="02010600030101010101" pitchFamily="2" charset="-122"/>
                <a:cs typeface="Times New Roman" panose="02020603050405020304" pitchFamily="18" charset="0"/>
              </a:rPr>
              <a:t>与其</a:t>
            </a:r>
            <a:r>
              <a:rPr lang="zh-CN" altLang="zh-CN" smtClean="0">
                <a:solidFill>
                  <a:srgbClr val="000000"/>
                </a:solidFill>
                <a:ea typeface="宋体" panose="02010600030101010101" pitchFamily="2" charset="-122"/>
                <a:cs typeface="Times New Roman" panose="02020603050405020304" pitchFamily="18" charset="0"/>
              </a:rPr>
              <a:t>不同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定语从句被</a:t>
            </a:r>
            <a:r>
              <a:rPr lang="zh-CN" altLang="zh-CN">
                <a:ea typeface="宋体" panose="02010600030101010101" pitchFamily="2" charset="-122"/>
                <a:cs typeface="Times New Roman" panose="02020603050405020304" pitchFamily="18" charset="0"/>
              </a:rPr>
              <a:t>　</a:t>
            </a:r>
            <a:r>
              <a:rPr lang="zh-CN" altLang="zh-CN">
                <a:ea typeface="楷体" panose="02010609060101010101" pitchFamily="49" charset="-122"/>
                <a:cs typeface="Times New Roman" panose="02020603050405020304" pitchFamily="18" charset="0"/>
              </a:rPr>
              <a:t>逗号</a:t>
            </a:r>
            <a:r>
              <a:rPr lang="zh-CN" altLang="zh-CN">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与先行词隔开</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被称为</a:t>
            </a:r>
            <a:r>
              <a:rPr lang="zh-CN" altLang="zh-CN">
                <a:ea typeface="宋体" panose="02010600030101010101" pitchFamily="2" charset="-122"/>
                <a:cs typeface="Times New Roman" panose="02020603050405020304" pitchFamily="18" charset="0"/>
              </a:rPr>
              <a:t>　</a:t>
            </a:r>
            <a:r>
              <a:rPr lang="zh-CN" altLang="zh-CN">
                <a:ea typeface="楷体" panose="02010609060101010101" pitchFamily="49" charset="-122"/>
                <a:cs typeface="Times New Roman" panose="02020603050405020304" pitchFamily="18" charset="0"/>
              </a:rPr>
              <a:t>非</a:t>
            </a:r>
            <a:r>
              <a:rPr lang="zh-CN" altLang="zh-CN" smtClean="0">
                <a:ea typeface="楷体" panose="02010609060101010101" pitchFamily="49" charset="-122"/>
                <a:cs typeface="Times New Roman" panose="02020603050405020304" pitchFamily="18" charset="0"/>
              </a:rPr>
              <a:t>限制</a:t>
            </a:r>
            <a:r>
              <a:rPr lang="zh-CN" altLang="en-US">
                <a:ea typeface="楷体" panose="02010609060101010101" pitchFamily="49" charset="-122"/>
                <a:cs typeface="Times New Roman" panose="02020603050405020304" pitchFamily="18" charset="0"/>
              </a:rPr>
              <a:t>性</a:t>
            </a:r>
            <a:r>
              <a:rPr lang="zh-CN" altLang="zh-CN">
                <a:ea typeface="宋体" panose="02010600030101010101" pitchFamily="2" charset="-122"/>
                <a:cs typeface="Times New Roman" panose="02020603050405020304" pitchFamily="18" charset="0"/>
              </a:rPr>
              <a:t>　</a:t>
            </a:r>
            <a:r>
              <a:rPr lang="zh-CN" altLang="zh-CN" smtClean="0">
                <a:solidFill>
                  <a:srgbClr val="000000"/>
                </a:solidFill>
                <a:ea typeface="宋体" panose="02010600030101010101" pitchFamily="2" charset="-122"/>
                <a:cs typeface="Times New Roman" panose="02020603050405020304" pitchFamily="18" charset="0"/>
              </a:rPr>
              <a:t>定语</a:t>
            </a:r>
            <a:r>
              <a:rPr lang="zh-CN" altLang="zh-CN">
                <a:solidFill>
                  <a:srgbClr val="000000"/>
                </a:solidFill>
                <a:ea typeface="宋体" panose="02010600030101010101" pitchFamily="2" charset="-122"/>
                <a:cs typeface="Times New Roman" panose="02020603050405020304" pitchFamily="18" charset="0"/>
              </a:rPr>
              <a:t>从句。非限制性定语从句的引导词可以用</a:t>
            </a:r>
            <a:r>
              <a:rPr lang="en-US" altLang="zh-CN">
                <a:solidFill>
                  <a:srgbClr val="000000"/>
                </a:solidFill>
                <a:ea typeface="宋体" panose="02010600030101010101" pitchFamily="2" charset="-122"/>
                <a:cs typeface="Times New Roman" panose="02020603050405020304" pitchFamily="18" charset="0"/>
              </a:rPr>
              <a:t>which,who</a:t>
            </a:r>
            <a:r>
              <a:rPr lang="zh-CN" altLang="zh-CN">
                <a:solidFill>
                  <a:srgbClr val="000000"/>
                </a:solidFill>
                <a:ea typeface="宋体" panose="02010600030101010101" pitchFamily="2" charset="-122"/>
                <a:cs typeface="Times New Roman" panose="02020603050405020304" pitchFamily="18" charset="0"/>
              </a:rPr>
              <a:t>等关系代词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如例句</a:t>
            </a: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也可以用</a:t>
            </a:r>
            <a:r>
              <a:rPr lang="en-US" altLang="zh-CN">
                <a:solidFill>
                  <a:srgbClr val="000000"/>
                </a:solidFill>
                <a:ea typeface="宋体" panose="02010600030101010101" pitchFamily="2" charset="-122"/>
                <a:cs typeface="Times New Roman" panose="02020603050405020304" pitchFamily="18" charset="0"/>
              </a:rPr>
              <a:t>when,where</a:t>
            </a:r>
            <a:r>
              <a:rPr lang="zh-CN" altLang="zh-CN">
                <a:solidFill>
                  <a:srgbClr val="000000"/>
                </a:solidFill>
                <a:ea typeface="宋体" panose="02010600030101010101" pitchFamily="2" charset="-122"/>
                <a:cs typeface="Times New Roman" panose="02020603050405020304" pitchFamily="18" charset="0"/>
              </a:rPr>
              <a:t>等关系副词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如例句</a:t>
            </a: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有时用不定代词</a:t>
            </a:r>
            <a:r>
              <a:rPr lang="en-US" altLang="zh-CN">
                <a:solidFill>
                  <a:srgbClr val="000000"/>
                </a:solidFill>
                <a:ea typeface="宋体" panose="02010600030101010101" pitchFamily="2" charset="-122"/>
                <a:cs typeface="Times New Roman" panose="02020603050405020304" pitchFamily="18" charset="0"/>
              </a:rPr>
              <a:t>+of+whom/which</a:t>
            </a:r>
            <a:r>
              <a:rPr lang="zh-CN" altLang="zh-CN">
                <a:solidFill>
                  <a:srgbClr val="000000"/>
                </a:solidFill>
                <a:ea typeface="宋体" panose="02010600030101010101" pitchFamily="2" charset="-122"/>
                <a:cs typeface="Times New Roman" panose="02020603050405020304" pitchFamily="18" charset="0"/>
              </a:rPr>
              <a:t>指代先行词或先行词的一部分。如例句</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4</a:t>
            </a:r>
            <a:r>
              <a:rPr lang="zh-CN" altLang="zh-CN">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3" name="思考发现h.eps" descr="id:2147495737;FounderCES"/>
          <p:cNvPicPr/>
          <p:nvPr/>
        </p:nvPicPr>
        <p:blipFill>
          <a:blip r:embed="rId2"/>
          <a:stretch>
            <a:fillRect/>
          </a:stretch>
        </p:blipFill>
        <p:spPr>
          <a:xfrm>
            <a:off x="4392885" y="647799"/>
            <a:ext cx="2170188" cy="648072"/>
          </a:xfrm>
          <a:prstGeom prst="rect">
            <a:avLst/>
          </a:prstGeom>
        </p:spPr>
      </p:pic>
      <p:sp>
        <p:nvSpPr>
          <p:cNvPr id="4" name="矩形 3">
            <a:extLst>
              <a:ext uri="{FF2B5EF4-FFF2-40B4-BE49-F238E27FC236}">
                <a16:creationId xmlns="" xmlns:a16="http://schemas.microsoft.com/office/drawing/2014/main" id="{8A90BD6A-DAC1-4175-BADE-A70FD2E31095}"/>
              </a:ext>
            </a:extLst>
          </p:cNvPr>
          <p:cNvSpPr/>
          <p:nvPr/>
        </p:nvSpPr>
        <p:spPr>
          <a:xfrm>
            <a:off x="6095677" y="1352326"/>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 xmlns:a16="http://schemas.microsoft.com/office/drawing/2014/main" id="{94F29B7E-74BF-4821-88B9-C8400B1817B7}"/>
              </a:ext>
            </a:extLst>
          </p:cNvPr>
          <p:cNvCxnSpPr>
            <a:cxnSpLocks/>
          </p:cNvCxnSpPr>
          <p:nvPr/>
        </p:nvCxnSpPr>
        <p:spPr>
          <a:xfrm>
            <a:off x="6095677" y="1819669"/>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 xmlns:a16="http://schemas.microsoft.com/office/drawing/2014/main" id="{8A90BD6A-DAC1-4175-BADE-A70FD2E31095}"/>
              </a:ext>
            </a:extLst>
          </p:cNvPr>
          <p:cNvSpPr/>
          <p:nvPr/>
        </p:nvSpPr>
        <p:spPr>
          <a:xfrm>
            <a:off x="2207245" y="2562423"/>
            <a:ext cx="13935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 xmlns:a16="http://schemas.microsoft.com/office/drawing/2014/main" id="{94F29B7E-74BF-4821-88B9-C8400B1817B7}"/>
              </a:ext>
            </a:extLst>
          </p:cNvPr>
          <p:cNvCxnSpPr>
            <a:cxnSpLocks/>
          </p:cNvCxnSpPr>
          <p:nvPr/>
        </p:nvCxnSpPr>
        <p:spPr>
          <a:xfrm>
            <a:off x="2207245" y="3029766"/>
            <a:ext cx="13935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 xmlns:a16="http://schemas.microsoft.com/office/drawing/2014/main" id="{8A90BD6A-DAC1-4175-BADE-A70FD2E31095}"/>
              </a:ext>
            </a:extLst>
          </p:cNvPr>
          <p:cNvSpPr/>
          <p:nvPr/>
        </p:nvSpPr>
        <p:spPr>
          <a:xfrm>
            <a:off x="7626312" y="2523213"/>
            <a:ext cx="209516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 xmlns:a16="http://schemas.microsoft.com/office/drawing/2014/main" id="{94F29B7E-74BF-4821-88B9-C8400B1817B7}"/>
              </a:ext>
            </a:extLst>
          </p:cNvPr>
          <p:cNvCxnSpPr>
            <a:cxnSpLocks/>
          </p:cNvCxnSpPr>
          <p:nvPr/>
        </p:nvCxnSpPr>
        <p:spPr>
          <a:xfrm>
            <a:off x="7622678" y="3010161"/>
            <a:ext cx="209516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8A90BD6A-DAC1-4175-BADE-A70FD2E31095}"/>
              </a:ext>
            </a:extLst>
          </p:cNvPr>
          <p:cNvSpPr/>
          <p:nvPr/>
        </p:nvSpPr>
        <p:spPr>
          <a:xfrm>
            <a:off x="2572270" y="4891820"/>
            <a:ext cx="88451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 xmlns:a16="http://schemas.microsoft.com/office/drawing/2014/main" id="{94F29B7E-74BF-4821-88B9-C8400B1817B7}"/>
              </a:ext>
            </a:extLst>
          </p:cNvPr>
          <p:cNvCxnSpPr>
            <a:cxnSpLocks/>
          </p:cNvCxnSpPr>
          <p:nvPr/>
        </p:nvCxnSpPr>
        <p:spPr>
          <a:xfrm>
            <a:off x="2572270" y="5359163"/>
            <a:ext cx="88451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5251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全程设计" id="{EED6AF3C-B5B4-45C1-BA84-C0EDA954AFD2}" vid="{1B3131FC-BB6B-459A-9353-0D6F0AACC7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Template>
  <TotalTime>210</TotalTime>
  <Words>2051</Words>
  <Application>Microsoft Office PowerPoint</Application>
  <PresentationFormat>自定义</PresentationFormat>
  <Paragraphs>181</Paragraphs>
  <Slides>43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43</vt:i4>
      </vt:variant>
    </vt:vector>
  </HeadingPairs>
  <TitlesOfParts>
    <vt:vector size="53" baseType="lpstr">
      <vt:lpstr>NEU-BZ-S92</vt:lpstr>
      <vt:lpstr>方正书宋_GBK</vt:lpstr>
      <vt:lpstr>黑体</vt:lpstr>
      <vt:lpstr>楷体</vt:lpstr>
      <vt:lpstr>隶书</vt:lpstr>
      <vt:lpstr>宋体</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  治</dc:title>
  <dc:creator>SkyUser</dc:creator>
  <cp:lastModifiedBy>AutoBVT</cp:lastModifiedBy>
  <cp:revision>50</cp:revision>
  <dcterms:created xsi:type="dcterms:W3CDTF">2020-09-19T09:01:39Z</dcterms:created>
  <dcterms:modified xsi:type="dcterms:W3CDTF">2026-03-12T00:16:03Z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