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30"/>
  </p:notesMasterIdLst>
  <p:sldIdLst>
    <p:sldId id="744" r:id="rId2"/>
    <p:sldId id="782" r:id="rId3"/>
    <p:sldId id="740" r:id="rId4"/>
    <p:sldId id="762" r:id="rId5"/>
    <p:sldId id="764" r:id="rId6"/>
    <p:sldId id="763" r:id="rId7"/>
    <p:sldId id="769" r:id="rId8"/>
    <p:sldId id="770" r:id="rId9"/>
    <p:sldId id="758" r:id="rId10"/>
    <p:sldId id="759" r:id="rId11"/>
    <p:sldId id="771" r:id="rId12"/>
    <p:sldId id="772" r:id="rId13"/>
    <p:sldId id="768" r:id="rId14"/>
    <p:sldId id="773" r:id="rId15"/>
    <p:sldId id="766" r:id="rId16"/>
    <p:sldId id="774" r:id="rId17"/>
    <p:sldId id="775" r:id="rId18"/>
    <p:sldId id="777" r:id="rId19"/>
    <p:sldId id="778" r:id="rId20"/>
    <p:sldId id="776" r:id="rId21"/>
    <p:sldId id="779" r:id="rId22"/>
    <p:sldId id="767" r:id="rId23"/>
    <p:sldId id="780" r:id="rId24"/>
    <p:sldId id="745" r:id="rId25"/>
    <p:sldId id="749" r:id="rId26"/>
    <p:sldId id="750" r:id="rId27"/>
    <p:sldId id="781" r:id="rId28"/>
    <p:sldId id="783" r:id="rId29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7DD"/>
    <a:srgbClr val="34AC8B"/>
    <a:srgbClr val="D85C00"/>
    <a:srgbClr val="009A46"/>
    <a:srgbClr val="FF6600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82" autoAdjust="0"/>
    <p:restoredTop sz="94591" autoAdjust="0"/>
  </p:normalViewPr>
  <p:slideViewPr>
    <p:cSldViewPr>
      <p:cViewPr varScale="1">
        <p:scale>
          <a:sx n="97" d="100"/>
          <a:sy n="97" d="100"/>
        </p:scale>
        <p:origin x="54" y="54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4247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825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995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820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9940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48112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969312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888159"/>
            <a:ext cx="108077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6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Section Ⅱ</a:t>
            </a:r>
            <a:r>
              <a:rPr lang="zh-CN" altLang="en-US" sz="46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6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Learning About Language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combine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混合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15288"/>
            <a:ext cx="10807700" cy="245605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combine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联合起来做某事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combine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...with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结合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起来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combine A and/with B 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同时做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兼</a:t>
            </a:r>
            <a:r>
              <a:rPr lang="zh-CN" altLang="en-US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endParaRPr lang="en-US" altLang="zh-CN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combination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联合起来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43743"/>
            <a:ext cx="10807700" cy="59847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(1)Your four major essays will combine to form the main part of the grade for this course:Essay 1=10%;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Essay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 =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15%;Essay 3=15%;Essay 4=20%.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你的四篇主要论文将一起构成本课程成绩的主要部分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1=10%;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2=15%;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3=15%;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论文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4=20%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graduates are advised to combine their knowledge with practice.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毕业生被建议将知识和实践结合起来。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hotel combines comfort with convenience.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这家酒店既舒适又方便。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11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64779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(1)Scientists will combine their observations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 earlier study of the deep ocean last year.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(2)Technological innovations,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(combine) with good marketing,will promote the sales of these products. 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 firm is working on a new product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___________ (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combine) with several overseas partners.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569349" y="1799927"/>
            <a:ext cx="1473480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with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800463" y="2999682"/>
            <a:ext cx="230543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combined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105902" y="4176640"/>
            <a:ext cx="237116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combination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96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320877" y="503783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语 法 精 析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90207" y="962016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将来进行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一、基本含义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将来进行时主要表示将来某一时间正在进行的动作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或表示要在将来某一时间开始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并继续下去的动作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一般用延续性动词表示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常用来表示礼貌的询问、请求或期待等。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Please come tomorrow afternoon,I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ll be having a meeting tomorrow morning.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请你明天下午来吧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明天上午我有一个会议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3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将来进行时常用的时间状语有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soon,this evening,at this time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tomorrow,in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 minute,tomorrow afternoon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等。它表示的是一种客观的制约、约束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而不是主观意愿。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you be using your bicycle this evening?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今晚你用自行车吗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55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0437" y="503783"/>
            <a:ext cx="108077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二、语法构成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将来进行时是由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“shall/will+be+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构成的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shall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只用于第一人称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肯定句式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+shall/will+be+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 shall/will be landing in Paris in sixteen minutes.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分钟后将在巴黎机场降落。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否定句式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+shall/will+not+be+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...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Anyhow,you won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be playing basketball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next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Saturday.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无论如何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下星期六你不许再打篮球了。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29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一般疑问句式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:Shall/Will+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+be+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...?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they be coming along this road?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他们会顺着这条路来吗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特殊疑问句式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特殊疑问词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shall/will+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主语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+be+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动词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形式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...?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time will she be arriving?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她什么时候到达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3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三、基本用法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将来进行时通常用于表示在最近或较远的将来正在进行的动作。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They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be moving on the track ahead of the train,and programmed to run autonomously.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他们将在火车前面的轨道上移动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并被编程为自主运行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12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将来进行时像现在进行时一样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可以表示已计划或安排好的动作。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will/shall be seeing you next week.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周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来看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 shall/will be going to London next week.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下周我们要去伦敦。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638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将来进行时有时也用来委婉地提出请求或者表达其他含义。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you be passing the post office?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你将会经过邮局吗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将来进行时与一般将来时连用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表示稍后的安排。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 duties will end in July and I will be returning to New York.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我的工作七月结束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之后我将回纽约。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45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00783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  <p:sp>
        <p:nvSpPr>
          <p:cNvPr id="12" name="横卷形 11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237599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13" name="横卷形 12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74414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</a:t>
            </a:r>
            <a:r>
              <a:rPr lang="zh-CN" altLang="en-US" sz="4000" smtClean="0"/>
              <a:t>训练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39623981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3200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四、将来进行时与一般将来时的区别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两者基本用法不一样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将来进行时表示将来某时正在进行的动作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一般将来时表示将来某时将要发生的动作。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will you be doing this time tomorrow?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明天这个时候你会在做什么呢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What will you do tomorrow?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你明天干什么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406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两者均可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提出请求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但用将来进行时语气更委婉。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When will you pay back the money?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你什么时候还钱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似乎在直接讨债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When will you be paying back the money?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这钱你什么时候还呢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委婉地商量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2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即 学 即 练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72791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用将来进行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时翻译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下列句子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明天我将要干些家务活。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ll/I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shall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some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housework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tomorrow.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我今晚将在办公室里待到比较晚。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ll/I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shall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staying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late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evening.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20477" y="3491406"/>
            <a:ext cx="86409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469" y="4669525"/>
            <a:ext cx="9361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857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不久我将度假了。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ll/I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shall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holidays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soon.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当我到家时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我太太可能正在看电视。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When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get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home,my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wife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probably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watching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TV.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你会和我们一起去吗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us?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2627310"/>
            <a:ext cx="71287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3816151"/>
            <a:ext cx="986509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485" y="5021252"/>
            <a:ext cx="71287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3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横卷形 10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随堂训练　</a:t>
            </a:r>
            <a:endParaRPr lang="zh-CN" altLang="zh-CN" sz="40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165591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一、用括号内所给单词的适当形式填空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1.At this time tomorrow,we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(enjoy) the delicious food in Chengdu.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2.I’m going on my vacation in Hawaii.While you are doing paperwork,I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(lie) on a sunny beach.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833045" y="2231975"/>
            <a:ext cx="304442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will </a:t>
            </a:r>
            <a:r>
              <a:rPr lang="en-US" altLang="zh-CN">
                <a:ea typeface="宋体" panose="02010600030101010101" pitchFamily="2" charset="-122"/>
              </a:rPr>
              <a:t>be </a:t>
            </a:r>
            <a:r>
              <a:rPr lang="en-US" altLang="zh-CN" smtClean="0">
                <a:ea typeface="宋体" panose="02010600030101010101" pitchFamily="2" charset="-122"/>
              </a:rPr>
              <a:t>enjoying </a:t>
            </a:r>
            <a:endParaRPr lang="zh-CN" altLang="en-US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096741" y="3960167"/>
            <a:ext cx="2303836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will be lying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88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00783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3.—Could I visit you tomorrow afternoon?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—I’m afraid not.I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(have) an important meeting between 2:30 and 5:00.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4.Miss Yang can’t attend the meeting at 3 o’clock this afternoon,because she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(teach) a class at that time.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104853" y="1583903"/>
            <a:ext cx="262283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will be having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608909" y="3312095"/>
            <a:ext cx="291938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will be teaching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38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二、句型转换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 will be seeing you next week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疑问句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seeing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me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next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week?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2.We will be going to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America next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Saturday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一般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疑问句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并做否定回答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America next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Saturday?No,we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won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2952055"/>
            <a:ext cx="662322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4733220"/>
            <a:ext cx="1051165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08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3.Professor Li will be 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giving a lecture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tomorrow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evening.(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对画线部分提问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Professor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Li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doing tomorrow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evening?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ll be going to the concert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改为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否定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I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won’t</a:t>
            </a:r>
            <a:r>
              <a:rPr lang="en-US" altLang="zh-CN" smtClean="0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 smtClean="0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going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concert.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00997" y="2087959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2445" y="3312095"/>
            <a:ext cx="1000911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1950" y="4518178"/>
            <a:ext cx="6191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030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18488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1354786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词 汇 </a:t>
            </a:r>
            <a:r>
              <a:rPr lang="zh-CN" altLang="en-US" dirty="0" smtClean="0">
                <a:solidFill>
                  <a:schemeClr val="bg1"/>
                </a:solidFill>
              </a:rPr>
              <a:t>认 知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83903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crime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犯罪活动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不法行为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combine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结合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混合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词汇拓展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security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保护措施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安全工作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secure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安心的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可靠的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牢固的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获得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拴牢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保护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2259379"/>
            <a:ext cx="151216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2726722"/>
            <a:ext cx="151216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936501" y="2845647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36501" y="3312990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193085" y="3993620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193085" y="4460963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横卷形 11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1.benefit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受益于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2.send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光、信号、声音等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分发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2088629" y="2231975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88629" y="2699318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1656581" y="2798737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656581" y="326608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12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503783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语 法 图 解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92241" y="1102695"/>
            <a:ext cx="234711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将来进行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5KQC02.eps" descr="id:214749653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637" y="1785959"/>
            <a:ext cx="6992765" cy="433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83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7579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探究发现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1.In the future,we will be using advanced technology every day for automatic control of just about everything in our home.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在未来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我们每天都会使用先进技术对家中几乎所有东西进行自动化控制。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2.In addition,your smart home will be monitoring your health for you every day.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你的智能家居每天都会监测你的健康状况。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54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3.It will also be checking your body weight.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它还能检测你的体重。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4.Smart toilets will be keeping constant track of your health as well.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智能马桶也会持续跟踪你的健康状况。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5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思考发现h.eps" descr="id:214749610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176861" y="1223863"/>
            <a:ext cx="2403415" cy="720080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61950" y="2147859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以上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四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句子的谓语的形式都是由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be+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动词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-ing</a:t>
            </a:r>
            <a:r>
              <a:rPr lang="zh-CN" altLang="zh-CN">
                <a:ea typeface="楷体" panose="02010609060101010101" pitchFamily="49" charset="-122"/>
                <a:cs typeface="Times New Roman" panose="02020603050405020304" pitchFamily="18" charset="0"/>
              </a:rPr>
              <a:t>形式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构成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这种时态称为将来进行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A90BD6A-DAC1-4175-BADE-A70FD2E31095}"/>
              </a:ext>
            </a:extLst>
          </p:cNvPr>
          <p:cNvSpPr/>
          <p:nvPr/>
        </p:nvSpPr>
        <p:spPr>
          <a:xfrm>
            <a:off x="6985172" y="2303983"/>
            <a:ext cx="418447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85173" y="2771326"/>
            <a:ext cx="418447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7801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247091" y="1303431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词 汇 精 讲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974351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Care will also be taken to combine the building and surrounding architecture together to form an effective system.(page 16)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还应注意将建筑物和周围建筑风格结合起来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以形成有效的系统。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261</TotalTime>
  <Words>1095</Words>
  <Application>Microsoft Office PowerPoint</Application>
  <PresentationFormat>自定义</PresentationFormat>
  <Paragraphs>131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NEU-BZ-S92</vt:lpstr>
      <vt:lpstr>方正书宋_GBK</vt:lpstr>
      <vt:lpstr>黑体</vt:lpstr>
      <vt:lpstr>楷体</vt:lpstr>
      <vt:lpstr>隶书</vt:lpstr>
      <vt:lpstr>宋体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45</cp:revision>
  <dcterms:created xsi:type="dcterms:W3CDTF">2020-09-19T09:01:39Z</dcterms:created>
  <dcterms:modified xsi:type="dcterms:W3CDTF">2026-03-12T00:59:41Z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