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50"/>
  </p:notesMasterIdLst>
  <p:sldIdLst>
    <p:sldId id="744" r:id="rId2"/>
    <p:sldId id="804" r:id="rId3"/>
    <p:sldId id="740" r:id="rId4"/>
    <p:sldId id="762" r:id="rId5"/>
    <p:sldId id="763" r:id="rId6"/>
    <p:sldId id="769" r:id="rId7"/>
    <p:sldId id="764" r:id="rId8"/>
    <p:sldId id="770" r:id="rId9"/>
    <p:sldId id="771" r:id="rId10"/>
    <p:sldId id="765" r:id="rId11"/>
    <p:sldId id="772" r:id="rId12"/>
    <p:sldId id="773" r:id="rId13"/>
    <p:sldId id="774" r:id="rId14"/>
    <p:sldId id="758" r:id="rId15"/>
    <p:sldId id="807" r:id="rId16"/>
    <p:sldId id="809" r:id="rId17"/>
    <p:sldId id="810" r:id="rId18"/>
    <p:sldId id="811" r:id="rId19"/>
    <p:sldId id="812" r:id="rId20"/>
    <p:sldId id="808" r:id="rId21"/>
    <p:sldId id="759" r:id="rId22"/>
    <p:sldId id="775" r:id="rId23"/>
    <p:sldId id="776" r:id="rId24"/>
    <p:sldId id="777" r:id="rId25"/>
    <p:sldId id="778" r:id="rId26"/>
    <p:sldId id="779" r:id="rId27"/>
    <p:sldId id="813" r:id="rId28"/>
    <p:sldId id="780" r:id="rId29"/>
    <p:sldId id="781" r:id="rId30"/>
    <p:sldId id="782" r:id="rId31"/>
    <p:sldId id="814" r:id="rId32"/>
    <p:sldId id="815" r:id="rId33"/>
    <p:sldId id="787" r:id="rId34"/>
    <p:sldId id="788" r:id="rId35"/>
    <p:sldId id="789" r:id="rId36"/>
    <p:sldId id="768" r:id="rId37"/>
    <p:sldId id="766" r:id="rId38"/>
    <p:sldId id="790" r:id="rId39"/>
    <p:sldId id="791" r:id="rId40"/>
    <p:sldId id="792" r:id="rId41"/>
    <p:sldId id="793" r:id="rId42"/>
    <p:sldId id="745" r:id="rId43"/>
    <p:sldId id="749" r:id="rId44"/>
    <p:sldId id="750" r:id="rId45"/>
    <p:sldId id="800" r:id="rId46"/>
    <p:sldId id="801" r:id="rId47"/>
    <p:sldId id="806" r:id="rId48"/>
    <p:sldId id="805" r:id="rId49"/>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591" autoAdjust="0"/>
  </p:normalViewPr>
  <p:slideViewPr>
    <p:cSldViewPr>
      <p:cViewPr varScale="1">
        <p:scale>
          <a:sx n="97" d="100"/>
          <a:sy n="97" d="100"/>
        </p:scale>
        <p:origin x="96" y="78"/>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176086318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84913053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98212590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1323546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33740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2837311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19382852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42.xml"/><Relationship Id="rId4" Type="http://schemas.openxmlformats.org/officeDocument/2006/relationships/slide" Target="slide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28119"/>
            <a:ext cx="10807700" cy="1446550"/>
          </a:xfrm>
          <a:prstGeom prst="rect">
            <a:avLst/>
          </a:prstGeom>
        </p:spPr>
        <p:txBody>
          <a:bodyPr>
            <a:spAutoFit/>
          </a:bodyPr>
          <a:lstStyle/>
          <a:p>
            <a:pPr algn="ctr">
              <a:spcAft>
                <a:spcPts val="0"/>
              </a:spcAft>
              <a:tabLst>
                <a:tab pos="1188085" algn="l"/>
                <a:tab pos="2163445" algn="l"/>
                <a:tab pos="3142615" algn="l"/>
                <a:tab pos="4190365" algn="l"/>
              </a:tabLst>
            </a:pPr>
            <a:r>
              <a:rPr lang="en-US" altLang="zh-CN" sz="44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Ⅲ</a:t>
            </a:r>
            <a:r>
              <a:rPr lang="zh-CN" altLang="en-US" sz="44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400">
                <a:solidFill>
                  <a:srgbClr val="7030A0"/>
                </a:solidFill>
                <a:latin typeface="隶书" panose="02010509060101010101" pitchFamily="49" charset="-122"/>
                <a:ea typeface="隶书" panose="02010509060101010101" pitchFamily="49" charset="-122"/>
                <a:cs typeface="Times New Roman" panose="02020603050405020304" pitchFamily="18" charset="0"/>
              </a:rPr>
              <a:t>Using Language,</a:t>
            </a:r>
          </a:p>
          <a:p>
            <a:pPr algn="ctr">
              <a:spcAft>
                <a:spcPts val="0"/>
              </a:spcAft>
              <a:tabLst>
                <a:tab pos="1188085" algn="l"/>
                <a:tab pos="2163445" algn="l"/>
                <a:tab pos="3142615" algn="l"/>
                <a:tab pos="4190365" algn="l"/>
              </a:tabLst>
            </a:pPr>
            <a:r>
              <a:rPr lang="en-US" altLang="zh-CN" sz="4400">
                <a:solidFill>
                  <a:srgbClr val="7030A0"/>
                </a:solidFill>
                <a:latin typeface="隶书" panose="02010509060101010101" pitchFamily="49" charset="-122"/>
                <a:ea typeface="隶书" panose="02010509060101010101" pitchFamily="49" charset="-122"/>
                <a:cs typeface="Times New Roman" panose="02020603050405020304" pitchFamily="18" charset="0"/>
              </a:rPr>
              <a:t>Assessing Your Progress &amp; Video Time</a:t>
            </a: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3.What concerns many people about the use of pesticides?</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A.Pesticides can damage the land.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B.Chemicals can stay in the soil for a long time.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C.Pesticides can kill harmful bacteria and insects.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D.Chemicals may make people ill and even cause cancer.</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83063" y="208795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83063" y="255530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7794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1223863"/>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4.What can we know from paragraph 4? </a:t>
            </a:r>
            <a:r>
              <a:rPr lang="en-US" altLang="zh-CN" smtClean="0">
                <a:solidFill>
                  <a:srgbClr val="000000"/>
                </a:solidFill>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A</a:t>
            </a:r>
            <a:endParaRPr lang="zh-CN" altLang="zh-CN">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A.Organic farmers always change the kind of crop grown in each field every year.</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B.Vegetables grow on the ground’s surface.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C.Beans should be grown together with corn and wheat.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D.Vegetables that put down deep roots are harmful to the soil.</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7633245" y="136787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633245" y="183522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35850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943943"/>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5.How many ways do the organic farmers have to keep their soil fertile and healthy?</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A.2.</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B.3.</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C.4.	</a:t>
            </a:r>
            <a:r>
              <a:rPr lang="en-US" altLang="zh-CN" smtClean="0">
                <a:solidFill>
                  <a:srgbClr val="000000"/>
                </a:solidFill>
                <a:ea typeface="宋体" panose="02010600030101010101" pitchFamily="2" charset="-122"/>
                <a:cs typeface="Times New Roman" panose="02020603050405020304" pitchFamily="18" charset="0"/>
              </a:rPr>
              <a:t>                               D.5</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608909" y="2630570"/>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608909" y="3097913"/>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0176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6.Why can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we stop the use of man-made chemicals in agriculture entirely?</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A.Organic farming cost us a lot of money.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B.Organic farming can meet people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need.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C.Chemical farming brought us huge profit.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D.Chemical farming helps serve the need for food.</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104853" y="1927690"/>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104853" y="2395033"/>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2063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247091" y="1339707"/>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a:solidFill>
                  <a:schemeClr val="bg1"/>
                </a:solidFill>
              </a:rPr>
              <a:t>词 汇 精 讲</a:t>
            </a:r>
            <a:endParaRPr lang="zh-CN" altLang="zh-CN" dirty="0">
              <a:solidFill>
                <a:schemeClr val="bg1"/>
              </a:solidFill>
            </a:endParaRPr>
          </a:p>
        </p:txBody>
      </p:sp>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
        <p:nvSpPr>
          <p:cNvPr id="5" name="矩形 4"/>
          <p:cNvSpPr>
            <a:spLocks noChangeAspect="1"/>
          </p:cNvSpPr>
          <p:nvPr/>
        </p:nvSpPr>
        <p:spPr>
          <a:xfrm>
            <a:off x="361950" y="2159967"/>
            <a:ext cx="10807700" cy="239950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This affects the crops grown on the land and,in turn,the animals and humans who digest them.(page 55)</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这会影响土里种植的作物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继而影响消化这些作物的人畜。</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128868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1007839"/>
            <a:ext cx="10807700" cy="6267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mtClean="0">
                <a:solidFill>
                  <a:schemeClr val="tx1"/>
                </a:solidFill>
                <a:latin typeface="Arial" panose="020B0604020202020204" pitchFamily="34" charset="0"/>
                <a:cs typeface="Times New Roman" panose="02020603050405020304" pitchFamily="18" charset="0"/>
              </a:rPr>
              <a:t>考点</a:t>
            </a:r>
            <a:r>
              <a:rPr lang="en-US" altLang="zh-CN" smtClean="0">
                <a:solidFill>
                  <a:schemeClr val="tx1"/>
                </a:solidFill>
                <a:latin typeface="Arial" panose="020B0604020202020204" pitchFamily="34" charset="0"/>
                <a:cs typeface="Times New Roman" panose="02020603050405020304" pitchFamily="18" charset="0"/>
              </a:rPr>
              <a:t> </a:t>
            </a:r>
            <a:r>
              <a:rPr lang="en-US" altLang="zh-CN" smtClean="0">
                <a:solidFill>
                  <a:schemeClr val="tx1"/>
                </a:solidFill>
                <a:ea typeface="宋体" panose="02010600030101010101" pitchFamily="2" charset="-122"/>
                <a:cs typeface="Times New Roman" panose="02020603050405020304" pitchFamily="18" charset="0"/>
              </a:rPr>
              <a:t>in </a:t>
            </a:r>
            <a:r>
              <a:rPr lang="en-US" altLang="zh-CN">
                <a:solidFill>
                  <a:schemeClr val="tx1"/>
                </a:solidFill>
                <a:ea typeface="宋体" panose="02010600030101010101" pitchFamily="2" charset="-122"/>
                <a:cs typeface="Times New Roman" panose="02020603050405020304" pitchFamily="18" charset="0"/>
              </a:rPr>
              <a:t>turn</a:t>
            </a:r>
            <a:r>
              <a:rPr lang="zh-CN" altLang="zh-CN">
                <a:solidFill>
                  <a:schemeClr val="tx1"/>
                </a:solidFill>
                <a:ea typeface="宋体" panose="02010600030101010101" pitchFamily="2" charset="-122"/>
                <a:cs typeface="Times New Roman" panose="02020603050405020304" pitchFamily="18" charset="0"/>
              </a:rPr>
              <a:t>相应地</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转而</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依次</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轮流</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361950" y="1799927"/>
            <a:ext cx="10807700" cy="1808572"/>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turns</a:t>
            </a:r>
            <a:r>
              <a:rPr lang="zh-CN" altLang="zh-CN">
                <a:solidFill>
                  <a:srgbClr val="000000"/>
                </a:solidFill>
                <a:ea typeface="楷体" panose="02010609060101010101" pitchFamily="49" charset="-122"/>
                <a:cs typeface="Times New Roman" panose="02020603050405020304" pitchFamily="18" charset="0"/>
              </a:rPr>
              <a:t>轮流地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交替地</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take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turns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轮流做某事</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one’s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turn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轮到某人做某事了</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759517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751"/>
            <a:ext cx="10807700" cy="592316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(1)This in turn had an effect on the food supply for wolves.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相应地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这对狼群的食物供应产生了影响。</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(2)This,in turn,gives us new goals of health and fitness.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这反过来又给了我们健康和健身的新目标。</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(3)In the technology workshop,students took turns trying out the new devices,getting a first-hand feel of technological development.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在科技工厂中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学生们轮流试用新设备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对技术发展获得了第一手的了解。</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325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87926"/>
            <a:ext cx="10807700" cy="237757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(4)They take turns to do the cleaning.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他们轮流打扫卫生。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(5)It’s my turn to clean the classroom.</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轮到我打扫教室了。</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01437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完成句子</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学生们依次报出自己的名字。</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 students called out their names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in </a:t>
            </a:r>
            <a:r>
              <a:rPr lang="en-US" altLang="zh-CN" smtClean="0">
                <a:uFill>
                  <a:solidFill>
                    <a:srgbClr val="000000"/>
                  </a:solidFill>
                </a:uFill>
                <a:ea typeface="宋体" panose="02010600030101010101" pitchFamily="2" charset="-122"/>
                <a:cs typeface="Times New Roman" panose="02020603050405020304" pitchFamily="18" charset="0"/>
              </a:rPr>
              <a:t>   turn</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两姐妹轮流侍候生病的母亲。</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 two sisters took care of their sick mother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by </a:t>
            </a:r>
            <a:r>
              <a:rPr lang="en-US" altLang="zh-CN" smtClean="0">
                <a:uFill>
                  <a:solidFill>
                    <a:srgbClr val="000000"/>
                  </a:solidFill>
                </a:uFill>
                <a:ea typeface="宋体" panose="02010600030101010101" pitchFamily="2" charset="-122"/>
                <a:cs typeface="Times New Roman" panose="02020603050405020304" pitchFamily="18" charset="0"/>
              </a:rPr>
              <a:t>   turns/in </a:t>
            </a:r>
            <a:r>
              <a:rPr lang="en-US" altLang="zh-CN">
                <a:uFill>
                  <a:solidFill>
                    <a:srgbClr val="000000"/>
                  </a:solidFill>
                </a:uFill>
                <a:ea typeface="宋体" panose="02010600030101010101" pitchFamily="2" charset="-122"/>
                <a:cs typeface="Times New Roman" panose="02020603050405020304" pitchFamily="18" charset="0"/>
              </a:rPr>
              <a:t>turn</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743749" y="2342083"/>
            <a:ext cx="9361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743749" y="2809426"/>
            <a:ext cx="9361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7777261" y="2322478"/>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777261" y="2789821"/>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8554553" y="3527555"/>
            <a:ext cx="9361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8554553" y="3994898"/>
            <a:ext cx="9361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9598289" y="3537154"/>
            <a:ext cx="149133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9598290" y="4004497"/>
            <a:ext cx="14913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361950" y="4105709"/>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361950" y="4573052"/>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0095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6" presetClass="exit" presetSubtype="21" fill="hold" grpId="0" nodeType="withEffect">
                                  <p:stCondLst>
                                    <p:cond delay="0"/>
                                  </p:stCondLst>
                                  <p:childTnLst>
                                    <p:animEffect transition="out" filter="barn(inVertical)">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par>
                                <p:cTn id="19" presetID="16" presetClass="exit" presetSubtype="21" fill="hold" grpId="0" nodeType="withEffect">
                                  <p:stCondLst>
                                    <p:cond delay="0"/>
                                  </p:stCondLst>
                                  <p:childTnLst>
                                    <p:animEffect transition="out" filter="barn(inVertical)">
                                      <p:cBhvr>
                                        <p:cTn id="20" dur="500"/>
                                        <p:tgtEl>
                                          <p:spTgt spid="14"/>
                                        </p:tgtEl>
                                      </p:cBhvr>
                                    </p:animEffect>
                                    <p:set>
                                      <p:cBhvr>
                                        <p:cTn id="21"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39887"/>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我们只得轮流做饭。</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We have to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take </a:t>
            </a:r>
            <a:r>
              <a:rPr lang="en-US" altLang="zh-CN" smtClean="0">
                <a:uFill>
                  <a:solidFill>
                    <a:srgbClr val="000000"/>
                  </a:solidFill>
                </a:uFill>
                <a:ea typeface="宋体" panose="02010600030101010101" pitchFamily="2" charset="-122"/>
                <a:cs typeface="Times New Roman" panose="02020603050405020304" pitchFamily="18" charset="0"/>
              </a:rPr>
              <a:t>   turns</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 cook.</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ea typeface="宋体" panose="02010600030101010101" pitchFamily="2" charset="-122"/>
                <a:cs typeface="Times New Roman" panose="02020603050405020304" pitchFamily="18" charset="0"/>
              </a:rPr>
              <a:t>轮到我做家务了。</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It </a:t>
            </a:r>
            <a:r>
              <a:rPr lang="en-US" altLang="zh-CN" smtClean="0">
                <a:uFill>
                  <a:solidFill>
                    <a:srgbClr val="000000"/>
                  </a:solidFill>
                </a:uFill>
                <a:ea typeface="宋体" panose="02010600030101010101" pitchFamily="2" charset="-122"/>
                <a:cs typeface="Times New Roman" panose="02020603050405020304" pitchFamily="18" charset="0"/>
              </a:rPr>
              <a:t>    is     my     turn</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 do housework.</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2520677" y="2109167"/>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2520677" y="2576510"/>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960837" y="2110258"/>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960837" y="2577601"/>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48469" y="3312095"/>
            <a:ext cx="11521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48469" y="3779438"/>
            <a:ext cx="11521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872605" y="3312095"/>
            <a:ext cx="7920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872605" y="3779438"/>
            <a:ext cx="7920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2793578" y="3312095"/>
            <a:ext cx="7920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2793578" y="3779438"/>
            <a:ext cx="7920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3816821" y="3313415"/>
            <a:ext cx="12241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3816821" y="3780758"/>
            <a:ext cx="12241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128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6" presetClass="exit" presetSubtype="21" fill="hold" grpId="0" nodeType="withEffect">
                                  <p:stCondLst>
                                    <p:cond delay="0"/>
                                  </p:stCondLst>
                                  <p:childTnLst>
                                    <p:animEffect transition="out" filter="barn(inVertical)">
                                      <p:cBhvr>
                                        <p:cTn id="17" dur="500"/>
                                        <p:tgtEl>
                                          <p:spTgt spid="13"/>
                                        </p:tgtEl>
                                      </p:cBhvr>
                                    </p:animEffect>
                                    <p:set>
                                      <p:cBhvr>
                                        <p:cTn id="18" dur="1" fill="hold">
                                          <p:stCondLst>
                                            <p:cond delay="499"/>
                                          </p:stCondLst>
                                        </p:cTn>
                                        <p:tgtEl>
                                          <p:spTgt spid="13"/>
                                        </p:tgtEl>
                                        <p:attrNameLst>
                                          <p:attrName>style.visibility</p:attrName>
                                        </p:attrNameLst>
                                      </p:cBhvr>
                                      <p:to>
                                        <p:strVal val="hidden"/>
                                      </p:to>
                                    </p:set>
                                  </p:childTnLst>
                                </p:cTn>
                              </p:par>
                              <p:par>
                                <p:cTn id="19" presetID="16" presetClass="exit" presetSubtype="21" fill="hold" grpId="0" nodeType="withEffect">
                                  <p:stCondLst>
                                    <p:cond delay="0"/>
                                  </p:stCondLst>
                                  <p:childTnLst>
                                    <p:animEffect transition="out" filter="barn(inVertical)">
                                      <p:cBhvr>
                                        <p:cTn id="20" dur="500"/>
                                        <p:tgtEl>
                                          <p:spTgt spid="16"/>
                                        </p:tgtEl>
                                      </p:cBhvr>
                                    </p:animEffect>
                                    <p:set>
                                      <p:cBhvr>
                                        <p:cTn id="21" dur="1" fill="hold">
                                          <p:stCondLst>
                                            <p:cond delay="499"/>
                                          </p:stCondLst>
                                        </p:cTn>
                                        <p:tgtEl>
                                          <p:spTgt spid="16"/>
                                        </p:tgtEl>
                                        <p:attrNameLst>
                                          <p:attrName>style.visibility</p:attrName>
                                        </p:attrNameLst>
                                      </p:cBhvr>
                                      <p:to>
                                        <p:strVal val="hidden"/>
                                      </p:to>
                                    </p:set>
                                  </p:childTnLst>
                                </p:cTn>
                              </p:par>
                              <p:par>
                                <p:cTn id="22" presetID="16" presetClass="exit" presetSubtype="21" fill="hold" grpId="0" nodeType="withEffect">
                                  <p:stCondLst>
                                    <p:cond delay="0"/>
                                  </p:stCondLst>
                                  <p:childTnLst>
                                    <p:animEffect transition="out" filter="barn(inVertical)">
                                      <p:cBhvr>
                                        <p:cTn id="23" dur="500"/>
                                        <p:tgtEl>
                                          <p:spTgt spid="18"/>
                                        </p:tgtEl>
                                      </p:cBhvr>
                                    </p:animEffect>
                                    <p:set>
                                      <p:cBhvr>
                                        <p:cTn id="24"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0" grpId="0" animBg="1"/>
      <p:bldP spid="13" grpId="0" animBg="1"/>
      <p:bldP spid="16"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横卷形 10">
            <a:hlinkClick r:id="rId2" action="ppaction://hlinksldjump" highlightClick="1">
              <a:snd r:embed="rId3" name="chimes.wav"/>
            </a:hlinkClick>
          </p:cNvPr>
          <p:cNvSpPr/>
          <p:nvPr/>
        </p:nvSpPr>
        <p:spPr>
          <a:xfrm>
            <a:off x="2592685" y="1007839"/>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
        <p:nvSpPr>
          <p:cNvPr id="12" name="横卷形 11">
            <a:hlinkClick r:id="rId4" action="ppaction://hlinksldjump" highlightClick="1">
              <a:snd r:embed="rId3" name="chimes.wav"/>
            </a:hlinkClick>
          </p:cNvPr>
          <p:cNvSpPr/>
          <p:nvPr/>
        </p:nvSpPr>
        <p:spPr>
          <a:xfrm>
            <a:off x="2592685" y="237599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
        <p:nvSpPr>
          <p:cNvPr id="13" name="横卷形 12">
            <a:hlinkClick r:id="rId5" action="ppaction://hlinksldjump" highlightClick="1">
              <a:snd r:embed="rId3" name="chimes.wav"/>
            </a:hlinkClick>
          </p:cNvPr>
          <p:cNvSpPr/>
          <p:nvPr/>
        </p:nvSpPr>
        <p:spPr>
          <a:xfrm>
            <a:off x="2592685" y="374414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a:t>
            </a:r>
            <a:r>
              <a:rPr lang="zh-CN" altLang="en-US" sz="4000" smtClean="0"/>
              <a:t>训练</a:t>
            </a:r>
            <a:endParaRPr lang="zh-CN" altLang="zh-CN" sz="4000" dirty="0"/>
          </a:p>
        </p:txBody>
      </p:sp>
    </p:spTree>
    <p:extLst>
      <p:ext uri="{BB962C8B-B14F-4D97-AF65-F5344CB8AC3E}">
        <p14:creationId xmlns:p14="http://schemas.microsoft.com/office/powerpoint/2010/main" val="2680006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304698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They may look beautiful on the outside,but inside there is usually more water than essential minerals,and they often have less flavour as well.(page 55)</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此类作物外表靓丽</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而内里却经常是水分多于必需矿物质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并且往往口感较差</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5022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essential </a:t>
            </a:r>
            <a:r>
              <a:rPr lang="en-US" altLang="zh-CN" i="1">
                <a:solidFill>
                  <a:schemeClr val="tx1"/>
                </a:solidFill>
                <a:ea typeface="宋体" panose="02010600030101010101" pitchFamily="2" charset="-122"/>
                <a:cs typeface="Times New Roman" panose="02020603050405020304" pitchFamily="18" charset="0"/>
              </a:rPr>
              <a:t>adj.</a:t>
            </a:r>
            <a:r>
              <a:rPr lang="zh-CN" altLang="zh-CN">
                <a:solidFill>
                  <a:schemeClr val="tx1"/>
                </a:solidFill>
                <a:ea typeface="宋体" panose="02010600030101010101" pitchFamily="2" charset="-122"/>
                <a:cs typeface="Times New Roman" panose="02020603050405020304" pitchFamily="18" charset="0"/>
              </a:rPr>
              <a:t>完全必要的</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极其重要</a:t>
            </a:r>
            <a:r>
              <a:rPr lang="zh-CN" altLang="zh-CN" smtClean="0">
                <a:solidFill>
                  <a:schemeClr val="tx1"/>
                </a:solidFill>
                <a:ea typeface="宋体" panose="02010600030101010101" pitchFamily="2" charset="-122"/>
                <a:cs typeface="Times New Roman" panose="02020603050405020304" pitchFamily="18" charset="0"/>
              </a:rPr>
              <a:t>的</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871935"/>
            <a:ext cx="10807700" cy="1808572"/>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essential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to/for</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对</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很重要</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essential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that...(should)</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做</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是完全必要的。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essential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for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对某人来说做</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是完全必要的。</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427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743"/>
            <a:ext cx="10807700" cy="594508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(1)Experience is essential for this job.</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对于这份工作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经验是非常重要的。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(2)Money is not essential to happiness.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金钱对于幸福并非必不可少。</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(3)It is essential that effective measures be taken to protect our civil rights.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有必要采取有效的措施来保障我们的公民权利。</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(4)It is essential for us to know all the facts.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对我们来说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了解所有的事实是必要的。</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191829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(1)When we learn a language,it is essential for us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write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(write) compositions.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(2)Sun and water are essential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to/for</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growth of crops.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(3)It is essential that you </a:t>
            </a:r>
            <a:r>
              <a:rPr lang="zh-CN" altLang="zh-CN">
                <a:ea typeface="宋体" panose="02010600030101010101" pitchFamily="2" charset="-122"/>
                <a:cs typeface="Times New Roman" panose="02020603050405020304" pitchFamily="18" charset="0"/>
              </a:rPr>
              <a:t>　</a:t>
            </a:r>
            <a:r>
              <a:rPr lang="en-US" altLang="zh-CN" smtClean="0">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learn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(learn) Chinese history.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xmlns="" id="{8A90BD6A-DAC1-4175-BADE-A70FD2E31095}"/>
              </a:ext>
            </a:extLst>
          </p:cNvPr>
          <p:cNvSpPr/>
          <p:nvPr/>
        </p:nvSpPr>
        <p:spPr>
          <a:xfrm>
            <a:off x="9321935" y="2315134"/>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9321935" y="2782477"/>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6121077" y="3528119"/>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6121077" y="3995462"/>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5169352" y="4713873"/>
            <a:ext cx="15481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5184973" y="5175241"/>
            <a:ext cx="16561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09284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3.</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As an alternative,some farmers have switched to organic farming,and many customers have turned to organic food when they shop at the local grocery.(page 55)</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作为一种替代方法</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有些农民已经转向有机耕作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而且许多消费者在当地食杂店购物时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也转而选择有机食品。</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75978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51855"/>
            <a:ext cx="10807700" cy="12176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alternative </a:t>
            </a:r>
            <a:r>
              <a:rPr lang="en-US" altLang="zh-CN" i="1">
                <a:solidFill>
                  <a:schemeClr val="tx1"/>
                </a:solidFill>
                <a:ea typeface="宋体" panose="02010600030101010101" pitchFamily="2" charset="-122"/>
                <a:cs typeface="Times New Roman" panose="02020603050405020304" pitchFamily="18" charset="0"/>
              </a:rPr>
              <a:t>n.</a:t>
            </a:r>
            <a:r>
              <a:rPr lang="zh-CN" altLang="zh-CN">
                <a:solidFill>
                  <a:schemeClr val="tx1"/>
                </a:solidFill>
                <a:ea typeface="宋体" panose="02010600030101010101" pitchFamily="2" charset="-122"/>
                <a:cs typeface="Times New Roman" panose="02020603050405020304" pitchFamily="18" charset="0"/>
              </a:rPr>
              <a:t>可供选择的事物　</a:t>
            </a:r>
            <a:r>
              <a:rPr lang="en-US" altLang="zh-CN" i="1">
                <a:solidFill>
                  <a:schemeClr val="tx1"/>
                </a:solidFill>
                <a:ea typeface="宋体" panose="02010600030101010101" pitchFamily="2" charset="-122"/>
                <a:cs typeface="Times New Roman" panose="02020603050405020304" pitchFamily="18" charset="0"/>
              </a:rPr>
              <a:t>adj.</a:t>
            </a:r>
            <a:r>
              <a:rPr lang="zh-CN" altLang="zh-CN">
                <a:solidFill>
                  <a:schemeClr val="tx1"/>
                </a:solidFill>
                <a:ea typeface="宋体" panose="02010600030101010101" pitchFamily="2" charset="-122"/>
                <a:cs typeface="Times New Roman" panose="02020603050405020304" pitchFamily="18" charset="0"/>
              </a:rPr>
              <a:t>可供替代的</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非传统</a:t>
            </a:r>
            <a:r>
              <a:rPr lang="zh-CN" altLang="zh-CN" smtClean="0">
                <a:solidFill>
                  <a:schemeClr val="tx1"/>
                </a:solidFill>
                <a:ea typeface="宋体" panose="02010600030101010101" pitchFamily="2" charset="-122"/>
                <a:cs typeface="Times New Roman" panose="02020603050405020304" pitchFamily="18" charset="0"/>
              </a:rPr>
              <a:t>的</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2369496"/>
            <a:ext cx="10807700" cy="2456057"/>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alternative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的替代品</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have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no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alternative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but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别无选择只好做某事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have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alternative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有做某事的选择</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alternatively</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adv.</a:t>
            </a:r>
            <a:r>
              <a:rPr lang="zh-CN" altLang="zh-CN" smtClean="0">
                <a:solidFill>
                  <a:srgbClr val="000000"/>
                </a:solidFill>
                <a:ea typeface="楷体" panose="02010609060101010101" pitchFamily="49" charset="-122"/>
                <a:cs typeface="Times New Roman" panose="02020603050405020304" pitchFamily="18" charset="0"/>
              </a:rPr>
              <a:t>要不</a:t>
            </a:r>
            <a:r>
              <a:rPr lang="en-US" altLang="zh-CN">
                <a:solidFill>
                  <a:srgbClr val="000000"/>
                </a:solidFill>
                <a:ea typeface="楷体" panose="02010609060101010101" pitchFamily="49" charset="-122"/>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或者</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33419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1)There </a:t>
            </a:r>
            <a:r>
              <a:rPr lang="en-US" altLang="zh-CN">
                <a:solidFill>
                  <a:srgbClr val="000000"/>
                </a:solidFill>
                <a:ea typeface="宋体" panose="02010600030101010101" pitchFamily="2" charset="-122"/>
                <a:cs typeface="Times New Roman" panose="02020603050405020304" pitchFamily="18" charset="0"/>
              </a:rPr>
              <a:t>are alternatives to constant written communication</a:t>
            </a:r>
            <a:r>
              <a:rPr lang="en-US" altLang="zh-CN" smtClean="0">
                <a:solidFill>
                  <a:srgbClr val="000000"/>
                </a:solidFill>
                <a:ea typeface="宋体" panose="02010600030101010101" pitchFamily="2" charset="-122"/>
                <a:cs typeface="Times New Roman" panose="02020603050405020304" pitchFamily="18" charset="0"/>
              </a:rPr>
              <a:t>, such </a:t>
            </a:r>
            <a:r>
              <a:rPr lang="en-US" altLang="zh-CN">
                <a:solidFill>
                  <a:srgbClr val="000000"/>
                </a:solidFill>
                <a:ea typeface="宋体" panose="02010600030101010101" pitchFamily="2" charset="-122"/>
                <a:cs typeface="Times New Roman" panose="02020603050405020304" pitchFamily="18" charset="0"/>
              </a:rPr>
              <a:t>as leaving voice messages or having a group chat.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除了持续的书面交流</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还有其他选择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比如留下语音信息或进行群聊。</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 have no alternative but to accept the offer.</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我别无选择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只能接受这个提议</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671427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299043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(3)You have the alternative of going to college or working.</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你可以上大学</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也可以工作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任你选择。</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(4)The agency will make travel arrangements for you.Alternatively,you can organise your own transport.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该机构将为你做旅行安排</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或者你可以自己安排交通工具。</a:t>
            </a:r>
            <a:endParaRPr lang="zh-CN" altLang="zh-CN">
              <a:solidFill>
                <a:srgbClr val="000000"/>
              </a:solidFill>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297639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0437" y="1295871"/>
            <a:ext cx="10807700" cy="3637919"/>
          </a:xfrm>
          <a:prstGeom prst="rect">
            <a:avLst/>
          </a:prstGeom>
        </p:spPr>
        <p:txBody>
          <a:bodyPr>
            <a:spAutoFit/>
          </a:bodyPr>
          <a:lstStyle/>
          <a:p>
            <a:pPr>
              <a:lnSpc>
                <a:spcPct val="120000"/>
              </a:lnSpc>
            </a:pPr>
            <a:r>
              <a:rPr lang="zh-CN" altLang="zh-CN">
                <a:solidFill>
                  <a:srgbClr val="000000"/>
                </a:solidFill>
                <a:cs typeface="Times New Roman" panose="02020603050405020304" pitchFamily="18" charset="0"/>
              </a:rPr>
              <a:t>温馨提示</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(1) “</a:t>
            </a:r>
            <a:r>
              <a:rPr lang="zh-CN" altLang="zh-CN">
                <a:solidFill>
                  <a:srgbClr val="000000"/>
                </a:solidFill>
                <a:ea typeface="宋体" panose="02010600030101010101" pitchFamily="2" charset="-122"/>
                <a:cs typeface="Times New Roman" panose="02020603050405020304" pitchFamily="18" charset="0"/>
              </a:rPr>
              <a:t>别无选择只好做</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的其他表达形式还有</a:t>
            </a:r>
            <a:r>
              <a:rPr lang="en-US" altLang="zh-CN">
                <a:solidFill>
                  <a:srgbClr val="000000"/>
                </a:solidFill>
                <a:ea typeface="宋体" panose="02010600030101010101" pitchFamily="2" charset="-122"/>
              </a:rPr>
              <a:t>:have no choice but to do sth;can</a:t>
            </a:r>
            <a:r>
              <a:rPr lang="en-US" altLang="zh-CN">
                <a:solidFill>
                  <a:srgbClr val="000000"/>
                </a:solidFill>
                <a:latin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rPr>
              <a:t>t do sth but do sth;can do nothing but do sth</a:t>
            </a:r>
            <a:r>
              <a:rPr lang="zh-CN" altLang="zh-CN">
                <a:solidFill>
                  <a:srgbClr val="000000"/>
                </a:solidFill>
                <a:ea typeface="宋体" panose="02010600030101010101" pitchFamily="2" charset="-122"/>
                <a:cs typeface="Times New Roman" panose="02020603050405020304" pitchFamily="18" charset="0"/>
              </a:rPr>
              <a:t>等。在这些结构中若</a:t>
            </a:r>
            <a:r>
              <a:rPr lang="en-US" altLang="zh-CN">
                <a:solidFill>
                  <a:srgbClr val="000000"/>
                </a:solidFill>
                <a:ea typeface="宋体" panose="02010600030101010101" pitchFamily="2" charset="-122"/>
              </a:rPr>
              <a:t>but</a:t>
            </a:r>
            <a:r>
              <a:rPr lang="zh-CN" altLang="zh-CN">
                <a:solidFill>
                  <a:srgbClr val="000000"/>
                </a:solidFill>
                <a:ea typeface="宋体" panose="02010600030101010101" pitchFamily="2" charset="-122"/>
                <a:cs typeface="Times New Roman" panose="02020603050405020304" pitchFamily="18" charset="0"/>
              </a:rPr>
              <a:t>之前出现实义动词</a:t>
            </a:r>
            <a:r>
              <a:rPr lang="en-US" altLang="zh-CN">
                <a:solidFill>
                  <a:srgbClr val="000000"/>
                </a:solidFill>
                <a:ea typeface="宋体" panose="02010600030101010101" pitchFamily="2" charset="-122"/>
              </a:rPr>
              <a:t>do</a:t>
            </a:r>
            <a:r>
              <a:rPr lang="zh-CN" altLang="zh-CN">
                <a:solidFill>
                  <a:srgbClr val="000000"/>
                </a:solidFill>
                <a:ea typeface="宋体" panose="02010600030101010101" pitchFamily="2" charset="-122"/>
                <a:cs typeface="Times New Roman" panose="02020603050405020304" pitchFamily="18" charset="0"/>
              </a:rPr>
              <a:t>的某种形式</a:t>
            </a:r>
            <a:r>
              <a:rPr lang="en-US" altLang="zh-CN">
                <a:solidFill>
                  <a:srgbClr val="000000"/>
                </a:solidFill>
                <a:ea typeface="宋体" panose="02010600030101010101" pitchFamily="2" charset="-122"/>
              </a:rPr>
              <a:t>,but</a:t>
            </a:r>
            <a:r>
              <a:rPr lang="zh-CN" altLang="zh-CN">
                <a:solidFill>
                  <a:srgbClr val="000000"/>
                </a:solidFill>
                <a:ea typeface="宋体" panose="02010600030101010101" pitchFamily="2" charset="-122"/>
                <a:cs typeface="Times New Roman" panose="02020603050405020304" pitchFamily="18" charset="0"/>
              </a:rPr>
              <a:t>之后要用省略</a:t>
            </a:r>
            <a:r>
              <a:rPr lang="en-US" altLang="zh-CN">
                <a:solidFill>
                  <a:srgbClr val="000000"/>
                </a:solidFill>
                <a:ea typeface="宋体" panose="02010600030101010101" pitchFamily="2" charset="-122"/>
              </a:rPr>
              <a:t>to</a:t>
            </a:r>
            <a:r>
              <a:rPr lang="zh-CN" altLang="zh-CN">
                <a:solidFill>
                  <a:srgbClr val="000000"/>
                </a:solidFill>
                <a:ea typeface="宋体" panose="02010600030101010101" pitchFamily="2" charset="-122"/>
                <a:cs typeface="Times New Roman" panose="02020603050405020304" pitchFamily="18" charset="0"/>
              </a:rPr>
              <a:t>的不定式</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否则</a:t>
            </a:r>
            <a:r>
              <a:rPr lang="en-US" altLang="zh-CN">
                <a:solidFill>
                  <a:srgbClr val="000000"/>
                </a:solidFill>
                <a:ea typeface="宋体" panose="02010600030101010101" pitchFamily="2" charset="-122"/>
              </a:rPr>
              <a:t>,but</a:t>
            </a:r>
            <a:r>
              <a:rPr lang="zh-CN" altLang="zh-CN">
                <a:solidFill>
                  <a:srgbClr val="000000"/>
                </a:solidFill>
                <a:ea typeface="宋体" panose="02010600030101010101" pitchFamily="2" charset="-122"/>
                <a:cs typeface="Times New Roman" panose="02020603050405020304" pitchFamily="18" charset="0"/>
              </a:rPr>
              <a:t>之后的</a:t>
            </a:r>
            <a:r>
              <a:rPr lang="en-US" altLang="zh-CN">
                <a:solidFill>
                  <a:srgbClr val="000000"/>
                </a:solidFill>
                <a:ea typeface="宋体" panose="02010600030101010101" pitchFamily="2" charset="-122"/>
              </a:rPr>
              <a:t>to</a:t>
            </a:r>
            <a:r>
              <a:rPr lang="zh-CN" altLang="zh-CN">
                <a:solidFill>
                  <a:srgbClr val="000000"/>
                </a:solidFill>
                <a:ea typeface="宋体" panose="02010600030101010101" pitchFamily="2" charset="-122"/>
                <a:cs typeface="Times New Roman" panose="02020603050405020304" pitchFamily="18" charset="0"/>
              </a:rPr>
              <a:t>不能省略。</a:t>
            </a:r>
            <a:r>
              <a:rPr lang="en-US" altLang="zh-CN">
                <a:solidFill>
                  <a:srgbClr val="000000"/>
                </a:solidFill>
                <a:ea typeface="宋体" panose="02010600030101010101" pitchFamily="2" charset="-122"/>
              </a:rPr>
              <a:t/>
            </a:r>
            <a:br>
              <a:rPr lang="en-US" altLang="zh-CN">
                <a:solidFill>
                  <a:srgbClr val="000000"/>
                </a:solidFill>
                <a:ea typeface="宋体" panose="02010600030101010101" pitchFamily="2" charset="-122"/>
              </a:rPr>
            </a:br>
            <a:r>
              <a:rPr lang="en-US" altLang="zh-CN" smtClean="0">
                <a:solidFill>
                  <a:srgbClr val="000000"/>
                </a:solidFill>
                <a:ea typeface="宋体" panose="02010600030101010101" pitchFamily="2" charset="-122"/>
              </a:rPr>
              <a:t>(2)</a:t>
            </a:r>
            <a:r>
              <a:rPr lang="zh-CN" altLang="zh-CN" smtClean="0">
                <a:solidFill>
                  <a:srgbClr val="000000"/>
                </a:solidFill>
                <a:ea typeface="宋体" panose="02010600030101010101" pitchFamily="2" charset="-122"/>
                <a:cs typeface="Times New Roman" panose="02020603050405020304" pitchFamily="18" charset="0"/>
              </a:rPr>
              <a:t>在</a:t>
            </a:r>
            <a:r>
              <a:rPr lang="zh-CN" altLang="zh-CN">
                <a:solidFill>
                  <a:srgbClr val="000000"/>
                </a:solidFill>
                <a:ea typeface="宋体" panose="02010600030101010101" pitchFamily="2" charset="-122"/>
                <a:cs typeface="Times New Roman" panose="02020603050405020304" pitchFamily="18" charset="0"/>
              </a:rPr>
              <a:t>短语</a:t>
            </a:r>
            <a:r>
              <a:rPr lang="en-US" altLang="zh-CN">
                <a:solidFill>
                  <a:srgbClr val="000000"/>
                </a:solidFill>
                <a:ea typeface="宋体" panose="02010600030101010101" pitchFamily="2" charset="-122"/>
              </a:rPr>
              <a:t>an alternative to</a:t>
            </a:r>
            <a:r>
              <a:rPr lang="zh-CN" altLang="zh-CN">
                <a:solidFill>
                  <a:srgbClr val="000000"/>
                </a:solidFill>
                <a:ea typeface="宋体" panose="02010600030101010101" pitchFamily="2" charset="-122"/>
                <a:cs typeface="Times New Roman" panose="02020603050405020304" pitchFamily="18" charset="0"/>
              </a:rPr>
              <a:t>中</a:t>
            </a:r>
            <a:r>
              <a:rPr lang="en-US" altLang="zh-CN">
                <a:solidFill>
                  <a:srgbClr val="000000"/>
                </a:solidFill>
                <a:ea typeface="宋体" panose="02010600030101010101" pitchFamily="2" charset="-122"/>
              </a:rPr>
              <a:t>,to</a:t>
            </a:r>
            <a:r>
              <a:rPr lang="zh-CN" altLang="zh-CN">
                <a:solidFill>
                  <a:srgbClr val="000000"/>
                </a:solidFill>
                <a:ea typeface="宋体" panose="02010600030101010101" pitchFamily="2" charset="-122"/>
                <a:cs typeface="Times New Roman" panose="02020603050405020304" pitchFamily="18" charset="0"/>
              </a:rPr>
              <a:t>为介词</a:t>
            </a:r>
            <a:r>
              <a:rPr lang="zh-CN" altLang="zh-CN" smtClean="0">
                <a:solidFill>
                  <a:srgbClr val="000000"/>
                </a:solidFill>
                <a:ea typeface="宋体" panose="02010600030101010101" pitchFamily="2" charset="-122"/>
                <a:cs typeface="Times New Roman" panose="02020603050405020304" pitchFamily="18" charset="0"/>
              </a:rPr>
              <a:t>。</a:t>
            </a:r>
            <a:endParaRPr lang="zh-CN" altLang="en-US"/>
          </a:p>
        </p:txBody>
      </p:sp>
    </p:spTree>
    <p:extLst>
      <p:ext uri="{BB962C8B-B14F-4D97-AF65-F5344CB8AC3E}">
        <p14:creationId xmlns:p14="http://schemas.microsoft.com/office/powerpoint/2010/main" val="321361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5464958"/>
          </a:xfrm>
          <a:prstGeom prst="rect">
            <a:avLst/>
          </a:prstGeom>
        </p:spPr>
        <p:txBody>
          <a:bodyPr>
            <a:spAutoFit/>
          </a:bodyPr>
          <a:lstStyle/>
          <a:p>
            <a:pPr indent="266700">
              <a:lnSpc>
                <a:spcPct val="11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(1)By </a:t>
            </a:r>
            <a:r>
              <a:rPr lang="en-US" altLang="zh-CN" smtClean="0">
                <a:solidFill>
                  <a:srgbClr val="000000"/>
                </a:solidFill>
                <a:ea typeface="宋体" panose="02010600030101010101" pitchFamily="2" charset="-122"/>
                <a:cs typeface="Times New Roman" panose="02020603050405020304" pitchFamily="18" charset="0"/>
              </a:rPr>
              <a:t>1921,however,peanuts </a:t>
            </a:r>
            <a:r>
              <a:rPr lang="en-US" altLang="zh-CN">
                <a:solidFill>
                  <a:srgbClr val="000000"/>
                </a:solidFill>
                <a:ea typeface="宋体" panose="02010600030101010101" pitchFamily="2" charset="-122"/>
                <a:cs typeface="Times New Roman" panose="02020603050405020304" pitchFamily="18" charset="0"/>
              </a:rPr>
              <a:t>had become a real alternative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cotton.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(2)If he wants to go to </a:t>
            </a:r>
            <a:r>
              <a:rPr lang="en-US" altLang="zh-CN" smtClean="0">
                <a:solidFill>
                  <a:srgbClr val="000000"/>
                </a:solidFill>
                <a:ea typeface="宋体" panose="02010600030101010101" pitchFamily="2" charset="-122"/>
                <a:cs typeface="Times New Roman" panose="02020603050405020304" pitchFamily="18" charset="0"/>
              </a:rPr>
              <a:t>Sanya tonight,he </a:t>
            </a:r>
            <a:r>
              <a:rPr lang="en-US" altLang="zh-CN">
                <a:solidFill>
                  <a:srgbClr val="000000"/>
                </a:solidFill>
                <a:ea typeface="宋体" panose="02010600030101010101" pitchFamily="2" charset="-122"/>
                <a:cs typeface="Times New Roman" panose="02020603050405020304" pitchFamily="18" charset="0"/>
              </a:rPr>
              <a:t>has no alternative but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go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(go) by air.</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(3)The only alternative to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contacting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(contact) with him is to write to him.</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(4)We could take the train or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alternatively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(alternative) go by car.</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1950" y="2375991"/>
            <a:ext cx="71856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1950" y="2843334"/>
            <a:ext cx="7185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224533" y="3473321"/>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224533" y="3940664"/>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522711" y="4026126"/>
            <a:ext cx="22322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522711" y="4493469"/>
            <a:ext cx="223224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5833045" y="5099928"/>
            <a:ext cx="28803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5833045" y="5567271"/>
            <a:ext cx="28803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203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0" y="1310204"/>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词 汇 </a:t>
            </a:r>
            <a:r>
              <a:rPr lang="zh-CN" altLang="en-US" dirty="0" smtClean="0">
                <a:solidFill>
                  <a:schemeClr val="bg1"/>
                </a:solidFill>
              </a:rPr>
              <a:t>认 知</a:t>
            </a:r>
            <a:endParaRPr lang="zh-CN" altLang="zh-CN" dirty="0">
              <a:solidFill>
                <a:schemeClr val="bg1"/>
              </a:solidFill>
            </a:endParaRPr>
          </a:p>
        </p:txBody>
      </p:sp>
      <p:sp>
        <p:nvSpPr>
          <p:cNvPr id="3" name="矩形 2"/>
          <p:cNvSpPr>
            <a:spLocks noChangeAspect="1"/>
          </p:cNvSpPr>
          <p:nvPr/>
        </p:nvSpPr>
        <p:spPr>
          <a:xfrm>
            <a:off x="361950" y="2015951"/>
            <a:ext cx="10807700" cy="30469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重点单词</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 </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organic</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有机的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不使用化肥的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有机物的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2.</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widespread</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分布广的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普遍的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广泛的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3.</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digest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en-US" altLang="zh-CN">
                <a:solidFill>
                  <a:srgbClr val="000000"/>
                </a:solidFill>
                <a:latin typeface="+mn-lt"/>
                <a:ea typeface="宋体" panose="02010600030101010101" pitchFamily="2" charset="-122"/>
                <a:cs typeface="Times New Roman" panose="02020603050405020304" pitchFamily="18" charset="0"/>
              </a:rPr>
              <a:t>&amp; </a:t>
            </a:r>
            <a:r>
              <a:rPr lang="en-US" altLang="zh-CN" i="1">
                <a:solidFill>
                  <a:srgbClr val="000000"/>
                </a:solidFill>
                <a:latin typeface="+mn-lt"/>
                <a:ea typeface="宋体" panose="02010600030101010101" pitchFamily="2" charset="-122"/>
                <a:cs typeface="Times New Roman" panose="02020603050405020304" pitchFamily="18" charset="0"/>
              </a:rPr>
              <a:t>vi.</a:t>
            </a:r>
            <a:r>
              <a:rPr lang="zh-CN" altLang="zh-CN">
                <a:solidFill>
                  <a:srgbClr val="000000"/>
                </a:solidFill>
                <a:latin typeface="+mn-lt"/>
                <a:ea typeface="宋体" panose="02010600030101010101" pitchFamily="2" charset="-122"/>
                <a:cs typeface="Times New Roman" panose="02020603050405020304" pitchFamily="18" charset="0"/>
              </a:rPr>
              <a:t>消化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领会</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领悟</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摘要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文摘</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983507" y="2700904"/>
            <a:ext cx="18002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83507" y="3168247"/>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983507" y="3277736"/>
            <a:ext cx="240126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983507" y="3745079"/>
            <a:ext cx="240126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983507" y="3872805"/>
            <a:ext cx="160917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983507" y="4340148"/>
            <a:ext cx="160917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横卷形 18"/>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180857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For instance,they may grow corn or wheat in a field one year,and then grow beans there the next.(page 56)</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例如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他们可能一年在田里种植玉米或小麦</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第二年改种豆类。</a:t>
            </a:r>
            <a:endParaRPr lang="zh-CN" altLang="zh-CN">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361950" y="2528379"/>
            <a:ext cx="5167377" cy="626710"/>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smtClean="0">
                <a:solidFill>
                  <a:schemeClr val="tx1"/>
                </a:solidFill>
                <a:latin typeface="Arial" panose="020B0604020202020204" pitchFamily="34" charset="0"/>
                <a:cs typeface="Times New Roman" panose="02020603050405020304" pitchFamily="18" charset="0"/>
              </a:rPr>
              <a:t>考点</a:t>
            </a:r>
            <a:r>
              <a:rPr lang="en-US" altLang="zh-CN" smtClean="0">
                <a:solidFill>
                  <a:schemeClr val="tx1"/>
                </a:solidFill>
                <a:latin typeface="Arial" panose="020B0604020202020204" pitchFamily="34" charset="0"/>
                <a:cs typeface="Times New Roman" panose="02020603050405020304" pitchFamily="18" charset="0"/>
              </a:rPr>
              <a:t> </a:t>
            </a:r>
            <a:r>
              <a:rPr lang="en-US" altLang="zh-CN" smtClean="0">
                <a:solidFill>
                  <a:schemeClr val="tx1"/>
                </a:solidFill>
                <a:ea typeface="宋体" panose="02010600030101010101" pitchFamily="2" charset="-122"/>
                <a:cs typeface="Times New Roman" panose="02020603050405020304" pitchFamily="18" charset="0"/>
              </a:rPr>
              <a:t>for </a:t>
            </a:r>
            <a:r>
              <a:rPr lang="en-US" altLang="zh-CN">
                <a:solidFill>
                  <a:schemeClr val="tx1"/>
                </a:solidFill>
                <a:ea typeface="宋体" panose="02010600030101010101" pitchFamily="2" charset="-122"/>
                <a:cs typeface="Times New Roman" panose="02020603050405020304" pitchFamily="18" charset="0"/>
              </a:rPr>
              <a:t>instance </a:t>
            </a:r>
            <a:r>
              <a:rPr lang="zh-CN" altLang="zh-CN">
                <a:solidFill>
                  <a:schemeClr val="tx1"/>
                </a:solidFill>
                <a:ea typeface="宋体" panose="02010600030101010101" pitchFamily="2" charset="-122"/>
                <a:cs typeface="Times New Roman" panose="02020603050405020304" pitchFamily="18" charset="0"/>
              </a:rPr>
              <a:t>例如</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比如</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361950" y="3177018"/>
            <a:ext cx="10807700" cy="1786643"/>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for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instance</a:t>
            </a:r>
            <a:r>
              <a:rPr lang="zh-CN" altLang="zh-CN">
                <a:solidFill>
                  <a:srgbClr val="000000"/>
                </a:solidFill>
                <a:ea typeface="楷体" panose="02010609060101010101" pitchFamily="49" charset="-122"/>
                <a:cs typeface="Times New Roman" panose="02020603050405020304" pitchFamily="18" charset="0"/>
              </a:rPr>
              <a:t>主要用于列举表示事例情况的例子</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后接具体的事物。可以放在句首、句中或句末</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通常由逗号与句子其他部分分开。</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3103468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87759"/>
            <a:ext cx="10807700" cy="594508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1)For </a:t>
            </a:r>
            <a:r>
              <a:rPr lang="en-US" altLang="zh-CN">
                <a:solidFill>
                  <a:srgbClr val="000000"/>
                </a:solidFill>
                <a:ea typeface="宋体" panose="02010600030101010101" pitchFamily="2" charset="-122"/>
                <a:cs typeface="Times New Roman" panose="02020603050405020304" pitchFamily="18" charset="0"/>
              </a:rPr>
              <a:t>instance,we must exercise daily regardless of our age and working style.</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例如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无论我们的年龄和工作方式如何</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我们都必须每天锻炼。</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(2)You can’t depend on her,for instance,she is often late for work.</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你不能依赖她</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例如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她经常上班迟到。</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(3)They will be concerned to do the right thing—to dress properly,for instance.</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他们会</a:t>
            </a:r>
            <a:r>
              <a:rPr lang="zh-CN" altLang="zh-CN" smtClean="0">
                <a:solidFill>
                  <a:srgbClr val="000000"/>
                </a:solidFill>
                <a:ea typeface="宋体" panose="02010600030101010101" pitchFamily="2" charset="-122"/>
                <a:cs typeface="Times New Roman" panose="02020603050405020304" pitchFamily="18" charset="0"/>
              </a:rPr>
              <a:t>关心</a:t>
            </a:r>
            <a:r>
              <a:rPr lang="zh-CN" altLang="en-US">
                <a:solidFill>
                  <a:srgbClr val="000000"/>
                </a:solidFill>
                <a:ea typeface="宋体" panose="02010600030101010101" pitchFamily="2" charset="-122"/>
                <a:cs typeface="Times New Roman" panose="02020603050405020304" pitchFamily="18" charset="0"/>
              </a:rPr>
              <a:t>行为是否恰当</a:t>
            </a:r>
            <a:r>
              <a:rPr lang="en-US" altLang="zh-CN" smtClean="0">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比如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穿着得体。</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314011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完成句子</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例如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电视修理工在</a:t>
            </a:r>
            <a:r>
              <a:rPr lang="en-US" altLang="zh-CN">
                <a:solidFill>
                  <a:srgbClr val="000000"/>
                </a:solidFill>
                <a:ea typeface="宋体" panose="02010600030101010101" pitchFamily="2" charset="-122"/>
                <a:cs typeface="Times New Roman" panose="02020603050405020304" pitchFamily="18" charset="0"/>
              </a:rPr>
              <a:t>20</a:t>
            </a:r>
            <a:r>
              <a:rPr lang="zh-CN" altLang="zh-CN">
                <a:solidFill>
                  <a:srgbClr val="000000"/>
                </a:solidFill>
                <a:ea typeface="宋体" panose="02010600030101010101" pitchFamily="2" charset="-122"/>
                <a:cs typeface="Times New Roman" panose="02020603050405020304" pitchFamily="18" charset="0"/>
              </a:rPr>
              <a:t>世纪</a:t>
            </a:r>
            <a:r>
              <a:rPr lang="en-US" altLang="zh-CN">
                <a:solidFill>
                  <a:srgbClr val="000000"/>
                </a:solidFill>
                <a:ea typeface="宋体" panose="02010600030101010101" pitchFamily="2" charset="-122"/>
                <a:cs typeface="Times New Roman" panose="02020603050405020304" pitchFamily="18" charset="0"/>
              </a:rPr>
              <a:t>90</a:t>
            </a:r>
            <a:r>
              <a:rPr lang="zh-CN" altLang="zh-CN">
                <a:solidFill>
                  <a:srgbClr val="000000"/>
                </a:solidFill>
                <a:ea typeface="宋体" panose="02010600030101010101" pitchFamily="2" charset="-122"/>
                <a:cs typeface="Times New Roman" panose="02020603050405020304" pitchFamily="18" charset="0"/>
              </a:rPr>
              <a:t>年代是一种常见的职业。</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Television repairman was a common occupation in the 1990s,</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smtClean="0">
                <a:uFill>
                  <a:solidFill>
                    <a:srgbClr val="000000"/>
                  </a:solidFill>
                </a:uFill>
                <a:ea typeface="宋体" panose="02010600030101010101" pitchFamily="2" charset="-122"/>
                <a:cs typeface="Times New Roman" panose="02020603050405020304" pitchFamily="18" charset="0"/>
              </a:rPr>
              <a:t>for     </a:t>
            </a:r>
            <a:r>
              <a:rPr lang="en-US" altLang="zh-CN">
                <a:uFill>
                  <a:solidFill>
                    <a:srgbClr val="000000"/>
                  </a:solidFill>
                </a:uFill>
                <a:ea typeface="宋体" panose="02010600030101010101" pitchFamily="2" charset="-122"/>
                <a:cs typeface="Times New Roman" panose="02020603050405020304" pitchFamily="18" charset="0"/>
              </a:rPr>
              <a:t>instance</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还有比开卡车更危险的工作</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例如</a:t>
            </a:r>
            <a:r>
              <a:rPr lang="zh-CN" altLang="en-US">
                <a:solidFill>
                  <a:srgbClr val="000000"/>
                </a:solidFill>
                <a:ea typeface="宋体" panose="02010600030101010101" pitchFamily="2" charset="-122"/>
                <a:cs typeface="Times New Roman" panose="02020603050405020304" pitchFamily="18" charset="0"/>
              </a:rPr>
              <a:t>驯</a:t>
            </a:r>
            <a:r>
              <a:rPr lang="zh-CN" altLang="zh-CN" smtClean="0">
                <a:solidFill>
                  <a:srgbClr val="000000"/>
                </a:solidFill>
                <a:ea typeface="宋体" panose="02010600030101010101" pitchFamily="2" charset="-122"/>
                <a:cs typeface="Times New Roman" panose="02020603050405020304" pitchFamily="18" charset="0"/>
              </a:rPr>
              <a:t>虎</a:t>
            </a:r>
            <a:r>
              <a:rPr lang="zh-CN" altLang="zh-CN">
                <a:solidFill>
                  <a:srgbClr val="000000"/>
                </a:solidFill>
                <a:ea typeface="宋体" panose="02010600030101010101" pitchFamily="2" charset="-122"/>
                <a:cs typeface="Times New Roman" panose="02020603050405020304" pitchFamily="18" charset="0"/>
              </a:rPr>
              <a:t>、灭火。</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There are jobs more dangerous than truck driving,</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for instance</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,tiger training and fire fighting.</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effectLst/>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1950" y="2880047"/>
            <a:ext cx="79057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1950" y="3347390"/>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368549" y="2880047"/>
            <a:ext cx="17281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368549" y="3347390"/>
            <a:ext cx="17281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505453" y="403217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505453" y="449951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76163" y="4608239"/>
            <a:ext cx="17281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76163" y="5075582"/>
            <a:ext cx="17281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80490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6" presetClass="exit" presetSubtype="21" fill="hold" grpId="0" nodeType="withEffect">
                                  <p:stCondLst>
                                    <p:cond delay="0"/>
                                  </p:stCondLst>
                                  <p:childTnLst>
                                    <p:animEffect transition="out" filter="barn(inVertical)">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mtClean="0">
                <a:solidFill>
                  <a:schemeClr val="tx1"/>
                </a:solidFill>
                <a:ea typeface="宋体" panose="02010600030101010101" pitchFamily="2" charset="-122"/>
                <a:cs typeface="Times New Roman" panose="02020603050405020304" pitchFamily="18" charset="0"/>
              </a:rPr>
              <a:t>5.</a:t>
            </a:r>
            <a:r>
              <a:rPr lang="zh-CN" altLang="zh-CN">
                <a:solidFill>
                  <a:schemeClr val="tx1"/>
                </a:solidFill>
                <a:latin typeface="Arial" panose="020B0604020202020204" pitchFamily="34" charset="0"/>
                <a:cs typeface="Times New Roman" panose="02020603050405020304" pitchFamily="18" charset="0"/>
              </a:rPr>
              <a:t>【教材原文】</a:t>
            </a:r>
            <a:r>
              <a:rPr lang="en-US" altLang="zh-CN">
                <a:solidFill>
                  <a:schemeClr val="tx1"/>
                </a:solidFill>
                <a:ea typeface="宋体" panose="02010600030101010101" pitchFamily="2" charset="-122"/>
                <a:cs typeface="Times New Roman" panose="02020603050405020304" pitchFamily="18" charset="0"/>
              </a:rPr>
              <a:t>What other important aspects of agriculture do you want to know about?(page 58)</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ea typeface="宋体" panose="02010600030101010101" pitchFamily="2" charset="-122"/>
                <a:cs typeface="Times New Roman" panose="02020603050405020304" pitchFamily="18" charset="0"/>
              </a:rPr>
              <a:t>你还想了解农业的哪些其他重要方面</a:t>
            </a:r>
            <a:r>
              <a:rPr lang="en-US" altLang="zh-CN">
                <a:solidFill>
                  <a:schemeClr val="tx1"/>
                </a:solidFill>
                <a:ea typeface="宋体" panose="02010600030101010101" pitchFamily="2" charset="-122"/>
                <a:cs typeface="Times New Roman" panose="02020603050405020304" pitchFamily="18" charset="0"/>
              </a:rPr>
              <a:t>?</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aspect </a:t>
            </a:r>
            <a:r>
              <a:rPr lang="en-US" altLang="zh-CN" i="1">
                <a:solidFill>
                  <a:schemeClr val="tx1"/>
                </a:solidFill>
                <a:ea typeface="宋体" panose="02010600030101010101" pitchFamily="2" charset="-122"/>
                <a:cs typeface="Times New Roman" panose="02020603050405020304" pitchFamily="18" charset="0"/>
              </a:rPr>
              <a:t>n.</a:t>
            </a:r>
            <a:r>
              <a:rPr lang="zh-CN" altLang="zh-CN">
                <a:solidFill>
                  <a:schemeClr val="tx1"/>
                </a:solidFill>
                <a:ea typeface="宋体" panose="02010600030101010101" pitchFamily="2" charset="-122"/>
                <a:cs typeface="Times New Roman" panose="02020603050405020304" pitchFamily="18" charset="0"/>
              </a:rPr>
              <a:t>方面</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层面</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3156393"/>
            <a:ext cx="10807700" cy="2456057"/>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every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aspect</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在每个方面</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many</a:t>
            </a:r>
            <a:r>
              <a:rPr lang="en-US" altLang="zh-CN">
                <a:solidFill>
                  <a:srgbClr val="000000"/>
                </a:solidFill>
                <a:ea typeface="楷体" panose="02010609060101010101" pitchFamily="49" charset="-122"/>
                <a:cs typeface="Times New Roman" panose="02020603050405020304" pitchFamily="18" charset="0"/>
              </a:rPr>
              <a:t> </a:t>
            </a:r>
            <a:r>
              <a:rPr lang="en-US" altLang="zh-CN" smtClean="0">
                <a:solidFill>
                  <a:srgbClr val="000000"/>
                </a:solidFill>
                <a:cs typeface="Times New Roman" panose="02020603050405020304" pitchFamily="18" charset="0"/>
              </a:rPr>
              <a:t>aspects</a:t>
            </a:r>
            <a:r>
              <a:rPr lang="zh-CN" altLang="zh-CN" smtClean="0">
                <a:solidFill>
                  <a:srgbClr val="000000"/>
                </a:solidFill>
                <a:ea typeface="楷体" panose="02010609060101010101" pitchFamily="49" charset="-122"/>
                <a:cs typeface="Times New Roman" panose="02020603050405020304" pitchFamily="18" charset="0"/>
              </a:rPr>
              <a:t>在</a:t>
            </a:r>
            <a:r>
              <a:rPr lang="zh-CN" altLang="zh-CN">
                <a:solidFill>
                  <a:srgbClr val="000000"/>
                </a:solidFill>
                <a:ea typeface="楷体" panose="02010609060101010101" pitchFamily="49" charset="-122"/>
                <a:cs typeface="Times New Roman" panose="02020603050405020304" pitchFamily="18" charset="0"/>
              </a:rPr>
              <a:t>许多方面</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all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aspects</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在各个方面</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from</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every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aspect</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从各个方面</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8208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(1)He has made progress in every aspect.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他在各方面</a:t>
            </a:r>
            <a:r>
              <a:rPr lang="zh-CN" altLang="zh-CN" smtClean="0">
                <a:solidFill>
                  <a:srgbClr val="000000"/>
                </a:solidFill>
                <a:ea typeface="宋体" panose="02010600030101010101" pitchFamily="2" charset="-122"/>
                <a:cs typeface="Times New Roman" panose="02020603050405020304" pitchFamily="18" charset="0"/>
              </a:rPr>
              <a:t>都</a:t>
            </a:r>
            <a:r>
              <a:rPr lang="zh-CN" altLang="en-US">
                <a:solidFill>
                  <a:srgbClr val="000000"/>
                </a:solidFill>
                <a:ea typeface="宋体" panose="02010600030101010101" pitchFamily="2" charset="-122"/>
                <a:cs typeface="Times New Roman" panose="02020603050405020304" pitchFamily="18" charset="0"/>
              </a:rPr>
              <a:t>取得了进步</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(2)He was interested in all aspects of the work here.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他对这里工作的各个方面都感兴趣。</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65008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47632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 book aims to cover all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aspects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(aspect) of city life.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relations between our two countries have improved markedly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every aspect.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(3)Have you thought about the problem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from</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every aspect?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121077" y="1949045"/>
            <a:ext cx="16561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121077" y="2416388"/>
            <a:ext cx="16561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376661" y="3672135"/>
            <a:ext cx="9361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376661" y="4139478"/>
            <a:ext cx="9361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849269" y="4237140"/>
            <a:ext cx="1440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849269" y="4704483"/>
            <a:ext cx="14401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0763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句 型 剖 析</a:t>
            </a:r>
            <a:endParaRPr lang="zh-CN" altLang="zh-CN" dirty="0">
              <a:solidFill>
                <a:schemeClr val="bg1"/>
              </a:solidFill>
            </a:endParaRPr>
          </a:p>
        </p:txBody>
      </p:sp>
      <p:sp>
        <p:nvSpPr>
          <p:cNvPr id="2" name="矩形 1"/>
          <p:cNvSpPr>
            <a:spLocks noChangeAspect="1"/>
          </p:cNvSpPr>
          <p:nvPr/>
        </p:nvSpPr>
        <p:spPr>
          <a:xfrm>
            <a:off x="361950" y="1556928"/>
            <a:ext cx="10807700" cy="186512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mtClean="0">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As for chemical fertilisers,crops grown with them usually grow too fast to be rich in nutrition.(page 55)</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至于化学肥料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用其施肥的作物通常生长过快而营养不足。</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3331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358136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句法分析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句中的</a:t>
            </a:r>
            <a:r>
              <a:rPr lang="en-US" altLang="zh-CN">
                <a:solidFill>
                  <a:srgbClr val="000000"/>
                </a:solidFill>
                <a:ea typeface="宋体" panose="02010600030101010101" pitchFamily="2" charset="-122"/>
                <a:cs typeface="Times New Roman" panose="02020603050405020304" pitchFamily="18" charset="0"/>
              </a:rPr>
              <a:t>too fast to be rich in nutrition</a:t>
            </a:r>
            <a:r>
              <a:rPr lang="zh-CN" altLang="zh-CN">
                <a:solidFill>
                  <a:srgbClr val="000000"/>
                </a:solidFill>
                <a:ea typeface="宋体" panose="02010600030101010101" pitchFamily="2" charset="-122"/>
                <a:cs typeface="Times New Roman" panose="02020603050405020304" pitchFamily="18" charset="0"/>
              </a:rPr>
              <a:t>为</a:t>
            </a:r>
            <a:r>
              <a:rPr lang="en-US" altLang="zh-CN">
                <a:solidFill>
                  <a:srgbClr val="000000"/>
                </a:solidFill>
                <a:ea typeface="宋体" panose="02010600030101010101" pitchFamily="2" charset="-122"/>
                <a:cs typeface="Times New Roman" panose="02020603050405020304" pitchFamily="18" charset="0"/>
              </a:rPr>
              <a:t>too...to...</a:t>
            </a:r>
            <a:r>
              <a:rPr lang="zh-CN" altLang="zh-CN">
                <a:solidFill>
                  <a:srgbClr val="000000"/>
                </a:solidFill>
                <a:ea typeface="宋体" panose="02010600030101010101" pitchFamily="2" charset="-122"/>
                <a:cs typeface="Times New Roman" panose="02020603050405020304" pitchFamily="18" charset="0"/>
              </a:rPr>
              <a:t>结构。</a:t>
            </a:r>
            <a:r>
              <a:rPr lang="en-US" altLang="zh-CN">
                <a:solidFill>
                  <a:srgbClr val="000000"/>
                </a:solidFill>
                <a:ea typeface="宋体" panose="02010600030101010101" pitchFamily="2" charset="-122"/>
                <a:cs typeface="Times New Roman" panose="02020603050405020304" pitchFamily="18" charset="0"/>
              </a:rPr>
              <a:t>too...to...</a:t>
            </a:r>
            <a:r>
              <a:rPr lang="zh-CN" altLang="zh-CN">
                <a:solidFill>
                  <a:srgbClr val="000000"/>
                </a:solidFill>
                <a:ea typeface="宋体" panose="02010600030101010101" pitchFamily="2" charset="-122"/>
                <a:cs typeface="Times New Roman" panose="02020603050405020304" pitchFamily="18" charset="0"/>
              </a:rPr>
              <a:t>意为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太</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而不能</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表示否定含义。在该结构中</a:t>
            </a:r>
            <a:r>
              <a:rPr lang="en-US" altLang="zh-CN">
                <a:solidFill>
                  <a:srgbClr val="000000"/>
                </a:solidFill>
                <a:ea typeface="宋体" panose="02010600030101010101" pitchFamily="2" charset="-122"/>
                <a:cs typeface="Times New Roman" panose="02020603050405020304" pitchFamily="18" charset="0"/>
              </a:rPr>
              <a:t>,too</a:t>
            </a:r>
            <a:r>
              <a:rPr lang="zh-CN" altLang="zh-CN">
                <a:solidFill>
                  <a:srgbClr val="000000"/>
                </a:solidFill>
                <a:ea typeface="宋体" panose="02010600030101010101" pitchFamily="2" charset="-122"/>
                <a:cs typeface="Times New Roman" panose="02020603050405020304" pitchFamily="18" charset="0"/>
              </a:rPr>
              <a:t>为副词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修饰形容词或其他副词。</a:t>
            </a:r>
            <a:r>
              <a:rPr lang="en-US" altLang="zh-CN">
                <a:solidFill>
                  <a:srgbClr val="000000"/>
                </a:solidFill>
                <a:ea typeface="宋体" panose="02010600030101010101" pitchFamily="2" charset="-122"/>
                <a:cs typeface="Times New Roman" panose="02020603050405020304" pitchFamily="18" charset="0"/>
              </a:rPr>
              <a:t>to</a:t>
            </a:r>
            <a:r>
              <a:rPr lang="zh-CN" altLang="zh-CN">
                <a:solidFill>
                  <a:srgbClr val="000000"/>
                </a:solidFill>
                <a:ea typeface="宋体" panose="02010600030101010101" pitchFamily="2" charset="-122"/>
                <a:cs typeface="Times New Roman" panose="02020603050405020304" pitchFamily="18" charset="0"/>
              </a:rPr>
              <a:t>为不定式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后跟动词原形。不定式做结果状语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常用主动形式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其逻辑主语有时是句子的主语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若不是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不定式的逻辑主语通常由</a:t>
            </a:r>
            <a:r>
              <a:rPr lang="en-US" altLang="zh-CN">
                <a:solidFill>
                  <a:srgbClr val="000000"/>
                </a:solidFill>
                <a:ea typeface="宋体" panose="02010600030101010101" pitchFamily="2" charset="-122"/>
                <a:cs typeface="Times New Roman" panose="02020603050405020304" pitchFamily="18" charset="0"/>
              </a:rPr>
              <a:t>for</a:t>
            </a:r>
            <a:r>
              <a:rPr lang="zh-CN" altLang="zh-CN">
                <a:solidFill>
                  <a:srgbClr val="000000"/>
                </a:solidFill>
                <a:ea typeface="宋体" panose="02010600030101010101" pitchFamily="2" charset="-122"/>
                <a:cs typeface="Times New Roman" panose="02020603050405020304" pitchFamily="18" charset="0"/>
              </a:rPr>
              <a:t>引出。</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152916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有时</a:t>
            </a:r>
            <a:r>
              <a:rPr lang="en-US" altLang="zh-CN">
                <a:solidFill>
                  <a:srgbClr val="000000"/>
                </a:solidFill>
                <a:ea typeface="宋体" panose="02010600030101010101" pitchFamily="2" charset="-122"/>
                <a:cs typeface="Times New Roman" panose="02020603050405020304" pitchFamily="18" charset="0"/>
              </a:rPr>
              <a:t>too...to...</a:t>
            </a:r>
            <a:r>
              <a:rPr lang="zh-CN" altLang="zh-CN">
                <a:solidFill>
                  <a:srgbClr val="000000"/>
                </a:solidFill>
                <a:ea typeface="宋体" panose="02010600030101010101" pitchFamily="2" charset="-122"/>
                <a:cs typeface="Times New Roman" panose="02020603050405020304" pitchFamily="18" charset="0"/>
              </a:rPr>
              <a:t>也表示肯定意义</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too</a:t>
            </a:r>
            <a:r>
              <a:rPr lang="zh-CN" altLang="zh-CN">
                <a:solidFill>
                  <a:srgbClr val="000000"/>
                </a:solidFill>
                <a:ea typeface="宋体" panose="02010600030101010101" pitchFamily="2" charset="-122"/>
                <a:cs typeface="Times New Roman" panose="02020603050405020304" pitchFamily="18" charset="0"/>
              </a:rPr>
              <a:t>后跟</a:t>
            </a:r>
            <a:r>
              <a:rPr lang="en-US" altLang="zh-CN">
                <a:solidFill>
                  <a:srgbClr val="000000"/>
                </a:solidFill>
                <a:ea typeface="宋体" panose="02010600030101010101" pitchFamily="2" charset="-122"/>
                <a:cs typeface="Times New Roman" panose="02020603050405020304" pitchFamily="18" charset="0"/>
              </a:rPr>
              <a:t>ready,eager,willing,pleased,glad,anxious</a:t>
            </a:r>
            <a:r>
              <a:rPr lang="zh-CN" altLang="zh-CN">
                <a:solidFill>
                  <a:srgbClr val="000000"/>
                </a:solidFill>
                <a:ea typeface="宋体" panose="02010600030101010101" pitchFamily="2" charset="-122"/>
                <a:cs typeface="Times New Roman" panose="02020603050405020304" pitchFamily="18" charset="0"/>
              </a:rPr>
              <a:t>等表示心情、心理活动状态或心理倾向的形容词时</a:t>
            </a:r>
            <a:r>
              <a:rPr lang="en-US" altLang="zh-CN">
                <a:solidFill>
                  <a:srgbClr val="000000"/>
                </a:solidFill>
                <a:ea typeface="宋体" panose="02010600030101010101" pitchFamily="2" charset="-122"/>
                <a:cs typeface="Times New Roman" panose="02020603050405020304" pitchFamily="18" charset="0"/>
              </a:rPr>
              <a:t>;too</a:t>
            </a:r>
            <a:r>
              <a:rPr lang="zh-CN" altLang="zh-CN">
                <a:solidFill>
                  <a:srgbClr val="000000"/>
                </a:solidFill>
                <a:ea typeface="宋体" panose="02010600030101010101" pitchFamily="2" charset="-122"/>
                <a:cs typeface="Times New Roman" panose="02020603050405020304" pitchFamily="18" charset="0"/>
              </a:rPr>
              <a:t>前有</a:t>
            </a:r>
            <a:r>
              <a:rPr lang="en-US" altLang="zh-CN">
                <a:solidFill>
                  <a:srgbClr val="000000"/>
                </a:solidFill>
                <a:ea typeface="宋体" panose="02010600030101010101" pitchFamily="2" charset="-122"/>
                <a:cs typeface="Times New Roman" panose="02020603050405020304" pitchFamily="18" charset="0"/>
              </a:rPr>
              <a:t>but,only,all</a:t>
            </a:r>
            <a:r>
              <a:rPr lang="zh-CN" altLang="zh-CN">
                <a:solidFill>
                  <a:srgbClr val="000000"/>
                </a:solidFill>
                <a:ea typeface="宋体" panose="02010600030101010101" pitchFamily="2" charset="-122"/>
                <a:cs typeface="Times New Roman" panose="02020603050405020304" pitchFamily="18" charset="0"/>
              </a:rPr>
              <a:t>等词对其进行修饰时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否定词</a:t>
            </a:r>
            <a:r>
              <a:rPr lang="en-US" altLang="zh-CN">
                <a:solidFill>
                  <a:srgbClr val="000000"/>
                </a:solidFill>
                <a:ea typeface="宋体" panose="02010600030101010101" pitchFamily="2" charset="-122"/>
                <a:cs typeface="Times New Roman" panose="02020603050405020304" pitchFamily="18" charset="0"/>
              </a:rPr>
              <a:t>not,never</a:t>
            </a:r>
            <a:r>
              <a:rPr lang="zh-CN" altLang="zh-CN">
                <a:solidFill>
                  <a:srgbClr val="000000"/>
                </a:solidFill>
                <a:ea typeface="宋体" panose="02010600030101010101" pitchFamily="2" charset="-122"/>
                <a:cs typeface="Times New Roman" panose="02020603050405020304" pitchFamily="18" charset="0"/>
              </a:rPr>
              <a:t>等用在</a:t>
            </a:r>
            <a:r>
              <a:rPr lang="en-US" altLang="zh-CN">
                <a:solidFill>
                  <a:srgbClr val="000000"/>
                </a:solidFill>
                <a:ea typeface="宋体" panose="02010600030101010101" pitchFamily="2" charset="-122"/>
                <a:cs typeface="Times New Roman" panose="02020603050405020304" pitchFamily="18" charset="0"/>
              </a:rPr>
              <a:t>too</a:t>
            </a:r>
            <a:r>
              <a:rPr lang="zh-CN" altLang="zh-CN">
                <a:solidFill>
                  <a:srgbClr val="000000"/>
                </a:solidFill>
                <a:ea typeface="宋体" panose="02010600030101010101" pitchFamily="2" charset="-122"/>
                <a:cs typeface="Times New Roman" panose="02020603050405020304" pitchFamily="18" charset="0"/>
              </a:rPr>
              <a:t>前时。</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68792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03783"/>
            <a:ext cx="10807700" cy="474129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(1)David was too sad to control his emotions and he wept uncontrollably.</a:t>
            </a:r>
            <a:endParaRPr lang="zh-CN" altLang="zh-CN">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戴维太伤心而不能控制他的情感</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他止不住地哭起来。</a:t>
            </a:r>
            <a:endParaRPr lang="zh-CN" altLang="zh-CN">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(2)You can’t be too careful to do your homework.</a:t>
            </a:r>
            <a:r>
              <a:rPr lang="zh-CN" altLang="zh-CN">
                <a:solidFill>
                  <a:srgbClr val="000000"/>
                </a:solidFill>
                <a:ea typeface="宋体" panose="02010600030101010101" pitchFamily="2" charset="-122"/>
                <a:cs typeface="Times New Roman" panose="02020603050405020304" pitchFamily="18" charset="0"/>
              </a:rPr>
              <a:t>你做作业时越细心越好。</a:t>
            </a:r>
            <a:endParaRPr lang="zh-CN" altLang="zh-CN">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(3)He is too eager to know the result of the examination.</a:t>
            </a:r>
            <a:r>
              <a:rPr lang="zh-CN" altLang="zh-CN">
                <a:solidFill>
                  <a:srgbClr val="000000"/>
                </a:solidFill>
                <a:ea typeface="宋体" panose="02010600030101010101" pitchFamily="2" charset="-122"/>
                <a:cs typeface="Times New Roman" panose="02020603050405020304" pitchFamily="18" charset="0"/>
              </a:rPr>
              <a:t>他急于知道考试结果。</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5084809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4.</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essential</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完全必要的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极其重要的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5.</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mineral</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矿物</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矿物质</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6.</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alternative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可供选择的事物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solidFill>
                  <a:srgbClr val="000000"/>
                </a:solidFill>
                <a:latin typeface="+mn-lt"/>
                <a:ea typeface="宋体" panose="02010600030101010101" pitchFamily="2" charset="-122"/>
                <a:cs typeface="Times New Roman" panose="02020603050405020304" pitchFamily="18" charset="0"/>
              </a:rPr>
              <a:t>可供替代的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非传统的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7.</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grocery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食品杂货店</a:t>
            </a:r>
            <a:r>
              <a:rPr lang="en-US" altLang="zh-CN">
                <a:solidFill>
                  <a:srgbClr val="000000"/>
                </a:solidFill>
                <a:latin typeface="+mn-lt"/>
                <a:ea typeface="宋体" panose="02010600030101010101" pitchFamily="2" charset="-122"/>
                <a:cs typeface="Times New Roman" panose="02020603050405020304" pitchFamily="18" charset="0"/>
              </a:rPr>
              <a:t>;[</a:t>
            </a:r>
            <a:r>
              <a:rPr lang="en-US" altLang="zh-CN" i="1">
                <a:solidFill>
                  <a:srgbClr val="000000"/>
                </a:solidFill>
                <a:latin typeface="+mn-lt"/>
                <a:ea typeface="宋体" panose="02010600030101010101" pitchFamily="2" charset="-122"/>
                <a:cs typeface="Times New Roman" panose="02020603050405020304" pitchFamily="18" charset="0"/>
              </a:rPr>
              <a:t>pl.</a:t>
            </a:r>
            <a:r>
              <a:rPr lang="en-US" altLang="zh-CN">
                <a:solidFill>
                  <a:srgbClr val="000000"/>
                </a:solidFill>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宋体" panose="02010600030101010101" pitchFamily="2" charset="-122"/>
                <a:cs typeface="Times New Roman" panose="02020603050405020304" pitchFamily="18" charset="0"/>
              </a:rPr>
              <a:t>食品杂货</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8.</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instance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例子</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实例</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事例</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9.</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root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根</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根茎</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根部</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根源</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10.</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aspect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方面</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层面</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36501" y="819219"/>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36501" y="1286562"/>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1008509" y="1405579"/>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1008509" y="1872922"/>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1008509" y="1972335"/>
            <a:ext cx="22322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1008509" y="2439678"/>
            <a:ext cx="223224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92485" y="3150187"/>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92485" y="3617530"/>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92485" y="3719377"/>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92485" y="4186720"/>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800937" y="4304403"/>
            <a:ext cx="14317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800937" y="4771746"/>
            <a:ext cx="14317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1088969" y="4953541"/>
            <a:ext cx="17197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1088969" y="5420884"/>
            <a:ext cx="17197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3123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3" grpId="0" animBg="1"/>
      <p:bldP spid="15" grpId="0" animBg="1"/>
      <p:bldP spid="1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7632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完成句子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我非常愿意找个人说说话。</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 am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willing</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have someone to speak to.</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我想提醒你们</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无论何时开始学习都不迟。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 want to remind you that it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never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late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learn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749943" y="2769484"/>
            <a:ext cx="113077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749943" y="3236827"/>
            <a:ext cx="113077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312765" y="2805020"/>
            <a:ext cx="18002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312765" y="3272363"/>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405003" y="278541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405003" y="325275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417221" y="4536231"/>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417221" y="5003574"/>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8857381" y="4536231"/>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8857381" y="5003574"/>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216421" y="5080770"/>
            <a:ext cx="100811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216421" y="5548113"/>
            <a:ext cx="10081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1584573" y="5104373"/>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1584573" y="5571716"/>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66645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6" presetClass="exit" presetSubtype="21" fill="hold" grpId="0" nodeType="clickEffect">
                                  <p:stCondLst>
                                    <p:cond delay="0"/>
                                  </p:stCondLst>
                                  <p:childTnLst>
                                    <p:animEffect transition="out" filter="barn(inVertical)">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par>
                                <p:cTn id="19" presetID="16" presetClass="exit" presetSubtype="21" fill="hold" grpId="0" nodeType="withEffect">
                                  <p:stCondLst>
                                    <p:cond delay="0"/>
                                  </p:stCondLst>
                                  <p:childTnLst>
                                    <p:animEffect transition="out" filter="barn(inVertical)">
                                      <p:cBhvr>
                                        <p:cTn id="20" dur="500"/>
                                        <p:tgtEl>
                                          <p:spTgt spid="13"/>
                                        </p:tgtEl>
                                      </p:cBhvr>
                                    </p:animEffect>
                                    <p:set>
                                      <p:cBhvr>
                                        <p:cTn id="21" dur="1" fill="hold">
                                          <p:stCondLst>
                                            <p:cond delay="499"/>
                                          </p:stCondLst>
                                        </p:cTn>
                                        <p:tgtEl>
                                          <p:spTgt spid="13"/>
                                        </p:tgtEl>
                                        <p:attrNameLst>
                                          <p:attrName>style.visibility</p:attrName>
                                        </p:attrNameLst>
                                      </p:cBhvr>
                                      <p:to>
                                        <p:strVal val="hidden"/>
                                      </p:to>
                                    </p:set>
                                  </p:childTnLst>
                                </p:cTn>
                              </p:par>
                              <p:par>
                                <p:cTn id="22" presetID="16" presetClass="exit" presetSubtype="21" fill="hold" grpId="0" nodeType="withEffect">
                                  <p:stCondLst>
                                    <p:cond delay="0"/>
                                  </p:stCondLst>
                                  <p:childTnLst>
                                    <p:animEffect transition="out" filter="barn(inVertical)">
                                      <p:cBhvr>
                                        <p:cTn id="23" dur="500"/>
                                        <p:tgtEl>
                                          <p:spTgt spid="16"/>
                                        </p:tgtEl>
                                      </p:cBhvr>
                                    </p:animEffect>
                                    <p:set>
                                      <p:cBhvr>
                                        <p:cTn id="24" dur="1" fill="hold">
                                          <p:stCondLst>
                                            <p:cond delay="499"/>
                                          </p:stCondLst>
                                        </p:cTn>
                                        <p:tgtEl>
                                          <p:spTgt spid="16"/>
                                        </p:tgtEl>
                                        <p:attrNameLst>
                                          <p:attrName>style.visibility</p:attrName>
                                        </p:attrNameLst>
                                      </p:cBhvr>
                                      <p:to>
                                        <p:strVal val="hidden"/>
                                      </p:to>
                                    </p:set>
                                  </p:childTnLst>
                                </p:cTn>
                              </p:par>
                              <p:par>
                                <p:cTn id="25" presetID="16" presetClass="exit" presetSubtype="21" fill="hold" grpId="0" nodeType="withEffect">
                                  <p:stCondLst>
                                    <p:cond delay="0"/>
                                  </p:stCondLst>
                                  <p:childTnLst>
                                    <p:animEffect transition="out" filter="barn(inVertical)">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P spid="16" grpId="0" animBg="1"/>
      <p:bldP spid="1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29904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句型转换</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(3)She was so excited that she couldn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say a word when she heard the news.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→She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excited</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to say a word when she heard the news.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016621" y="3206634"/>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016621" y="3673977"/>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528788" y="3206634"/>
            <a:ext cx="122262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528789" y="3673977"/>
            <a:ext cx="122262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5194864" y="3200614"/>
            <a:ext cx="186231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5194865" y="3667957"/>
            <a:ext cx="186231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20505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横卷形 12"/>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随堂训练　</a:t>
            </a:r>
            <a:endParaRPr lang="zh-CN" altLang="zh-CN" sz="4000" dirty="0"/>
          </a:p>
        </p:txBody>
      </p:sp>
      <p:sp>
        <p:nvSpPr>
          <p:cNvPr id="5" name="矩形 4"/>
          <p:cNvSpPr>
            <a:spLocks noChangeAspect="1"/>
          </p:cNvSpPr>
          <p:nvPr/>
        </p:nvSpPr>
        <p:spPr>
          <a:xfrm>
            <a:off x="361950" y="1511895"/>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一、单词拼写</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1.If DeepSeek will be in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广泛的</a:t>
            </a:r>
            <a:r>
              <a:rPr lang="en-US" altLang="zh-CN">
                <a:solidFill>
                  <a:srgbClr val="000000"/>
                </a:solidFill>
                <a:ea typeface="宋体" panose="02010600030101010101" pitchFamily="2" charset="-122"/>
                <a:cs typeface="Times New Roman" panose="02020603050405020304" pitchFamily="18" charset="0"/>
              </a:rPr>
              <a:t>) use in the future,what will happen to the world?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2.Yuan’s major contribution is the development of hybrid rice varieties that have significantly increased rice production and helped </a:t>
            </a:r>
            <a:r>
              <a:rPr lang="en-US" altLang="zh-CN" u="sng">
                <a:uFill>
                  <a:solidFill>
                    <a:srgbClr val="000000"/>
                  </a:solidFill>
                </a:uFill>
                <a:ea typeface="宋体" panose="02010600030101010101" pitchFamily="2" charset="-122"/>
                <a:cs typeface="Times New Roman" panose="02020603050405020304" pitchFamily="18" charset="0"/>
              </a:rPr>
              <a:t>a</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hunger in China and around the world.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4752925" y="2087959"/>
            <a:ext cx="2698752" cy="683264"/>
          </a:xfrm>
          <a:prstGeom prst="rect">
            <a:avLst/>
          </a:prstGeom>
        </p:spPr>
        <p:txBody>
          <a:bodyPr wrap="none">
            <a:spAutoFit/>
          </a:bodyPr>
          <a:lstStyle/>
          <a:p>
            <a:pPr>
              <a:lnSpc>
                <a:spcPct val="120000"/>
              </a:lnSpc>
            </a:pPr>
            <a:r>
              <a:rPr lang="en-US" altLang="zh-CN">
                <a:ea typeface="宋体" panose="02010600030101010101" pitchFamily="2" charset="-122"/>
              </a:rPr>
              <a:t>widespread</a:t>
            </a:r>
            <a:r>
              <a:rPr lang="zh-CN" altLang="zh-CN">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 </a:t>
            </a:r>
            <a:endParaRPr lang="zh-CN" altLang="en-US"/>
          </a:p>
        </p:txBody>
      </p:sp>
      <p:sp>
        <p:nvSpPr>
          <p:cNvPr id="14" name="矩形 13"/>
          <p:cNvSpPr>
            <a:spLocks noChangeAspect="1"/>
          </p:cNvSpPr>
          <p:nvPr/>
        </p:nvSpPr>
        <p:spPr>
          <a:xfrm>
            <a:off x="4589245" y="4434727"/>
            <a:ext cx="1850186" cy="626710"/>
          </a:xfrm>
          <a:prstGeom prst="rect">
            <a:avLst/>
          </a:prstGeom>
        </p:spPr>
        <p:txBody>
          <a:bodyPr wrap="none">
            <a:spAutoFit/>
          </a:bodyPr>
          <a:lstStyle/>
          <a:p>
            <a:pPr>
              <a:lnSpc>
                <a:spcPct val="120000"/>
              </a:lnSpc>
            </a:pPr>
            <a:r>
              <a:rPr lang="en-US" altLang="zh-CN" smtClean="0">
                <a:ea typeface="宋体" panose="02010600030101010101" pitchFamily="2" charset="-122"/>
              </a:rPr>
              <a:t>lleviate</a:t>
            </a:r>
            <a:r>
              <a:rPr lang="zh-CN" altLang="en-US">
                <a:ea typeface="宋体" panose="02010600030101010101" pitchFamily="2" charset="-122"/>
              </a:rPr>
              <a:t>　</a:t>
            </a:r>
            <a:endParaRPr lang="zh-CN" altLang="en-US"/>
          </a:p>
        </p:txBody>
      </p:sp>
    </p:spTree>
    <p:extLst>
      <p:ext uri="{BB962C8B-B14F-4D97-AF65-F5344CB8AC3E}">
        <p14:creationId xmlns:p14="http://schemas.microsoft.com/office/powerpoint/2010/main" val="591885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spect="1"/>
          </p:cNvSpPr>
          <p:nvPr/>
        </p:nvSpPr>
        <p:spPr>
          <a:xfrm>
            <a:off x="361950" y="791815"/>
            <a:ext cx="10807700" cy="47632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3.When you’re standing or sitting,gravity is constantly pulling your organs down,which can make it harder for your body to properly </a:t>
            </a:r>
            <a:r>
              <a:rPr lang="en-US" altLang="zh-CN" u="sng">
                <a:uFill>
                  <a:solidFill>
                    <a:srgbClr val="000000"/>
                  </a:solidFill>
                </a:uFill>
                <a:ea typeface="宋体" panose="02010600030101010101" pitchFamily="2" charset="-122"/>
                <a:cs typeface="Times New Roman" panose="02020603050405020304" pitchFamily="18" charset="0"/>
              </a:rPr>
              <a:t>d</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food.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4.While neat handwriting is admirable,it’s </a:t>
            </a:r>
            <a:r>
              <a:rPr lang="en-US" altLang="zh-CN" u="sng">
                <a:uFill>
                  <a:solidFill>
                    <a:srgbClr val="000000"/>
                  </a:solidFill>
                </a:uFill>
                <a:ea typeface="宋体" panose="02010600030101010101" pitchFamily="2" charset="-122"/>
                <a:cs typeface="Times New Roman" panose="02020603050405020304" pitchFamily="18" charset="0"/>
              </a:rPr>
              <a:t>e</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to remember that the core of writing skills lies in the content,not the form.</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5.For those who are tired of the pressures of urban life,volunteer travel can be an </a:t>
            </a:r>
            <a:r>
              <a:rPr lang="en-US" altLang="zh-CN" u="sng">
                <a:uFill>
                  <a:solidFill>
                    <a:srgbClr val="000000"/>
                  </a:solidFill>
                </a:uFill>
                <a:ea typeface="宋体" panose="02010600030101010101" pitchFamily="2" charset="-122"/>
                <a:cs typeface="Times New Roman" panose="02020603050405020304" pitchFamily="18" charset="0"/>
              </a:rPr>
              <a:t>a</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solution.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3600797" y="1943943"/>
            <a:ext cx="1394934" cy="626710"/>
          </a:xfrm>
          <a:prstGeom prst="rect">
            <a:avLst/>
          </a:prstGeom>
        </p:spPr>
        <p:txBody>
          <a:bodyPr wrap="none">
            <a:spAutoFit/>
          </a:bodyPr>
          <a:lstStyle/>
          <a:p>
            <a:pPr>
              <a:lnSpc>
                <a:spcPct val="120000"/>
              </a:lnSpc>
            </a:pPr>
            <a:r>
              <a:rPr lang="en-US" altLang="zh-CN" smtClean="0">
                <a:ea typeface="宋体" panose="02010600030101010101" pitchFamily="2" charset="-122"/>
              </a:rPr>
              <a:t>igest</a:t>
            </a:r>
            <a:r>
              <a:rPr lang="zh-CN" altLang="en-US">
                <a:ea typeface="宋体" panose="02010600030101010101" pitchFamily="2" charset="-122"/>
              </a:rPr>
              <a:t>　</a:t>
            </a:r>
            <a:endParaRPr lang="zh-CN" altLang="en-US"/>
          </a:p>
        </p:txBody>
      </p:sp>
      <p:sp>
        <p:nvSpPr>
          <p:cNvPr id="15" name="矩形 14"/>
          <p:cNvSpPr>
            <a:spLocks noChangeAspect="1"/>
          </p:cNvSpPr>
          <p:nvPr/>
        </p:nvSpPr>
        <p:spPr>
          <a:xfrm>
            <a:off x="7993285" y="2546718"/>
            <a:ext cx="1484702" cy="631711"/>
          </a:xfrm>
          <a:prstGeom prst="rect">
            <a:avLst/>
          </a:prstGeom>
        </p:spPr>
        <p:txBody>
          <a:bodyPr wrap="none">
            <a:spAutoFit/>
          </a:bodyPr>
          <a:lstStyle/>
          <a:p>
            <a:pPr>
              <a:lnSpc>
                <a:spcPct val="120000"/>
              </a:lnSpc>
            </a:pPr>
            <a:r>
              <a:rPr lang="en-US" altLang="zh-CN" smtClean="0">
                <a:ea typeface="宋体" panose="02010600030101010101" pitchFamily="2" charset="-122"/>
              </a:rPr>
              <a:t>ssential</a:t>
            </a:r>
            <a:endParaRPr lang="zh-CN" altLang="en-US"/>
          </a:p>
        </p:txBody>
      </p:sp>
      <p:sp>
        <p:nvSpPr>
          <p:cNvPr id="16" name="矩形 15"/>
          <p:cNvSpPr>
            <a:spLocks noChangeAspect="1"/>
          </p:cNvSpPr>
          <p:nvPr/>
        </p:nvSpPr>
        <p:spPr>
          <a:xfrm>
            <a:off x="5830530" y="4884003"/>
            <a:ext cx="1871025" cy="631711"/>
          </a:xfrm>
          <a:prstGeom prst="rect">
            <a:avLst/>
          </a:prstGeom>
        </p:spPr>
        <p:txBody>
          <a:bodyPr wrap="none">
            <a:spAutoFit/>
          </a:bodyPr>
          <a:lstStyle/>
          <a:p>
            <a:pPr>
              <a:lnSpc>
                <a:spcPct val="120000"/>
              </a:lnSpc>
            </a:pPr>
            <a:r>
              <a:rPr lang="en-US" altLang="zh-CN" smtClean="0">
                <a:ea typeface="宋体" panose="02010600030101010101" pitchFamily="2" charset="-122"/>
              </a:rPr>
              <a:t>lternative</a:t>
            </a:r>
            <a:endParaRPr lang="zh-CN" altLang="en-US"/>
          </a:p>
        </p:txBody>
      </p:sp>
    </p:spTree>
    <p:extLst>
      <p:ext uri="{BB962C8B-B14F-4D97-AF65-F5344CB8AC3E}">
        <p14:creationId xmlns:p14="http://schemas.microsoft.com/office/powerpoint/2010/main" val="14613850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2770310"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二、选词</a:t>
            </a:r>
            <a:r>
              <a:rPr lang="zh-CN" altLang="zh-CN" smtClean="0">
                <a:solidFill>
                  <a:srgbClr val="000000"/>
                </a:solidFill>
                <a:latin typeface="Arial" panose="020B0604020202020204" pitchFamily="34" charset="0"/>
                <a:cs typeface="Times New Roman" panose="02020603050405020304" pitchFamily="18" charset="0"/>
              </a:rPr>
              <a:t>填空</a:t>
            </a:r>
            <a:r>
              <a:rPr lang="en-US" altLang="zh-CN" smtClean="0">
                <a:solidFill>
                  <a:srgbClr val="000000"/>
                </a:solidFill>
                <a:latin typeface="Arial" panose="020B0604020202020204" pitchFamily="34" charset="0"/>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331063"/>
            <a:ext cx="10807700" cy="683264"/>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 rich in;free </a:t>
            </a:r>
            <a:r>
              <a:rPr lang="en-US" altLang="zh-CN" smtClean="0">
                <a:solidFill>
                  <a:srgbClr val="000000"/>
                </a:solidFill>
                <a:ea typeface="宋体" panose="02010600030101010101" pitchFamily="2" charset="-122"/>
                <a:cs typeface="Times New Roman" panose="02020603050405020304" pitchFamily="18" charset="0"/>
              </a:rPr>
              <a:t>of;for </a:t>
            </a:r>
            <a:r>
              <a:rPr lang="en-US" altLang="zh-CN">
                <a:solidFill>
                  <a:srgbClr val="000000"/>
                </a:solidFill>
                <a:ea typeface="宋体" panose="02010600030101010101" pitchFamily="2" charset="-122"/>
                <a:cs typeface="Times New Roman" panose="02020603050405020304" pitchFamily="18" charset="0"/>
              </a:rPr>
              <a:t>instance;in turn;in </a:t>
            </a:r>
            <a:r>
              <a:rPr lang="en-US" altLang="zh-CN" smtClean="0">
                <a:solidFill>
                  <a:srgbClr val="000000"/>
                </a:solidFill>
                <a:ea typeface="宋体" panose="02010600030101010101" pitchFamily="2" charset="-122"/>
                <a:cs typeface="Times New Roman" panose="02020603050405020304" pitchFamily="18" charset="0"/>
              </a:rPr>
              <a:t>use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2118784"/>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1.All theories are from practice and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turn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serve practice.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2.If </a:t>
            </a:r>
            <a:r>
              <a:rPr lang="en-US" altLang="zh-CN">
                <a:solidFill>
                  <a:srgbClr val="000000"/>
                </a:solidFill>
                <a:ea typeface="宋体" panose="02010600030101010101" pitchFamily="2" charset="-122"/>
                <a:cs typeface="Times New Roman" panose="02020603050405020304" pitchFamily="18" charset="0"/>
              </a:rPr>
              <a:t>the scissors are not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use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d like to borrow them.</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xmlns="" id="{8A90BD6A-DAC1-4175-BADE-A70FD2E31095}"/>
              </a:ext>
            </a:extLst>
          </p:cNvPr>
          <p:cNvSpPr/>
          <p:nvPr/>
        </p:nvSpPr>
        <p:spPr>
          <a:xfrm>
            <a:off x="6913165" y="2207045"/>
            <a:ext cx="17281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6913165" y="2674388"/>
            <a:ext cx="17281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4608909" y="3342920"/>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4608909" y="3810263"/>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a:spLocks noChangeAspect="1"/>
          </p:cNvSpPr>
          <p:nvPr/>
        </p:nvSpPr>
        <p:spPr>
          <a:xfrm>
            <a:off x="361950" y="4445183"/>
            <a:ext cx="10807700" cy="127419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3.The </a:t>
            </a:r>
            <a:r>
              <a:rPr lang="en-US" altLang="zh-CN">
                <a:solidFill>
                  <a:srgbClr val="000000"/>
                </a:solidFill>
                <a:ea typeface="宋体" panose="02010600030101010101" pitchFamily="2" charset="-122"/>
                <a:cs typeface="Times New Roman" panose="02020603050405020304" pitchFamily="18" charset="0"/>
              </a:rPr>
              <a:t>report is incomplete;it doesn’t include sales in Shanghai,</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for instance</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14" name="矩形 13">
            <a:extLst>
              <a:ext uri="{FF2B5EF4-FFF2-40B4-BE49-F238E27FC236}">
                <a16:creationId xmlns:a16="http://schemas.microsoft.com/office/drawing/2014/main" xmlns="" id="{8A90BD6A-DAC1-4175-BADE-A70FD2E31095}"/>
              </a:ext>
            </a:extLst>
          </p:cNvPr>
          <p:cNvSpPr/>
          <p:nvPr/>
        </p:nvSpPr>
        <p:spPr>
          <a:xfrm>
            <a:off x="2448669" y="5138877"/>
            <a:ext cx="35283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2448669" y="5606220"/>
            <a:ext cx="35283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0840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animBg="1"/>
      <p:bldP spid="1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4.It </a:t>
            </a:r>
            <a:r>
              <a:rPr lang="en-US" altLang="zh-CN">
                <a:solidFill>
                  <a:srgbClr val="000000"/>
                </a:solidFill>
                <a:ea typeface="宋体" panose="02010600030101010101" pitchFamily="2" charset="-122"/>
                <a:cs typeface="Times New Roman" panose="02020603050405020304" pitchFamily="18" charset="0"/>
              </a:rPr>
              <a:t>also keeps the air,soil,water,and crops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free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chemicals.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5.As </a:t>
            </a:r>
            <a:r>
              <a:rPr lang="en-US" altLang="zh-CN">
                <a:solidFill>
                  <a:srgbClr val="000000"/>
                </a:solidFill>
                <a:ea typeface="宋体" panose="02010600030101010101" pitchFamily="2" charset="-122"/>
                <a:cs typeface="Times New Roman" panose="02020603050405020304" pitchFamily="18" charset="0"/>
              </a:rPr>
              <a:t>far as I</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m concerned,the area is known to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rich</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gold mines.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7921277" y="1511895"/>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7921277" y="1979238"/>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073405" y="2662632"/>
            <a:ext cx="20162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073405" y="3129975"/>
            <a:ext cx="20162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spect="1"/>
          </p:cNvSpPr>
          <p:nvPr/>
        </p:nvSpPr>
        <p:spPr>
          <a:xfrm>
            <a:off x="361950" y="622365"/>
            <a:ext cx="10807700" cy="683264"/>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 rich in;free </a:t>
            </a:r>
            <a:r>
              <a:rPr lang="en-US" altLang="zh-CN" smtClean="0">
                <a:solidFill>
                  <a:srgbClr val="000000"/>
                </a:solidFill>
                <a:ea typeface="宋体" panose="02010600030101010101" pitchFamily="2" charset="-122"/>
                <a:cs typeface="Times New Roman" panose="02020603050405020304" pitchFamily="18" charset="0"/>
              </a:rPr>
              <a:t>of;for </a:t>
            </a:r>
            <a:r>
              <a:rPr lang="en-US" altLang="zh-CN">
                <a:solidFill>
                  <a:srgbClr val="000000"/>
                </a:solidFill>
                <a:ea typeface="宋体" panose="02010600030101010101" pitchFamily="2" charset="-122"/>
                <a:cs typeface="Times New Roman" panose="02020603050405020304" pitchFamily="18" charset="0"/>
              </a:rPr>
              <a:t>instance;in turn;in </a:t>
            </a:r>
            <a:r>
              <a:rPr lang="en-US" altLang="zh-CN" smtClean="0">
                <a:solidFill>
                  <a:srgbClr val="000000"/>
                </a:solidFill>
                <a:ea typeface="宋体" panose="02010600030101010101" pitchFamily="2" charset="-122"/>
                <a:cs typeface="Times New Roman" panose="02020603050405020304" pitchFamily="18" charset="0"/>
              </a:rPr>
              <a:t>use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71183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a:spLocks noChangeAspect="1"/>
          </p:cNvSpPr>
          <p:nvPr/>
        </p:nvSpPr>
        <p:spPr>
          <a:xfrm>
            <a:off x="361950" y="364947"/>
            <a:ext cx="10807700" cy="60016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三、课文语篇填空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Since the middle of the 20th century it has become very common for farmers to use chemical pesticides and artificial fertilisers in farming.It is 1.</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great way to </a:t>
            </a:r>
            <a:r>
              <a:rPr lang="en-US" altLang="zh-CN" smtClean="0">
                <a:solidFill>
                  <a:srgbClr val="000000"/>
                </a:solidFill>
                <a:ea typeface="宋体" panose="02010600030101010101" pitchFamily="2" charset="-122"/>
                <a:cs typeface="Times New Roman" panose="02020603050405020304" pitchFamily="18" charset="0"/>
              </a:rPr>
              <a:t>fight crop </a:t>
            </a:r>
            <a:r>
              <a:rPr lang="en-US" altLang="zh-CN">
                <a:solidFill>
                  <a:srgbClr val="000000"/>
                </a:solidFill>
                <a:ea typeface="宋体" panose="02010600030101010101" pitchFamily="2" charset="-122"/>
                <a:cs typeface="Times New Roman" panose="02020603050405020304" pitchFamily="18" charset="0"/>
              </a:rPr>
              <a:t>disease and increase production.Over time,however,scientists 2.</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(find) that the long-term use of these fertilisers can cause damage to the land and make people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3.</a:t>
            </a:r>
            <a:r>
              <a:rPr lang="zh-CN" altLang="zh-CN" u="sng" smtClean="0">
                <a:uFill>
                  <a:solidFill>
                    <a:srgbClr val="000000"/>
                  </a:solidFill>
                </a:u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healthy).There are lots of problems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4</a:t>
            </a:r>
            <a:r>
              <a:rPr lang="en-US" altLang="zh-CN">
                <a:solidFill>
                  <a:srgbClr val="000000"/>
                </a:solidFill>
                <a:ea typeface="宋体" panose="02010600030101010101" pitchFamily="2" charset="-122"/>
                <a:cs typeface="Times New Roman" panose="02020603050405020304" pitchFamily="18" charset="0"/>
              </a:rPr>
              <a:t>.</a:t>
            </a:r>
            <a:r>
              <a:rPr lang="en-US" altLang="zh-CN" u="sng">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(cause) by chemical pesticides and artificial fertilisers.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5765800" y="2074007"/>
            <a:ext cx="492443" cy="631711"/>
          </a:xfrm>
          <a:prstGeom prst="rect">
            <a:avLst/>
          </a:prstGeom>
        </p:spPr>
        <p:txBody>
          <a:bodyPr wrap="none">
            <a:spAutoFit/>
          </a:bodyPr>
          <a:lstStyle/>
          <a:p>
            <a:pPr>
              <a:lnSpc>
                <a:spcPct val="120000"/>
              </a:lnSpc>
            </a:pPr>
            <a:r>
              <a:rPr lang="en-US" altLang="zh-CN" smtClean="0">
                <a:ea typeface="宋体" panose="02010600030101010101" pitchFamily="2" charset="-122"/>
              </a:rPr>
              <a:t>a </a:t>
            </a:r>
            <a:endParaRPr lang="zh-CN" altLang="en-US"/>
          </a:p>
        </p:txBody>
      </p:sp>
      <p:sp>
        <p:nvSpPr>
          <p:cNvPr id="16" name="矩形 15"/>
          <p:cNvSpPr>
            <a:spLocks noChangeAspect="1"/>
          </p:cNvSpPr>
          <p:nvPr/>
        </p:nvSpPr>
        <p:spPr>
          <a:xfrm>
            <a:off x="1008509" y="3240087"/>
            <a:ext cx="2132315" cy="631711"/>
          </a:xfrm>
          <a:prstGeom prst="rect">
            <a:avLst/>
          </a:prstGeom>
        </p:spPr>
        <p:txBody>
          <a:bodyPr wrap="none">
            <a:spAutoFit/>
          </a:bodyPr>
          <a:lstStyle/>
          <a:p>
            <a:pPr>
              <a:lnSpc>
                <a:spcPct val="120000"/>
              </a:lnSpc>
            </a:pPr>
            <a:r>
              <a:rPr lang="en-US" altLang="zh-CN">
                <a:ea typeface="宋体" panose="02010600030101010101" pitchFamily="2" charset="-122"/>
              </a:rPr>
              <a:t>have found</a:t>
            </a:r>
            <a:endParaRPr lang="zh-CN" altLang="en-US"/>
          </a:p>
        </p:txBody>
      </p:sp>
      <p:sp>
        <p:nvSpPr>
          <p:cNvPr id="17" name="矩形 16"/>
          <p:cNvSpPr>
            <a:spLocks noChangeAspect="1"/>
          </p:cNvSpPr>
          <p:nvPr/>
        </p:nvSpPr>
        <p:spPr>
          <a:xfrm>
            <a:off x="993693" y="4392215"/>
            <a:ext cx="2350323" cy="626710"/>
          </a:xfrm>
          <a:prstGeom prst="rect">
            <a:avLst/>
          </a:prstGeom>
        </p:spPr>
        <p:txBody>
          <a:bodyPr wrap="none">
            <a:spAutoFit/>
          </a:bodyPr>
          <a:lstStyle/>
          <a:p>
            <a:pPr>
              <a:lnSpc>
                <a:spcPct val="120000"/>
              </a:lnSpc>
            </a:pPr>
            <a:r>
              <a:rPr lang="en-US" altLang="zh-CN">
                <a:ea typeface="宋体" panose="02010600030101010101" pitchFamily="2" charset="-122"/>
              </a:rPr>
              <a:t>unhealthy</a:t>
            </a:r>
            <a:r>
              <a:rPr lang="zh-CN" altLang="en-US">
                <a:ea typeface="宋体" panose="02010600030101010101" pitchFamily="2" charset="-122"/>
              </a:rPr>
              <a:t>　</a:t>
            </a:r>
            <a:endParaRPr lang="zh-CN" altLang="en-US"/>
          </a:p>
        </p:txBody>
      </p:sp>
      <p:sp>
        <p:nvSpPr>
          <p:cNvPr id="18" name="矩形 17"/>
          <p:cNvSpPr>
            <a:spLocks noChangeAspect="1"/>
          </p:cNvSpPr>
          <p:nvPr/>
        </p:nvSpPr>
        <p:spPr>
          <a:xfrm>
            <a:off x="1008509" y="5001393"/>
            <a:ext cx="1782860" cy="626710"/>
          </a:xfrm>
          <a:prstGeom prst="rect">
            <a:avLst/>
          </a:prstGeom>
        </p:spPr>
        <p:txBody>
          <a:bodyPr wrap="none">
            <a:spAutoFit/>
          </a:bodyPr>
          <a:lstStyle/>
          <a:p>
            <a:pPr>
              <a:lnSpc>
                <a:spcPct val="120000"/>
              </a:lnSpc>
            </a:pPr>
            <a:r>
              <a:rPr lang="en-US" altLang="zh-CN">
                <a:ea typeface="宋体" panose="02010600030101010101" pitchFamily="2" charset="-122"/>
              </a:rPr>
              <a:t>caused</a:t>
            </a:r>
            <a:r>
              <a:rPr lang="zh-CN" altLang="en-US">
                <a:ea typeface="宋体" panose="02010600030101010101" pitchFamily="2" charset="-122"/>
              </a:rPr>
              <a:t>　</a:t>
            </a:r>
            <a:endParaRPr lang="zh-CN" altLang="en-US"/>
          </a:p>
        </p:txBody>
      </p:sp>
    </p:spTree>
    <p:extLst>
      <p:ext uri="{BB962C8B-B14F-4D97-AF65-F5344CB8AC3E}">
        <p14:creationId xmlns:p14="http://schemas.microsoft.com/office/powerpoint/2010/main" val="1230727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87759"/>
            <a:ext cx="10807700" cy="6006644"/>
          </a:xfrm>
          <a:prstGeom prst="rect">
            <a:avLst/>
          </a:prstGeom>
        </p:spPr>
        <p:txBody>
          <a:bodyPr>
            <a:spAutoFit/>
          </a:bodyPr>
          <a:lstStyle/>
          <a:p>
            <a:pPr indent="7200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Therefore some farmers are beginning to turn to organic farming,which is 5.</a:t>
            </a:r>
            <a:r>
              <a:rPr lang="en-US" altLang="zh-CN" u="sng">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u="sng" smtClean="0">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(simple) farming without using any chemicals.Organic farmers focus on 6.</a:t>
            </a:r>
            <a:r>
              <a:rPr lang="en-US" altLang="zh-CN" u="sng">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(keep) their soil rich and free 7.</a:t>
            </a:r>
            <a:r>
              <a:rPr lang="en-US" altLang="zh-CN" u="sng">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disease by using different methods.For example,they prefer using 8.</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(nature) waste from animals as fertiliser.They often change the kind of crop grown in each field every year.They also plant diverse crops that use different depths of soil to help keep it rich.The goal of these 9.</a:t>
            </a:r>
            <a:r>
              <a:rPr lang="en-US" altLang="zh-CN" u="sng">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(method) is to grow good food 10.</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to avoid damage to the environment or to people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health.</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982940" y="720910"/>
            <a:ext cx="1782860" cy="626710"/>
          </a:xfrm>
          <a:prstGeom prst="rect">
            <a:avLst/>
          </a:prstGeom>
        </p:spPr>
        <p:txBody>
          <a:bodyPr wrap="none">
            <a:spAutoFit/>
          </a:bodyPr>
          <a:lstStyle/>
          <a:p>
            <a:pPr>
              <a:lnSpc>
                <a:spcPct val="120000"/>
              </a:lnSpc>
            </a:pPr>
            <a:r>
              <a:rPr lang="en-US" altLang="zh-CN">
                <a:ea typeface="宋体" panose="02010600030101010101" pitchFamily="2" charset="-122"/>
              </a:rPr>
              <a:t>simply</a:t>
            </a:r>
            <a:r>
              <a:rPr lang="zh-CN" altLang="en-US">
                <a:ea typeface="宋体" panose="02010600030101010101" pitchFamily="2" charset="-122"/>
              </a:rPr>
              <a:t>　</a:t>
            </a:r>
            <a:endParaRPr lang="zh-CN" altLang="en-US"/>
          </a:p>
        </p:txBody>
      </p:sp>
      <p:sp>
        <p:nvSpPr>
          <p:cNvPr id="4" name="矩形 3"/>
          <p:cNvSpPr>
            <a:spLocks noChangeAspect="1"/>
          </p:cNvSpPr>
          <p:nvPr/>
        </p:nvSpPr>
        <p:spPr>
          <a:xfrm>
            <a:off x="8137301" y="1236262"/>
            <a:ext cx="1963999" cy="626710"/>
          </a:xfrm>
          <a:prstGeom prst="rect">
            <a:avLst/>
          </a:prstGeom>
        </p:spPr>
        <p:txBody>
          <a:bodyPr wrap="none">
            <a:spAutoFit/>
          </a:bodyPr>
          <a:lstStyle/>
          <a:p>
            <a:pPr>
              <a:lnSpc>
                <a:spcPct val="120000"/>
              </a:lnSpc>
            </a:pPr>
            <a:r>
              <a:rPr lang="en-US" altLang="zh-CN">
                <a:ea typeface="宋体" panose="02010600030101010101" pitchFamily="2" charset="-122"/>
              </a:rPr>
              <a:t>keeping</a:t>
            </a:r>
            <a:r>
              <a:rPr lang="zh-CN" altLang="en-US">
                <a:ea typeface="宋体" panose="02010600030101010101" pitchFamily="2" charset="-122"/>
              </a:rPr>
              <a:t>　</a:t>
            </a:r>
            <a:endParaRPr lang="zh-CN" altLang="en-US"/>
          </a:p>
        </p:txBody>
      </p:sp>
      <p:sp>
        <p:nvSpPr>
          <p:cNvPr id="5" name="矩形 4"/>
          <p:cNvSpPr>
            <a:spLocks noChangeAspect="1"/>
          </p:cNvSpPr>
          <p:nvPr/>
        </p:nvSpPr>
        <p:spPr>
          <a:xfrm>
            <a:off x="4878600" y="1765810"/>
            <a:ext cx="1498102" cy="631711"/>
          </a:xfrm>
          <a:prstGeom prst="rect">
            <a:avLst/>
          </a:prstGeom>
        </p:spPr>
        <p:txBody>
          <a:bodyPr wrap="none">
            <a:spAutoFit/>
          </a:bodyPr>
          <a:lstStyle/>
          <a:p>
            <a:pPr>
              <a:lnSpc>
                <a:spcPct val="120000"/>
              </a:lnSpc>
            </a:pPr>
            <a:r>
              <a:rPr lang="en-US" altLang="zh-CN">
                <a:ea typeface="宋体" panose="02010600030101010101" pitchFamily="2" charset="-122"/>
              </a:rPr>
              <a:t>of/from</a:t>
            </a:r>
            <a:endParaRPr lang="zh-CN" altLang="en-US"/>
          </a:p>
        </p:txBody>
      </p:sp>
      <p:sp>
        <p:nvSpPr>
          <p:cNvPr id="6" name="矩形 5"/>
          <p:cNvSpPr>
            <a:spLocks noChangeAspect="1"/>
          </p:cNvSpPr>
          <p:nvPr/>
        </p:nvSpPr>
        <p:spPr>
          <a:xfrm>
            <a:off x="7777261" y="2394985"/>
            <a:ext cx="1895071" cy="626710"/>
          </a:xfrm>
          <a:prstGeom prst="rect">
            <a:avLst/>
          </a:prstGeom>
        </p:spPr>
        <p:txBody>
          <a:bodyPr wrap="none">
            <a:spAutoFit/>
          </a:bodyPr>
          <a:lstStyle/>
          <a:p>
            <a:pPr>
              <a:lnSpc>
                <a:spcPct val="120000"/>
              </a:lnSpc>
            </a:pPr>
            <a:r>
              <a:rPr lang="en-US" altLang="zh-CN">
                <a:ea typeface="宋体" panose="02010600030101010101" pitchFamily="2" charset="-122"/>
              </a:rPr>
              <a:t>natural</a:t>
            </a:r>
            <a:r>
              <a:rPr lang="zh-CN" altLang="en-US">
                <a:ea typeface="宋体" panose="02010600030101010101" pitchFamily="2" charset="-122"/>
              </a:rPr>
              <a:t>　</a:t>
            </a:r>
            <a:endParaRPr lang="zh-CN" altLang="en-US"/>
          </a:p>
        </p:txBody>
      </p:sp>
      <p:sp>
        <p:nvSpPr>
          <p:cNvPr id="7" name="矩形 6"/>
          <p:cNvSpPr>
            <a:spLocks noChangeAspect="1"/>
          </p:cNvSpPr>
          <p:nvPr/>
        </p:nvSpPr>
        <p:spPr>
          <a:xfrm>
            <a:off x="3035404" y="4536231"/>
            <a:ext cx="1665841" cy="631711"/>
          </a:xfrm>
          <a:prstGeom prst="rect">
            <a:avLst/>
          </a:prstGeom>
        </p:spPr>
        <p:txBody>
          <a:bodyPr wrap="none">
            <a:spAutoFit/>
          </a:bodyPr>
          <a:lstStyle/>
          <a:p>
            <a:pPr>
              <a:lnSpc>
                <a:spcPct val="120000"/>
              </a:lnSpc>
            </a:pPr>
            <a:r>
              <a:rPr lang="en-US" altLang="zh-CN">
                <a:ea typeface="宋体" panose="02010600030101010101" pitchFamily="2" charset="-122"/>
              </a:rPr>
              <a:t>methods</a:t>
            </a:r>
            <a:endParaRPr lang="zh-CN" altLang="en-US"/>
          </a:p>
        </p:txBody>
      </p:sp>
      <p:sp>
        <p:nvSpPr>
          <p:cNvPr id="8" name="矩形 7"/>
          <p:cNvSpPr>
            <a:spLocks noChangeAspect="1"/>
          </p:cNvSpPr>
          <p:nvPr/>
        </p:nvSpPr>
        <p:spPr>
          <a:xfrm>
            <a:off x="1152525" y="5080063"/>
            <a:ext cx="845103" cy="631711"/>
          </a:xfrm>
          <a:prstGeom prst="rect">
            <a:avLst/>
          </a:prstGeom>
        </p:spPr>
        <p:txBody>
          <a:bodyPr wrap="none">
            <a:spAutoFit/>
          </a:bodyPr>
          <a:lstStyle/>
          <a:p>
            <a:pPr>
              <a:lnSpc>
                <a:spcPct val="120000"/>
              </a:lnSpc>
            </a:pPr>
            <a:r>
              <a:rPr lang="en-US" altLang="zh-CN">
                <a:ea typeface="宋体" panose="02010600030101010101" pitchFamily="2" charset="-122"/>
              </a:rPr>
              <a:t>and</a:t>
            </a:r>
            <a:endParaRPr lang="zh-CN" altLang="en-US"/>
          </a:p>
        </p:txBody>
      </p:sp>
    </p:spTree>
    <p:extLst>
      <p:ext uri="{BB962C8B-B14F-4D97-AF65-F5344CB8AC3E}">
        <p14:creationId xmlns:p14="http://schemas.microsoft.com/office/powerpoint/2010/main" val="33451053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5696187"/>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词汇拓展</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1.nutrition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营养</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滋养</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nutritional</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营养</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物</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smtClean="0">
                <a:solidFill>
                  <a:srgbClr val="000000"/>
                </a:solidFill>
                <a:latin typeface="+mn-lt"/>
                <a:ea typeface="宋体" panose="02010600030101010101" pitchFamily="2" charset="-122"/>
                <a:cs typeface="Times New Roman" panose="02020603050405020304" pitchFamily="18" charset="0"/>
              </a:rPr>
              <a:t>的</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nutritious</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有营养的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营养丰富的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2.poverty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贫穷</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贫困</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poor</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贫穷</a:t>
            </a:r>
            <a:r>
              <a:rPr lang="zh-CN" altLang="zh-CN" smtClean="0">
                <a:solidFill>
                  <a:srgbClr val="000000"/>
                </a:solidFill>
                <a:latin typeface="+mn-lt"/>
                <a:ea typeface="宋体" panose="02010600030101010101" pitchFamily="2" charset="-122"/>
                <a:cs typeface="Times New Roman" panose="02020603050405020304" pitchFamily="18" charset="0"/>
              </a:rPr>
              <a:t>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en-US">
                <a:solidFill>
                  <a:srgbClr val="000000"/>
                </a:solidFill>
                <a:latin typeface="+mn-lt"/>
                <a:ea typeface="宋体" panose="02010600030101010101" pitchFamily="2" charset="-122"/>
                <a:cs typeface="Times New Roman" panose="02020603050405020304" pitchFamily="18" charset="0"/>
              </a:rPr>
              <a:t>可怜的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en-US">
                <a:solidFill>
                  <a:srgbClr val="000000"/>
                </a:solidFill>
                <a:latin typeface="+mn-lt"/>
                <a:ea typeface="宋体" panose="02010600030101010101" pitchFamily="2" charset="-122"/>
                <a:cs typeface="Times New Roman" panose="02020603050405020304" pitchFamily="18" charset="0"/>
              </a:rPr>
              <a:t>贫乏的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3.depth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向下</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或向里</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的距离</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深</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度</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deep</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深的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低沉的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deeply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adv</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深刻地</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强烈地</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4.entirely </a:t>
            </a:r>
            <a:r>
              <a:rPr lang="en-US" altLang="zh-CN" i="1">
                <a:solidFill>
                  <a:srgbClr val="000000"/>
                </a:solidFill>
                <a:latin typeface="+mn-lt"/>
                <a:ea typeface="宋体" panose="02010600030101010101" pitchFamily="2" charset="-122"/>
                <a:cs typeface="Times New Roman" panose="02020603050405020304" pitchFamily="18" charset="0"/>
              </a:rPr>
              <a:t>adv.</a:t>
            </a:r>
            <a:r>
              <a:rPr lang="zh-CN" altLang="zh-CN">
                <a:solidFill>
                  <a:srgbClr val="000000"/>
                </a:solidFill>
                <a:latin typeface="+mn-lt"/>
                <a:ea typeface="宋体" panose="02010600030101010101" pitchFamily="2" charset="-122"/>
                <a:cs typeface="Times New Roman" panose="02020603050405020304" pitchFamily="18" charset="0"/>
              </a:rPr>
              <a:t>全部地</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完整地</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完全地</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entire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整个的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全部的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完全的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112965" y="1395283"/>
            <a:ext cx="23042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112965" y="1862626"/>
            <a:ext cx="23042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36501" y="2015951"/>
            <a:ext cx="20867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36501" y="2483294"/>
            <a:ext cx="208671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4896942" y="2641721"/>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4896941" y="3109064"/>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7452582" y="3784540"/>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7452581" y="4251883"/>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1764593" y="4338348"/>
            <a:ext cx="16921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1764592" y="4805691"/>
            <a:ext cx="16921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7403722" y="4907755"/>
            <a:ext cx="16921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7403721" y="5375098"/>
            <a:ext cx="16921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9545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4"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重点短语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use </a:t>
            </a:r>
            <a:r>
              <a:rPr lang="zh-CN" altLang="zh-CN">
                <a:solidFill>
                  <a:srgbClr val="000000"/>
                </a:solidFill>
                <a:ea typeface="宋体" panose="02010600030101010101" pitchFamily="2" charset="-122"/>
                <a:cs typeface="Times New Roman" panose="02020603050405020304" pitchFamily="18" charset="0"/>
              </a:rPr>
              <a:t>在使用中</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turn </a:t>
            </a:r>
            <a:r>
              <a:rPr lang="zh-CN" altLang="zh-CN">
                <a:solidFill>
                  <a:srgbClr val="000000"/>
                </a:solidFill>
                <a:ea typeface="宋体" panose="02010600030101010101" pitchFamily="2" charset="-122"/>
                <a:cs typeface="Times New Roman" panose="02020603050405020304" pitchFamily="18" charset="0"/>
              </a:rPr>
              <a:t>相应地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转而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依次</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轮流</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3.cause damage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对</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造成损坏</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4.as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至于</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5.be rich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大量含有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或提供</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instance </a:t>
            </a:r>
            <a:r>
              <a:rPr lang="zh-CN" altLang="zh-CN">
                <a:solidFill>
                  <a:srgbClr val="000000"/>
                </a:solidFill>
                <a:ea typeface="宋体" panose="02010600030101010101" pitchFamily="2" charset="-122"/>
                <a:cs typeface="Times New Roman" panose="02020603050405020304" pitchFamily="18" charset="0"/>
              </a:rPr>
              <a:t>例如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比如</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64493" y="1761372"/>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64493" y="2228715"/>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864493" y="2315226"/>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864493" y="2782569"/>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3384773" y="2907451"/>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3384773" y="3374794"/>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1296541" y="3540210"/>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1296541" y="4007553"/>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2160637" y="4108098"/>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160637" y="4575441"/>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778783" y="4674950"/>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778783" y="5142293"/>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33144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阅 读 自 测</a:t>
            </a:r>
            <a:endParaRPr lang="zh-CN" altLang="zh-CN" dirty="0">
              <a:solidFill>
                <a:schemeClr val="bg1"/>
              </a:solidFill>
            </a:endParaRPr>
          </a:p>
        </p:txBody>
      </p:sp>
      <p:sp>
        <p:nvSpPr>
          <p:cNvPr id="3" name="矩形 2"/>
          <p:cNvSpPr>
            <a:spLocks noChangeAspect="1"/>
          </p:cNvSpPr>
          <p:nvPr/>
        </p:nvSpPr>
        <p:spPr>
          <a:xfrm>
            <a:off x="361950" y="1439887"/>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Step 1</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Fast Reading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一、快速浏览课文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cs typeface="Times New Roman" panose="02020603050405020304" pitchFamily="18" charset="0"/>
              </a:rPr>
              <a:t>将段落与其主旨大意相匹配</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Para.1 &amp; Para.2:</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a:t>
            </a:r>
            <a:r>
              <a:rPr lang="zh-CN" altLang="zh-CN">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A.What organic farming is.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Para.3:</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B.The problems with chemical farming.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Para.4:</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C.Why man-made chemicals are still </a:t>
            </a:r>
            <a:r>
              <a:rPr lang="en-US" altLang="zh-CN" smtClean="0">
                <a:solidFill>
                  <a:srgbClr val="000000"/>
                </a:solidFill>
                <a:ea typeface="宋体" panose="02010600030101010101" pitchFamily="2" charset="-122"/>
                <a:cs typeface="Times New Roman" panose="02020603050405020304" pitchFamily="18" charset="0"/>
              </a:rPr>
              <a:t>used</a:t>
            </a: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 farming.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Para.5:</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D.Organic methods for producing rich soil</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3528789" y="2736031"/>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3528789" y="3203374"/>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872605" y="3286867"/>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872605" y="3754210"/>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872605" y="3906041"/>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872605" y="4373384"/>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1891258" y="5071693"/>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891258" y="5539036"/>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4839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719807"/>
            <a:ext cx="10807700" cy="491096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Step 2</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Detailed Reading</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二、仔细阅读课文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cs typeface="Times New Roman" panose="02020603050405020304" pitchFamily="18" charset="0"/>
              </a:rPr>
              <a:t>选择最佳答案</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1.Why did many farmers welcome the introduction of chemical farming? </a:t>
            </a:r>
            <a:r>
              <a:rPr lang="en-US" altLang="zh-CN" smtClean="0">
                <a:solidFill>
                  <a:srgbClr val="000000"/>
                </a:solidFill>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A</a:t>
            </a:r>
            <a:endParaRPr lang="zh-CN" altLang="zh-CN">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A.It can fight crop disease and increase production.</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B.It harms both the land and people’s health.</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C.It can help produce rich soil.</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D.It is not expensive.</a:t>
            </a:r>
            <a:endParaRPr lang="zh-CN" altLang="zh-CN">
              <a:solidFill>
                <a:srgbClr val="000000"/>
              </a:solidFill>
              <a:effectLst/>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3816821" y="259201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816821" y="305935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0943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1223863"/>
            <a:ext cx="10807700" cy="30469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2.Who </a:t>
            </a:r>
            <a:r>
              <a:rPr lang="en-US" altLang="zh-CN">
                <a:solidFill>
                  <a:srgbClr val="000000"/>
                </a:solidFill>
                <a:ea typeface="宋体" panose="02010600030101010101" pitchFamily="2" charset="-122"/>
                <a:cs typeface="Times New Roman" panose="02020603050405020304" pitchFamily="18" charset="0"/>
              </a:rPr>
              <a:t>are organic farmers according to the text? </a:t>
            </a:r>
            <a:r>
              <a:rPr lang="en-US" altLang="zh-CN" smtClean="0">
                <a:solidFill>
                  <a:srgbClr val="000000"/>
                </a:solidFill>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B</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A.Those who grow crops with chemical fertilisers.</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B.Those who grow crops with natural fertilisers.</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C.Those who produce organic fertilisers.</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D.Those who care for the environment.</a:t>
            </a:r>
            <a:endParaRPr lang="zh-CN" altLang="zh-CN">
              <a:solidFill>
                <a:srgbClr val="000000"/>
              </a:solidFill>
              <a:effectLst/>
              <a:latin typeface="NEU-BZ-S92"/>
              <a:ea typeface="方正书宋_GBK"/>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9145413" y="136787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145413" y="183522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7238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261</TotalTime>
  <Words>1596</Words>
  <Application>Microsoft Office PowerPoint</Application>
  <PresentationFormat>自定义</PresentationFormat>
  <Paragraphs>232</Paragraphs>
  <Slides>48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48</vt:i4>
      </vt:variant>
    </vt:vector>
  </HeadingPairs>
  <TitlesOfParts>
    <vt:vector size="58" baseType="lpstr">
      <vt:lpstr>NEU-BZ-S92</vt:lpstr>
      <vt:lpstr>方正书宋_GBK</vt:lpstr>
      <vt:lpstr>黑体</vt:lpstr>
      <vt:lpstr>楷体</vt:lpstr>
      <vt:lpstr>隶书</vt:lpstr>
      <vt:lpstr>宋体</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52</cp:revision>
  <dcterms:created xsi:type="dcterms:W3CDTF">2020-09-19T09:01:39Z</dcterms:created>
  <dcterms:modified xsi:type="dcterms:W3CDTF">2026-03-12T03:03:31Z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