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58"/>
  </p:notesMasterIdLst>
  <p:sldIdLst>
    <p:sldId id="744" r:id="rId2"/>
    <p:sldId id="810" r:id="rId3"/>
    <p:sldId id="740" r:id="rId4"/>
    <p:sldId id="762" r:id="rId5"/>
    <p:sldId id="763" r:id="rId6"/>
    <p:sldId id="769" r:id="rId7"/>
    <p:sldId id="770" r:id="rId8"/>
    <p:sldId id="771" r:id="rId9"/>
    <p:sldId id="764" r:id="rId10"/>
    <p:sldId id="809" r:id="rId11"/>
    <p:sldId id="772" r:id="rId12"/>
    <p:sldId id="765" r:id="rId13"/>
    <p:sldId id="773" r:id="rId14"/>
    <p:sldId id="774" r:id="rId15"/>
    <p:sldId id="775" r:id="rId16"/>
    <p:sldId id="758" r:id="rId17"/>
    <p:sldId id="759" r:id="rId18"/>
    <p:sldId id="776" r:id="rId19"/>
    <p:sldId id="777" r:id="rId20"/>
    <p:sldId id="778" r:id="rId21"/>
    <p:sldId id="779" r:id="rId22"/>
    <p:sldId id="781" r:id="rId23"/>
    <p:sldId id="782" r:id="rId24"/>
    <p:sldId id="783" r:id="rId25"/>
    <p:sldId id="780" r:id="rId26"/>
    <p:sldId id="786" r:id="rId27"/>
    <p:sldId id="788" r:id="rId28"/>
    <p:sldId id="789" r:id="rId29"/>
    <p:sldId id="790" r:id="rId30"/>
    <p:sldId id="812" r:id="rId31"/>
    <p:sldId id="791" r:id="rId32"/>
    <p:sldId id="792" r:id="rId33"/>
    <p:sldId id="794" r:id="rId34"/>
    <p:sldId id="795" r:id="rId35"/>
    <p:sldId id="796" r:id="rId36"/>
    <p:sldId id="797" r:id="rId37"/>
    <p:sldId id="798" r:id="rId38"/>
    <p:sldId id="768" r:id="rId39"/>
    <p:sldId id="766" r:id="rId40"/>
    <p:sldId id="757" r:id="rId41"/>
    <p:sldId id="813" r:id="rId42"/>
    <p:sldId id="799" r:id="rId43"/>
    <p:sldId id="800" r:id="rId44"/>
    <p:sldId id="801" r:id="rId45"/>
    <p:sldId id="802" r:id="rId46"/>
    <p:sldId id="814" r:id="rId47"/>
    <p:sldId id="803" r:id="rId48"/>
    <p:sldId id="804" r:id="rId49"/>
    <p:sldId id="745" r:id="rId50"/>
    <p:sldId id="805" r:id="rId51"/>
    <p:sldId id="815" r:id="rId52"/>
    <p:sldId id="816" r:id="rId53"/>
    <p:sldId id="806" r:id="rId54"/>
    <p:sldId id="807" r:id="rId55"/>
    <p:sldId id="808" r:id="rId56"/>
    <p:sldId id="811" r:id="rId5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54" y="54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547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2700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383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8357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471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15955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2929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9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Ⅲ</a:t>
            </a:r>
            <a:r>
              <a:rPr lang="zh-CN" altLang="en-US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Using Language,</a:t>
            </a:r>
          </a:p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Assessing Your Progress &amp; Video Time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94394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Para.4: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D.Albert Einstein was loved by many people.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Para.5: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          E.How Einstein entered university.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Para.6: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F.Einstein was a kind and funny man.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208795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55530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321570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68304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380668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427402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876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Detailed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选择最佳答案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1.Why did Einstein fail in entering university in Switzerland in 1895?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A.Because his maths and physics couldn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meet the standard.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B.Because he didn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do well in the general part of the entrance exam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016621" y="252000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6621" y="298735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89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8795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C.Because he wanted to apply for the Institute for Advanced Study in Princeton.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D.Because he needed to obtain exceptional scores in maths and physics.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2.When did Einstein publish four extraordinary physics papers?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 1905.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B.In 1921.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 1922.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D.In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1900.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3.When did Einstein win the Nobel Prize for Physics?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 1905.	B.In 1909.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 1921.	D.In 1922.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944613" y="179992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4613" y="226727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721477" y="352811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721477" y="399546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11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4.Why did the girl knock on Einstein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door in the story?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A.Because she wanted to help him.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B.Because she mistook him for Professor Einstein.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C.Because she had some difficulty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 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homework.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D.Because Einstein was slightly odd-looking.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83827" y="217266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3827" y="264001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646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3200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5.Which statement is TRUE about Einstein according to the passage?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A.He fled Germany into the USA before Hitler came to power.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B.He worked as a clerk for two years after graduation.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C.He didn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care about his appearance too much.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D.Many people mistook someone else for him on the street.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135237" y="191854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35237" y="238588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23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489047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244799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 working there,out of a strong passion for knowledge,he continued to study,earning a doctorate in physics in 1905.(page 8)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工作期间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出于强烈的求知欲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他仍继续学习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1905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年获得物理学博士学位。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489749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passion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酷爱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激情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900330"/>
            <a:ext cx="10807700" cy="1865126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fly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passion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勃然大怒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大发雷霆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passion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充满激情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passionate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热诚的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狂热的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43743"/>
            <a:ext cx="10807700" cy="5984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(1)Not only did the visit to the museum update us on the latest advances of science and technology,but it boosted our passion for future scientific research.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参观博物馆不仅让我们了解了科技的最新进展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而且激发了我们对未来科学研究的热爱。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flew into a passion and tore my hair out.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他勃然大怒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扯了我的头发。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(3)Your passionate support for our career is greatly appreciated.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十分感谢你对我们事业的大力支持。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flew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passion when he heard the news.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argued his case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considerable passion.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clear that he is very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passionate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(passion) about the project.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639293" y="215996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39293" y="262731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752925" y="2738309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52925" y="3205652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62933" y="3355708"/>
            <a:ext cx="225834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62934" y="3823051"/>
            <a:ext cx="225834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86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2670399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Circumstances changed in 1933,when Hitler came to power in Germany.(page 8)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1933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希特勒在德国上台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形势发生了变化。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come to power(=come into power)(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掌权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上台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180857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beyond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power/out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力所不能及的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力所能及的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执政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5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promised that once he came to power,he would set out to improve the living conditions.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他承诺说一旦他当权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他就会着手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条件。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is not within my power.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我是爱莫能助啊。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party has been in power for four years.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这个政党执政有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3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1927"/>
            <a:ext cx="10807700" cy="18135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</a:t>
            </a:r>
            <a:r>
              <a:rPr lang="zh-CN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提示</a:t>
            </a:r>
            <a:r>
              <a:rPr lang="en-US" altLang="zh-CN" smtClean="0">
                <a:solidFill>
                  <a:srgbClr val="000000"/>
                </a:solidFill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</a:rPr>
              <a:t>come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to/into power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为非延续性动词短语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不可与时间段连用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be in power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则可以与时间段连用。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02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(1)China is a country where the people are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power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out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my power to understand how the computer works.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80717" y="316807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0717" y="363542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162701" y="2648562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62701" y="3115905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 a consequence,he had to flee Germany.(page 8)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他不得不逃离德国。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consequence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后果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36177"/>
            <a:ext cx="10807700" cy="275652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consequence/as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consequence/as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of/as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of=as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result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作为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的结果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随之发生的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作为结果的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consequently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73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(1)This decision could have serious consequences for the industry.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这项决定可能对该行业造成严重后果。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city was in ruins in consequence of a severe earthquake.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由于严重的地震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这座城市变成了废墟。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rained yesterday and consequently the match was cancelled.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昨天下雨了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所以比赛取消了。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78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(1)A severe flood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struck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city and there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 a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consequent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(consequence) shortage of food.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studied hard,and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consequence he passed the exam easily.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young man was always late for work.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consequence,he was fired.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7779" y="2079451"/>
            <a:ext cx="22969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779" y="2546794"/>
            <a:ext cx="22969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497341" y="380345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97341" y="427079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896941" y="267253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96941" y="313987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spect="1"/>
          </p:cNvSpPr>
          <p:nvPr/>
        </p:nvSpPr>
        <p:spPr>
          <a:xfrm>
            <a:off x="361950" y="493645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(4)His car broke down and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consequently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(consequence) he was late.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473005" y="5076282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5543625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447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spending time in Europe,he finally took up a position as a researcher at the Institute for Advanced Study in Princeton,USA.(page 8)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在欧洲度过一段时间后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他终于在美国普林斯顿高等研究院谋得研究员一职。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 up a position 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担任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任职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286393"/>
            <a:ext cx="10807700" cy="417229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建议或挑战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开始从事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继续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拆掉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写下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记录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吸收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欺骗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脱下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衣服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突然大受欢迎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休息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呈现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雇用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over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占上风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取而代之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接管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82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1)I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once took up a challenge to create a painting every day for a month and post the works online.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我曾经接受了一个挑战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在一个月的时间里每天创作一幅画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并将作品发布到网上。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(2)I’d like to take up the point you raised earlier.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我想继续谈一谈你早些时候提出的问题。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(3)Reporters took down every word of his speech.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记者们把他讲的每一句话都记录了下来。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10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290438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1797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infer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推断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推定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2.numerous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众多的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许多的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theory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理论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学说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genius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天才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天资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天赋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patent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专利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专利证书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获得专利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有专利的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受专利保护的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2438059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905402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27011" y="2977022"/>
            <a:ext cx="28820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7011" y="3444365"/>
            <a:ext cx="288209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3606987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4074330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51793" y="4185956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1793" y="4653299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51793" y="4764925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1793" y="5232268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横卷形 17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(4)If you trust him,you will certainly be taken in.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如果你相信他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你一定会受骗。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(5)The plane took off an hour later.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飞机起飞晚了一个小时。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(6)The chameleon can take on the colours of its surroundings.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变色龙可以变成周围环境的颜色。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(7)His only reason for investing in the company was to take it over.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他投资这家公司唯一的原因是想接管它。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90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503783"/>
            <a:ext cx="1108772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写出下列各句中黑体部分的含义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head teacher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up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her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duties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August.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开始从事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took up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offer of a drink.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接受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 won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 up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any more of your time.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b="0" smtClean="0">
                <a:ea typeface="楷体" panose="02010609060101010101" pitchFamily="49" charset="-122"/>
                <a:cs typeface="Times New Roman" panose="02020603050405020304" pitchFamily="18" charset="0"/>
              </a:rPr>
              <a:t>占用</a:t>
            </a:r>
            <a:r>
              <a:rPr lang="en-US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0"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(4)The teacher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took up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where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last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 left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off last week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继续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 The table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takes up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too much room.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b="0" smtClean="0">
                <a:ea typeface="楷体" panose="02010609060101010101" pitchFamily="49" charset="-122"/>
                <a:cs typeface="Times New Roman" panose="02020603050405020304" pitchFamily="18" charset="0"/>
              </a:rPr>
              <a:t>占据</a:t>
            </a:r>
            <a:r>
              <a:rPr lang="en-US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b="0">
                <a:ea typeface="楷体" panose="02010609060101010101" pitchFamily="49" charset="-122"/>
                <a:cs typeface="Times New Roman" panose="02020603050405020304" pitchFamily="18" charset="0"/>
              </a:rPr>
              <a:t>空间</a:t>
            </a:r>
            <a:r>
              <a:rPr lang="en-US" altLang="zh-CN" b="0"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b="0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b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929389" y="1799927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29389" y="2267270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553125" y="2368234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53125" y="2835577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85309" y="2952055"/>
            <a:ext cx="21962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85310" y="3419398"/>
            <a:ext cx="21962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8469" y="410418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457152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093185" y="4714076"/>
            <a:ext cx="21242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093185" y="5181419"/>
            <a:ext cx="21242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63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Apart from his remarkable achievements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what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does the passage tell us about Einstein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life?(page 9)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除了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爱因斯坦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卓越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的成就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生活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还告诉了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73603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remarkable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非凡的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显著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392680"/>
            <a:ext cx="10807700" cy="239950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remarkable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引人瞩目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remark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谈论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评述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言论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评论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谈论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remark/remarks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about/on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做评论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remark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on/upon...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发表意见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评论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53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village is remarkable for its beautiful scenery.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这个村庄以其优美的景色而引人瞩目。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wouldn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like others to make remarks on/about my private affairs.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我不想让别人对我的私事说三道四。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rude to remark on/upon the appearance of others.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评论别人的相貌是不礼貌的。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83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writer,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remarkable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(remark) achievements in writing.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made a number of rude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remarks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(remark) about the brilliant young musician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performance.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remarked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on/upon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difference between the two dictionaries.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960837" y="1892102"/>
            <a:ext cx="25202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60837" y="2359445"/>
            <a:ext cx="2520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121077" y="311148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357882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44813" y="424819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4813" y="471554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63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Use your notes to write your introduction and sum up how you feel about this person.(page 9)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利用你的笔记来写你的介绍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并总结你对这个人的感觉。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 up 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总结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65500"/>
            <a:ext cx="10807700" cy="1217641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总而言之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sum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money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一笔钱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98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(1)There are many reasons,which can be summed up in three points.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原因很多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归结起来不外乎三点。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(2)In sum,theory should be combined with practice.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理论应该同实践相结合。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is saving a sum of money to buy a house for his family.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他正积攒一笔钱以便买一幢住宅供全家居住。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(1)They presented a sum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money to the college in memory of their son.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sum,college students should not waste their time and energy in doing business.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(3)We can sum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main point of the lesson in three sentences.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(4)Many people spoke at the meeting,and finally the chairman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summed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(sum) up the discussion.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28989" y="1583903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2051246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296541" y="266402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96541" y="313136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456781" y="374414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6781" y="421148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04653" y="5252313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5719656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10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575791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句 型 剖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034024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Einstein,who was Jewish, found the doors of academic institutions closed to him.(page 8)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身为犹太人的爱因斯坦发现学术机构纷纷对他关上大门。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found the doors of academic institutions closed to him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“find+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宾语补足语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closed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形式做宾语补足语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close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doors of academic institutions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之间为逻辑上的动宾关系。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find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的复合宾语结构如下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883792"/>
              </p:ext>
            </p:extLst>
          </p:nvPr>
        </p:nvGraphicFramePr>
        <p:xfrm>
          <a:off x="288429" y="1439887"/>
          <a:ext cx="9559636" cy="3290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文档" r:id="rId3" imgW="3446404" imgH="1185089" progId="Word.Document.12">
                  <p:embed/>
                </p:oleObj>
              </mc:Choice>
              <mc:Fallback>
                <p:oleObj name="文档" r:id="rId3" imgW="3446404" imgH="11850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8429" y="1439887"/>
                        <a:ext cx="9559636" cy="3290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52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6.passion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酷爱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激情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extraordinary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不一般的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非凡的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意想不到的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8.institution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社会公共机构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制度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习俗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9.institute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教育、专业等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机构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机构建筑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encounter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偶然碰到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遇到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邂逅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遭遇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professor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75793" y="1029047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75793" y="1496390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1647311"/>
            <a:ext cx="30963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114654"/>
            <a:ext cx="30963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96865" y="2166546"/>
            <a:ext cx="48965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96865" y="2633889"/>
            <a:ext cx="48965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83729" y="2804132"/>
            <a:ext cx="60525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83730" y="3271475"/>
            <a:ext cx="60525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0517" y="3399451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3866794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0517" y="3963351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4430694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5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found himself walking in the direction of his mother’s place.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他发现自己正朝他妈妈的方向走去。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2)As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Ginni Bazlinton reached Antarctica,she found herself greeted by a group of little Gentoo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penguins longing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say hello.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Ginni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到达南极洲时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她发现自己受到了一群渴望打招呼的巴布亚小企鹅的迎接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1195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(3)She woke up and found herself in a hospital bed.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她醒来发觉自己躺在医院的床上。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59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88429" y="4317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(1)When he came back,he found his books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packed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(pack) up.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(2)When she came to life,she found herself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surrounded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(surround) by many people.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(3)When she turned around,she found someone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staring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(stare) at her.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(4)When he arrived,he found all the work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finished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(finish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65293" y="1727919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5293" y="2195262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09309" y="2880047"/>
            <a:ext cx="25922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09309" y="3347390"/>
            <a:ext cx="2592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963297" y="4029322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63297" y="4496665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49269" y="5185367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9269" y="5652710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902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18 April 1955, it was reported that Einstein had passed away,and the whole world mourned the great loss of a brilliant scientist.(page 9)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1955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噩耗传来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爱因斯坦与世长辞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全世界都哀悼一代科学巨星的陨落。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reported that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一个固定句式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据报道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为形式主语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,that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从句为真正的主语。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24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reported that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“It+be+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+that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结构。常用于该结构中的动词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形式还有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:said,known,believed,thought,proved,announced,expected,stated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“It+be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+that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从句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可改写为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“Sb+be+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-ed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+to do sth”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结构。其中不定式根据情况有时态的变化。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85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579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 is reported that more than 180 people had been killed in the fire.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据报道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,180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多人在大火中丧生。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2)It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believed that today’s children and teenagers are consuming three times the recommended level of sugar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putting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them at a higher risk of the disease.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今天的儿童和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青少年摄入的糖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推荐摄入量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三倍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这使他们患上这种疾病的风险更高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44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(3)My friend is said to have won the first place in the competition.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据说我的朋友在比赛中得了第一名。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74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believed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we shall make full use of the solar energy some 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44813" y="2231975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4813" y="269931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33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generally believed that the new policy will benefit a large number of farmers.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→The new policy is generally believed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benefit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large number of farmers.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(3)People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say that he has won the first place in the speech competition.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said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he has won the first place in the speech competition.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489229" y="2265883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89229" y="2733226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073405" y="2281525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73405" y="2748868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241549" y="4616747"/>
            <a:ext cx="8978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41549" y="5084090"/>
            <a:ext cx="8978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8669" y="4616747"/>
            <a:ext cx="8978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5084090"/>
            <a:ext cx="8978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55789" y="4597142"/>
            <a:ext cx="1601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55789" y="5064485"/>
            <a:ext cx="1601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566221" y="4616747"/>
            <a:ext cx="13469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66221" y="5084090"/>
            <a:ext cx="13469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722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  <p:bldP spid="1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横卷形 11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61950" y="1223863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61950" y="1907127"/>
            <a:ext cx="10807700" cy="127419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come to power;sum up;have a passion for;as a consequence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 take up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61950" y="3217270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 like 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point you raised earlier.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teacher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summed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the meeting was over.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3.Before 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power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 was once put in prison.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4.As David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had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passion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for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walking,we started off on foot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consequence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,Paul got the first place in the exam.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36701" y="3321084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36701" y="3788427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24733" y="3927521"/>
            <a:ext cx="26642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24733" y="4394864"/>
            <a:ext cx="26642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20677" y="4512767"/>
            <a:ext cx="31683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20677" y="4980110"/>
            <a:ext cx="31683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68562" y="5123413"/>
            <a:ext cx="31683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68562" y="5590756"/>
            <a:ext cx="31683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84385" y="5683259"/>
            <a:ext cx="35805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4386" y="6150602"/>
            <a:ext cx="35805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0783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brilliant</a:t>
            </a:r>
            <a:r>
              <a:rPr lang="zh-CN" altLang="en-US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聪颖的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绝妙的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remarkable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非凡的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显著的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device</a:t>
            </a:r>
            <a:r>
              <a:rPr lang="zh-CN" altLang="en-US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方法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技巧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装置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仪器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sum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总结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概括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金额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款项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总数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总和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16.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draft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草稿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草案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起草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草拟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52525" y="1079847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1547190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17385" y="1668299"/>
            <a:ext cx="255541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17386" y="2135642"/>
            <a:ext cx="255541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17386" y="2241990"/>
            <a:ext cx="23393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17386" y="2709333"/>
            <a:ext cx="23393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17386" y="2823484"/>
            <a:ext cx="16193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17386" y="3290827"/>
            <a:ext cx="16193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17386" y="3404978"/>
            <a:ext cx="147529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17385" y="3872321"/>
            <a:ext cx="147529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  <p:bldP spid="2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1575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出席会议的是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多位来自世界各地的科学家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其中一些在各自的领域已做出了重大贡献。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独立主格结构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Present at the meeting were more than 100 scientists from all over the world,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 their separate fields.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在和这位无私的医生一起工作时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我从他那里学到了很多东西。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状语从句的省略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,I learned a great deal from him.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168749" y="2534527"/>
            <a:ext cx="719928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some having made </a:t>
            </a:r>
            <a:r>
              <a:rPr lang="en-US" altLang="zh-CN">
                <a:ea typeface="宋体" panose="02010600030101010101" pitchFamily="2" charset="-122"/>
              </a:rPr>
              <a:t>great </a:t>
            </a:r>
            <a:r>
              <a:rPr lang="en-US" altLang="zh-CN" smtClean="0">
                <a:ea typeface="宋体" panose="02010600030101010101" pitchFamily="2" charset="-122"/>
              </a:rPr>
              <a:t>contributions </a:t>
            </a:r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0477" y="4853303"/>
            <a:ext cx="7199287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While working with the selfless doctor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31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闹钟的响亮声音把我惊醒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使我的心跳加快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头发倒竖着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好像我正被一只凶猛的野兽追赶着。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(as if/though)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loud sound of the alarm clock startled me awake,causing my heart to race and my hair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were being run after by a fierce beast.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众所周知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爱因斯坦在许多方面都是一位天才。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(genius)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 is known to us all,Albert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Einstein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133606" y="2490164"/>
            <a:ext cx="504056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stand on end as if/though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76461" y="4896271"/>
            <a:ext cx="5040560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was a genius in many fields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23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他因对科学的热情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一生为世界做出了巨大的贡献。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(passion)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made great contributions to the world throughout his life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28589" y="2957925"/>
            <a:ext cx="7199287" cy="631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with his great passion for science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9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三、课文语篇填空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Albert Einstein is often considered one of the 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smartest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(smart) men who ever lived.He made numerous contributions to the world and he was 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courageous and kind figure loved by many people.Einstein was born in Germany in 1879.When he was 16,he failed to enter university in Switzerland,3.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he managed to pass the exam after 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studying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(study) for another year.In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1905,he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975997" y="131707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975997" y="178442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561237" y="2520007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61237" y="298735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28989" y="4273599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4740942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80717" y="4868918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80717" y="5336261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63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published four extraordinary physics papers,for which he became famous throughout the world.In 1922,he 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awarded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(award) the 1921 Nobel Prize for Physics for his explanation of the photoelectric effect.In 1933,Einstein 6.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fled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(flee) Germany after Hitler came to power in Germany and he took 7.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position as a researcher at the Institute for Advanced Study in Princeton,USA.Following that,he continued 8.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(make) great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achievements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92335" y="2003251"/>
            <a:ext cx="18403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92335" y="2470594"/>
            <a:ext cx="18403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433445" y="138057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33445" y="184792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26119" y="3154594"/>
            <a:ext cx="9466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6119" y="3621937"/>
            <a:ext cx="9466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84041" y="3778051"/>
            <a:ext cx="9466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84041" y="4245394"/>
            <a:ext cx="9466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30663" y="4947493"/>
            <a:ext cx="194639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3044" y="5414836"/>
            <a:ext cx="19440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5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physics and mathematics.On 18 April 1955,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(be)  reported that Einstein had passed away,and the whole world mourned the great loss of a brilliant 10.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scientist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(science).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97441" y="1842775"/>
            <a:ext cx="9721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97441" y="2385886"/>
            <a:ext cx="9721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497341" y="3077461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497341" y="3544804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18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7118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1.found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建立在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founder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创立者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缔造者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foundation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建立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2.politician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从政者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politics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政治事务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political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政治的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政党的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070281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3.gentle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温柔的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文静的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gently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温柔地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温和地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35105" y="1753319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35105" y="2220662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232645" y="2331590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2645" y="2798933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47073" y="2962600"/>
            <a:ext cx="18383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47073" y="3429943"/>
            <a:ext cx="18383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312765" y="3548258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4015601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89029" y="4206914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9029" y="4674257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00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4.gradually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逐渐地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逐步地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gradual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逐渐的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逐步的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5.consequence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后果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consequent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随之发生的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作为结果的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consequently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09109" y="215996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9109" y="262731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33045" y="3308570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3045" y="3775913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24733" y="3898829"/>
            <a:ext cx="28083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24733" y="4366172"/>
            <a:ext cx="28083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4121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1.come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power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掌权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2.take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position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担任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任职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3.sum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up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consequence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5.pass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away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00597" y="205405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252139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81274" y="269889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81274" y="316624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81150" y="323977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81150" y="370711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485" y="381216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427950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81149" y="4393291"/>
            <a:ext cx="14596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81150" y="4860634"/>
            <a:ext cx="14596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27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阅 读 自 测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49" y="1439887"/>
            <a:ext cx="11303744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1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Fast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一、快速浏览课文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将段落与其主旨大意相匹配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Para.1: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A.Einstein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death was a loss to the world.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Para.2: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B.Einstein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working experiences after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graduation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Para.3: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mtClean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C.Einstein fled Germany and worked in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00597" y="288004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334739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06550" y="348807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6550" y="395541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00597" y="475259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00597" y="521993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232</TotalTime>
  <Words>2000</Words>
  <Application>Microsoft Office PowerPoint</Application>
  <PresentationFormat>自定义</PresentationFormat>
  <Paragraphs>264</Paragraphs>
  <Slides>56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7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59</cp:revision>
  <dcterms:created xsi:type="dcterms:W3CDTF">2020-09-19T09:01:39Z</dcterms:created>
  <dcterms:modified xsi:type="dcterms:W3CDTF">2026-03-12T00:28:21Z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