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19"/>
  </p:notesMasterIdLst>
  <p:sldIdLst>
    <p:sldId id="744" r:id="rId2"/>
    <p:sldId id="772" r:id="rId3"/>
    <p:sldId id="740" r:id="rId4"/>
    <p:sldId id="762" r:id="rId5"/>
    <p:sldId id="763" r:id="rId6"/>
    <p:sldId id="764" r:id="rId7"/>
    <p:sldId id="765" r:id="rId8"/>
    <p:sldId id="766" r:id="rId9"/>
    <p:sldId id="774" r:id="rId10"/>
    <p:sldId id="767" r:id="rId11"/>
    <p:sldId id="775" r:id="rId12"/>
    <p:sldId id="768" r:id="rId13"/>
    <p:sldId id="769" r:id="rId14"/>
    <p:sldId id="770" r:id="rId15"/>
    <p:sldId id="771" r:id="rId16"/>
    <p:sldId id="758" r:id="rId17"/>
    <p:sldId id="773" r:id="rId1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46" userDrawn="1">
          <p15:clr>
            <a:srgbClr val="A4A3A4"/>
          </p15:clr>
        </p15:guide>
        <p15:guide id="3" orient="horz" pos="862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AC8B"/>
    <a:srgbClr val="D85C00"/>
    <a:srgbClr val="009A46"/>
    <a:srgbClr val="FF6600"/>
    <a:srgbClr val="FF9933"/>
    <a:srgbClr val="FF3399"/>
    <a:srgbClr val="FF7C80"/>
    <a:srgbClr val="FFFFFF"/>
    <a:srgbClr val="C6A7DD"/>
    <a:srgbClr val="9E5E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82" autoAdjust="0"/>
    <p:restoredTop sz="94591" autoAdjust="0"/>
  </p:normalViewPr>
  <p:slideViewPr>
    <p:cSldViewPr>
      <p:cViewPr varScale="1">
        <p:scale>
          <a:sx n="97" d="100"/>
          <a:sy n="97" d="100"/>
        </p:scale>
        <p:origin x="84" y="78"/>
      </p:cViewPr>
      <p:guideLst>
        <p:guide orient="horz" pos="499"/>
        <p:guide pos="46"/>
        <p:guide orient="horz" pos="862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054401"/>
            <a:ext cx="11522075" cy="44260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326" y="254245"/>
            <a:ext cx="7927159" cy="183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1559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pattFill prst="divot">
          <a:fgClr>
            <a:srgbClr val="C6A7DD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706848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4450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478712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55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6921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9124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61000">
              <a:srgbClr val="B283D6"/>
            </a:gs>
            <a:gs pos="100000">
              <a:srgbClr val="9E5ECE"/>
            </a:gs>
            <a:gs pos="0">
              <a:srgbClr val="9E5ECE"/>
            </a:gs>
            <a:gs pos="40000">
              <a:srgbClr val="C6A7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781170" y="1129203"/>
            <a:ext cx="6364243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以梦为马，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不负韶华！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826548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云形 13">
            <a:hlinkClick r:id="rId8" action="ppaction://hlinksldjump">
              <a:snd r:embed="rId9" name="camera.wav"/>
            </a:hlinkClick>
          </p:cNvPr>
          <p:cNvSpPr/>
          <p:nvPr userDrawn="1"/>
        </p:nvSpPr>
        <p:spPr>
          <a:xfrm>
            <a:off x="10657979" y="0"/>
            <a:ext cx="864096" cy="624061"/>
          </a:xfrm>
          <a:prstGeom prst="cloud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导航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174440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3888159"/>
            <a:ext cx="108077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48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单元核心素养整合</a:t>
            </a:r>
          </a:p>
        </p:txBody>
      </p:sp>
    </p:spTree>
    <p:extLst>
      <p:ext uri="{BB962C8B-B14F-4D97-AF65-F5344CB8AC3E}">
        <p14:creationId xmlns:p14="http://schemas.microsoft.com/office/powerpoint/2010/main" val="114342827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1079847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3.before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引导时间状语从句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Nevertheless,it will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take    some     years       before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most new homes begin to use this new technology.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然而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大多数新住宅还需要几年时间才会开始使用这种新技术。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816821" y="1727919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816821" y="2195262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328989" y="1727919"/>
            <a:ext cx="12241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328989" y="2195262"/>
            <a:ext cx="12241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697141" y="1745654"/>
            <a:ext cx="12241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697141" y="2212997"/>
            <a:ext cx="12241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209309" y="1746497"/>
            <a:ext cx="16561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209309" y="2213840"/>
            <a:ext cx="16561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6057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4.make+it+</a:t>
            </a:r>
            <a:r>
              <a:rPr lang="en-US" altLang="zh-CN" i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./n</a:t>
            </a:r>
            <a:r>
              <a:rPr lang="en-US" altLang="zh-CN" i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宾语补足语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 do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句式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Moreover,the Internet has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possible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for friends and family to keep in touch easily even if they are on opposite sides of the world.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此外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互联网使朋友和家人即使天各一方也能轻松保持联系。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112965" y="1788607"/>
            <a:ext cx="15841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112965" y="2255950"/>
            <a:ext cx="15841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985173" y="1788607"/>
            <a:ext cx="12961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85173" y="2255950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41357" y="1783674"/>
            <a:ext cx="194421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41357" y="2251017"/>
            <a:ext cx="19442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2319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5.rather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连接并列结构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Nevertheless,I will always look on the positive side of change and accept it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rather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resist it.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然而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我将始终着眼于变革的积极一面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接受变革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而不是抗拒变革。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952725" y="2630570"/>
            <a:ext cx="15841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952725" y="3097913"/>
            <a:ext cx="15841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24933" y="2610965"/>
            <a:ext cx="15841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24933" y="3078308"/>
            <a:ext cx="15841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309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重点语法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将来进行时态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1.In the future,we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using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(use) advanced technology every day for automatic control of just about everything in our home.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2.In addition,your smart home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monitoring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(monitor) your health for you every day.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3.It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also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checking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(check) your body weight.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4.Smart toilets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keeping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(keep) constant track of your health as well.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72805" y="1683315"/>
            <a:ext cx="28803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72805" y="2150658"/>
            <a:ext cx="28803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905053" y="3150165"/>
            <a:ext cx="424847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905053" y="3617508"/>
            <a:ext cx="42484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368549" y="4104183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368549" y="4571526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453517" y="4115334"/>
            <a:ext cx="273956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453518" y="4582677"/>
            <a:ext cx="273956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168749" y="4624310"/>
            <a:ext cx="30963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168749" y="5091653"/>
            <a:ext cx="30963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2700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7579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Ⅴ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表达</a:t>
            </a:r>
            <a:r>
              <a:rPr lang="zh-CN" altLang="en-US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交流</a:t>
            </a: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做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预测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(Making predictions)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think/believe/predict that in the future...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我认为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相信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预测将来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My prediction is that...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我的预测是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By 2030,we will ...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2030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the (distant) future there will...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遥远的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这将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can imagine/forecast...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我可以想象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预测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195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doubt/don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 think that....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我怀疑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不认为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One challenge will be...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挑战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We will have the opportunity to ...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我们将有机会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We will be doing...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我们将要做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We are going to...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我们要去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2507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 you know my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occupation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?I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efficient rural librarian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Nevertheless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,my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daily routine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includes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detecting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relevant warnings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air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conditioners </a:t>
            </a:r>
            <a:r>
              <a:rPr lang="en-US" altLang="zh-CN" b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electrical appliances</a:t>
            </a:r>
            <a:r>
              <a:rPr lang="en-US" altLang="zh-CN" b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,too.I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have a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nanobot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artificial intelligence</a:t>
            </a:r>
            <a:r>
              <a:rPr lang="en-US" altLang="zh-CN" b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obeys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commands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 never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resists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preferences</a:t>
            </a:r>
            <a:r>
              <a:rPr lang="en-US" altLang="zh-CN" b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has a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secure knob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 its head and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integrated sensors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.I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keep in touch with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 with a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remote control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.It can make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accurate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potential predictions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.If there is something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abnormal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my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absence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,it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will be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available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this sense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,it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very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critical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my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career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b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词汇串记</a:t>
            </a:r>
          </a:p>
        </p:txBody>
      </p:sp>
    </p:spTree>
    <p:extLst>
      <p:ext uri="{BB962C8B-B14F-4D97-AF65-F5344CB8AC3E}">
        <p14:creationId xmlns:p14="http://schemas.microsoft.com/office/powerpoint/2010/main" val="241288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0648447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横卷形 10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1007839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单元小结</a:t>
            </a:r>
            <a:endParaRPr lang="zh-CN" altLang="en-US" sz="4000" dirty="0"/>
          </a:p>
        </p:txBody>
      </p:sp>
      <p:sp>
        <p:nvSpPr>
          <p:cNvPr id="13" name="横卷形 12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374414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词汇串记</a:t>
            </a:r>
          </a:p>
        </p:txBody>
      </p:sp>
    </p:spTree>
    <p:extLst>
      <p:ext uri="{BB962C8B-B14F-4D97-AF65-F5344CB8AC3E}">
        <p14:creationId xmlns:p14="http://schemas.microsoft.com/office/powerpoint/2010/main" val="26455570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重点单词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1.integrate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合并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成为一体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integrated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各部分密切协调的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综合的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2.sensor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传感器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敏感元件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sense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感觉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感觉到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觉察出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sensitive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敏感的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3.preference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爱好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偏爱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prefer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较喜欢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喜欢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多于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……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17221" y="2159967"/>
            <a:ext cx="244827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17221" y="2627310"/>
            <a:ext cx="24482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833045" y="3312095"/>
            <a:ext cx="14401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833045" y="3779438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082551" y="3865857"/>
            <a:ext cx="189451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82551" y="4333200"/>
            <a:ext cx="189451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409905" y="4515228"/>
            <a:ext cx="16472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409905" y="4982571"/>
            <a:ext cx="16472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横卷形 10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单元小结</a:t>
            </a:r>
          </a:p>
        </p:txBody>
      </p:sp>
    </p:spTree>
    <p:extLst>
      <p:ext uri="{BB962C8B-B14F-4D97-AF65-F5344CB8AC3E}">
        <p14:creationId xmlns:p14="http://schemas.microsoft.com/office/powerpoint/2010/main" val="347104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4.warning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警告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警示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先兆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warn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vi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警告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使警惕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告诫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5.constant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不断的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重复的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不变的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常数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常量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constantly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adv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始终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一直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重复不断地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6.abnormal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不正常的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反常的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normal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正常的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精神正常的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normally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adv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正常地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正常情况下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7.potential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可能的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潜在的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潜力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可能性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potentially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adv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潜在地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可能地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977061" y="966266"/>
            <a:ext cx="14401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977061" y="1433609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36501" y="2808039"/>
            <a:ext cx="235624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6502" y="3275382"/>
            <a:ext cx="235624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769149" y="3360939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769149" y="3828282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096741" y="3960167"/>
            <a:ext cx="21602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096741" y="4427510"/>
            <a:ext cx="21602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36501" y="5169892"/>
            <a:ext cx="235624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6502" y="5637235"/>
            <a:ext cx="235624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312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0" grpId="0" animBg="1"/>
      <p:bldP spid="12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03783"/>
            <a:ext cx="108077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8.electrical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电的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用电的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electricity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电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9.wire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电线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金属丝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或线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接通电源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wiring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电线线路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线路系统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10.security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保护措施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安全工作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secure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安心的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可靠的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牢固的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获得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拴牢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保护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11.predict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预测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预言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预料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prediction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预测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预言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12.occupation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职业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占领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occupy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占据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占领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13.oppose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反对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抵制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阻挠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opposed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强烈反对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;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截然不同</a:t>
            </a:r>
            <a:endParaRPr lang="zh-CN" altLang="zh-CN">
              <a:solidFill>
                <a:srgbClr val="000000"/>
              </a:solidFill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905053" y="620395"/>
            <a:ext cx="21602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905053" y="1087738"/>
            <a:ext cx="21602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08509" y="1805976"/>
            <a:ext cx="165467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08509" y="2273319"/>
            <a:ext cx="16546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697141" y="2366134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697141" y="2833477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915965" y="3571252"/>
            <a:ext cx="24373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915965" y="4038595"/>
            <a:ext cx="24373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478461" y="4134175"/>
            <a:ext cx="19387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478461" y="4601518"/>
            <a:ext cx="19387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049069" y="4725179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049069" y="5192522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954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14.absence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不存在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缺乏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缺席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absent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缺席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不在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出神的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15.emphasis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强调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重视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重要性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emphasise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强调</a:t>
            </a: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重视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16.resist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抵制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反抗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抵挡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resistance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抵制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反对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抗拒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17.accurate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精确的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准确的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accuracy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精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确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性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精确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程度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accurately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adv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精确地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准确地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36501" y="1406260"/>
            <a:ext cx="180020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6501" y="1873603"/>
            <a:ext cx="1800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08509" y="2569762"/>
            <a:ext cx="230425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08509" y="3037105"/>
            <a:ext cx="23042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59864" y="3743163"/>
            <a:ext cx="230425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59864" y="4210506"/>
            <a:ext cx="23042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394516" y="4341660"/>
            <a:ext cx="210282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394516" y="4809003"/>
            <a:ext cx="210282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520677" y="4906665"/>
            <a:ext cx="244827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520677" y="5374008"/>
            <a:ext cx="24482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8006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3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重点短语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1.switch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off/on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关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电灯、机器等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2.early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在初期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早先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this sense (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...sense)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从这种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意义上来讲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4.keep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touch (with...)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保持联系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了解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某课题或领域的情况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16621" y="1511895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16621" y="1979238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800597" y="2137665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00597" y="2605008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4493" y="2700511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4493" y="3167854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104853" y="2700511"/>
            <a:ext cx="79208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04853" y="3167854"/>
            <a:ext cx="7920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722540" y="3291426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722540" y="3758769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4560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863823"/>
            <a:ext cx="10807700" cy="4298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重点句型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不定式短语做后置定语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These smart homes will keep us secure,save us energy,and provide a more comfortable environment 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live 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这样的智能家居将保障我们的安全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节省我们的能源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为我们提供一个更为舒适的居住环境。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77261" y="2664023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77261" y="3131366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289429" y="2664023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289429" y="3131366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1950" y="3312095"/>
            <a:ext cx="100659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1950" y="3779438"/>
            <a:ext cx="100659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8190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2.the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instant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用作连词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Your lights will come on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instant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you enter the door along with your favourite music or TV programmes,and you will find your dinner already prepared for you.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你一进家门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灯就会亮起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还有你最喜欢的音乐或电视节目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会自动播放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而且你会发现晚餐已为你准备好了。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752925" y="1799927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752925" y="2267270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481117" y="1799927"/>
            <a:ext cx="17281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81117" y="2267270"/>
            <a:ext cx="17281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716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theme/theme1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全程设计" id="{EED6AF3C-B5B4-45C1-BA84-C0EDA954AFD2}" vid="{1B3131FC-BB6B-459A-9353-0D6F0AACC749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</Template>
  <TotalTime>180</TotalTime>
  <Words>363</Words>
  <Application>Microsoft Office PowerPoint</Application>
  <PresentationFormat>自定义</PresentationFormat>
  <Paragraphs>72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  治</dc:title>
  <dc:creator>SkyUser</dc:creator>
  <cp:lastModifiedBy>AutoBVT</cp:lastModifiedBy>
  <cp:revision>45</cp:revision>
  <dcterms:created xsi:type="dcterms:W3CDTF">2020-09-19T09:01:39Z</dcterms:created>
  <dcterms:modified xsi:type="dcterms:W3CDTF">2026-03-12T01:18:05Z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