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0" r:id="rId1"/>
  </p:sldMasterIdLst>
  <p:notesMasterIdLst>
    <p:notesMasterId r:id="rId68"/>
  </p:notesMasterIdLst>
  <p:sldIdLst>
    <p:sldId id="744" r:id="rId2"/>
    <p:sldId id="824" r:id="rId3"/>
    <p:sldId id="740" r:id="rId4"/>
    <p:sldId id="762" r:id="rId5"/>
    <p:sldId id="826" r:id="rId6"/>
    <p:sldId id="827" r:id="rId7"/>
    <p:sldId id="828" r:id="rId8"/>
    <p:sldId id="829" r:id="rId9"/>
    <p:sldId id="830" r:id="rId10"/>
    <p:sldId id="831" r:id="rId11"/>
    <p:sldId id="758" r:id="rId12"/>
    <p:sldId id="757" r:id="rId13"/>
    <p:sldId id="770" r:id="rId14"/>
    <p:sldId id="771" r:id="rId15"/>
    <p:sldId id="772" r:id="rId16"/>
    <p:sldId id="773" r:id="rId17"/>
    <p:sldId id="759" r:id="rId18"/>
    <p:sldId id="774" r:id="rId19"/>
    <p:sldId id="775" r:id="rId20"/>
    <p:sldId id="776" r:id="rId21"/>
    <p:sldId id="777" r:id="rId22"/>
    <p:sldId id="745" r:id="rId23"/>
    <p:sldId id="749" r:id="rId24"/>
    <p:sldId id="778" r:id="rId25"/>
    <p:sldId id="779" r:id="rId26"/>
    <p:sldId id="780" r:id="rId27"/>
    <p:sldId id="781" r:id="rId28"/>
    <p:sldId id="790" r:id="rId29"/>
    <p:sldId id="791" r:id="rId30"/>
    <p:sldId id="792" r:id="rId31"/>
    <p:sldId id="794" r:id="rId32"/>
    <p:sldId id="798" r:id="rId33"/>
    <p:sldId id="799" r:id="rId34"/>
    <p:sldId id="800" r:id="rId35"/>
    <p:sldId id="801" r:id="rId36"/>
    <p:sldId id="833" r:id="rId37"/>
    <p:sldId id="834" r:id="rId38"/>
    <p:sldId id="835" r:id="rId39"/>
    <p:sldId id="832" r:id="rId40"/>
    <p:sldId id="802" r:id="rId41"/>
    <p:sldId id="803" r:id="rId42"/>
    <p:sldId id="804" r:id="rId43"/>
    <p:sldId id="750" r:id="rId44"/>
    <p:sldId id="809" r:id="rId45"/>
    <p:sldId id="810" r:id="rId46"/>
    <p:sldId id="811" r:id="rId47"/>
    <p:sldId id="813" r:id="rId48"/>
    <p:sldId id="814" r:id="rId49"/>
    <p:sldId id="815" r:id="rId50"/>
    <p:sldId id="816" r:id="rId51"/>
    <p:sldId id="837" r:id="rId52"/>
    <p:sldId id="838" r:id="rId53"/>
    <p:sldId id="839" r:id="rId54"/>
    <p:sldId id="840" r:id="rId55"/>
    <p:sldId id="841" r:id="rId56"/>
    <p:sldId id="842" r:id="rId57"/>
    <p:sldId id="843" r:id="rId58"/>
    <p:sldId id="761" r:id="rId59"/>
    <p:sldId id="817" r:id="rId60"/>
    <p:sldId id="818" r:id="rId61"/>
    <p:sldId id="819" r:id="rId62"/>
    <p:sldId id="820" r:id="rId63"/>
    <p:sldId id="821" r:id="rId64"/>
    <p:sldId id="822" r:id="rId65"/>
    <p:sldId id="823" r:id="rId66"/>
    <p:sldId id="825" r:id="rId67"/>
  </p:sldIdLst>
  <p:sldSz cx="11522075" cy="6480175"/>
  <p:notesSz cx="6858000" cy="9144000"/>
  <p:defaultTextStyle>
    <a:defPPr>
      <a:defRPr lang="zh-CN"/>
    </a:defPPr>
    <a:lvl1pPr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9pPr>
  </p:defaultTextStyle>
  <p:extLst>
    <p:ext uri="{EFAFB233-063F-42B5-8137-9DF3F51BA10A}">
      <p15:sldGuideLst xmlns:p15="http://schemas.microsoft.com/office/powerpoint/2012/main">
        <p15:guide id="1" orient="horz" pos="499" userDrawn="1">
          <p15:clr>
            <a:srgbClr val="A4A3A4"/>
          </p15:clr>
        </p15:guide>
        <p15:guide id="2" pos="46" userDrawn="1">
          <p15:clr>
            <a:srgbClr val="A4A3A4"/>
          </p15:clr>
        </p15:guide>
        <p15:guide id="3" orient="horz" pos="862" userDrawn="1">
          <p15:clr>
            <a:srgbClr val="A4A3A4"/>
          </p15:clr>
        </p15:guide>
        <p15:guide id="4" orient="horz" pos="45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6A7DD"/>
    <a:srgbClr val="34AC8B"/>
    <a:srgbClr val="D85C00"/>
    <a:srgbClr val="009A46"/>
    <a:srgbClr val="FF6600"/>
    <a:srgbClr val="FF9933"/>
    <a:srgbClr val="FF3399"/>
    <a:srgbClr val="FF7C80"/>
    <a:srgbClr val="FFFFFF"/>
    <a:srgbClr val="9E5E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82" autoAdjust="0"/>
    <p:restoredTop sz="94591" autoAdjust="0"/>
  </p:normalViewPr>
  <p:slideViewPr>
    <p:cSldViewPr>
      <p:cViewPr varScale="1">
        <p:scale>
          <a:sx n="95" d="100"/>
          <a:sy n="95" d="100"/>
        </p:scale>
        <p:origin x="150" y="72"/>
      </p:cViewPr>
      <p:guideLst>
        <p:guide orient="horz" pos="499"/>
        <p:guide pos="46"/>
        <p:guide orient="horz" pos="862"/>
        <p:guide orient="horz" pos="453"/>
      </p:guideLst>
    </p:cSldViewPr>
  </p:slideViewPr>
  <p:outlineViewPr>
    <p:cViewPr>
      <p:scale>
        <a:sx n="33" d="100"/>
        <a:sy n="33" d="100"/>
      </p:scale>
      <p:origin x="0" y="0"/>
    </p:cViewPr>
  </p:outlineViewPr>
  <p:notesTextViewPr>
    <p:cViewPr>
      <p:scale>
        <a:sx n="3" d="2"/>
        <a:sy n="3" d="2"/>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5124"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miter lim="800000"/>
          </a:ln>
          <a:extLst>
            <a:ext uri="{909E8E84-426E-40DD-AFC4-6F175D3DCCD1}">
              <a14:hiddenFill xmlns:a14="http://schemas.microsoft.com/office/drawing/2010/main">
                <a:solidFill>
                  <a:srgbClr val="FFFFFF"/>
                </a:solidFill>
              </a14:hiddenFill>
            </a:ext>
          </a:extLst>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noProof="1" dirty="0">
                <a:ea typeface="黑体" panose="02010609060101010101" pitchFamily="49" charset="-122"/>
              </a:defRPr>
            </a:lvl1pPr>
          </a:lstStyle>
          <a:p>
            <a:fld id="{A64CA497-71E0-4184-919F-D45F39379D11}" type="slidenum">
              <a:rPr lang="zh-CN" altLang="en-US"/>
              <a:pPr/>
              <a:t>‹#›</a:t>
            </a:fld>
            <a:endParaRPr lang="zh-CN" altLang="en-US">
              <a:ea typeface="黑体" panose="02010609060101010101" pitchFamily="49" charset="-122"/>
            </a:endParaRPr>
          </a:p>
        </p:txBody>
      </p:sp>
    </p:spTree>
    <p:extLst>
      <p:ext uri="{BB962C8B-B14F-4D97-AF65-F5344CB8AC3E}">
        <p14:creationId xmlns:p14="http://schemas.microsoft.com/office/powerpoint/2010/main" val="1747822530"/>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054401"/>
            <a:ext cx="11522075" cy="4426046"/>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66326" y="254245"/>
            <a:ext cx="7927159" cy="1833714"/>
          </a:xfrm>
          <a:prstGeom prst="rect">
            <a:avLst/>
          </a:prstGeom>
        </p:spPr>
      </p:pic>
    </p:spTree>
    <p:extLst>
      <p:ext uri="{BB962C8B-B14F-4D97-AF65-F5344CB8AC3E}">
        <p14:creationId xmlns:p14="http://schemas.microsoft.com/office/powerpoint/2010/main" val="2433988441"/>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标题幻灯片">
    <p:bg>
      <p:bgPr>
        <a:pattFill prst="divot">
          <a:fgClr>
            <a:srgbClr val="C6A7DD"/>
          </a:fgClr>
          <a:bgClr>
            <a:schemeClr val="bg1"/>
          </a:bgClr>
        </a:patt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706848"/>
            <a:ext cx="1394768" cy="2762713"/>
          </a:xfrm>
          <a:prstGeom prst="rect">
            <a:avLst/>
          </a:prstGeom>
        </p:spPr>
      </p:pic>
    </p:spTree>
    <p:extLst>
      <p:ext uri="{BB962C8B-B14F-4D97-AF65-F5344CB8AC3E}">
        <p14:creationId xmlns:p14="http://schemas.microsoft.com/office/powerpoint/2010/main" val="1149061153"/>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478712"/>
            <a:ext cx="1394768" cy="2762713"/>
          </a:xfrm>
          <a:prstGeom prst="rect">
            <a:avLst/>
          </a:prstGeom>
        </p:spPr>
      </p:pic>
    </p:spTree>
    <p:extLst>
      <p:ext uri="{BB962C8B-B14F-4D97-AF65-F5344CB8AC3E}">
        <p14:creationId xmlns:p14="http://schemas.microsoft.com/office/powerpoint/2010/main" val="209664269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418322928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92652034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61000">
              <a:srgbClr val="B283D6"/>
            </a:gs>
            <a:gs pos="100000">
              <a:srgbClr val="9E5ECE"/>
            </a:gs>
            <a:gs pos="0">
              <a:srgbClr val="9E5ECE"/>
            </a:gs>
            <a:gs pos="40000">
              <a:srgbClr val="C6A7DD"/>
            </a:gs>
          </a:gsLst>
          <a:lin ang="5400000" scaled="1"/>
        </a:gradFill>
        <a:effectLst/>
      </p:bgPr>
    </p:bg>
    <p:spTree>
      <p:nvGrpSpPr>
        <p:cNvPr id="1" name=""/>
        <p:cNvGrpSpPr/>
        <p:nvPr/>
      </p:nvGrpSpPr>
      <p:grpSpPr>
        <a:xfrm>
          <a:off x="0" y="0"/>
          <a:ext cx="0" cy="0"/>
          <a:chOff x="0" y="0"/>
          <a:chExt cx="0" cy="0"/>
        </a:xfrm>
      </p:grpSpPr>
      <p:sp>
        <p:nvSpPr>
          <p:cNvPr id="2" name="矩形 1"/>
          <p:cNvSpPr/>
          <p:nvPr userDrawn="1"/>
        </p:nvSpPr>
        <p:spPr>
          <a:xfrm>
            <a:off x="2781170" y="1129203"/>
            <a:ext cx="6364243" cy="3046988"/>
          </a:xfrm>
          <a:prstGeom prst="rect">
            <a:avLst/>
          </a:prstGeom>
          <a:noFill/>
        </p:spPr>
        <p:txBody>
          <a:bodyPr wrap="none" lIns="91440" tIns="45720" rIns="91440" bIns="45720">
            <a:spAutoFit/>
          </a:bodyPr>
          <a:lstStyle/>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以梦为马，</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不负韶华！</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5924551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F4BE031C-B885-491B-AFE9-3136DB3D16BC}"/>
              </a:ext>
            </a:extLst>
          </p:cNvPr>
          <p:cNvSpPr/>
          <p:nvPr userDrawn="1"/>
        </p:nvSpPr>
        <p:spPr>
          <a:xfrm>
            <a:off x="0" y="6240412"/>
            <a:ext cx="11522075" cy="239763"/>
          </a:xfrm>
          <a:prstGeom prst="rect">
            <a:avLst/>
          </a:prstGeom>
          <a:solidFill>
            <a:srgbClr val="7030A0"/>
          </a:solidFill>
          <a:ln>
            <a:solidFill>
              <a:srgbClr val="7030A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3024" b="0" cap="none" spc="0" dirty="0">
              <a:ln w="0"/>
              <a:solidFill>
                <a:schemeClr val="accent1"/>
              </a:solidFill>
              <a:effectLst>
                <a:outerShdw blurRad="38100" dist="25400" dir="5400000" algn="ctr" rotWithShape="0">
                  <a:srgbClr val="6E747A">
                    <a:alpha val="43000"/>
                  </a:srgbClr>
                </a:outerShdw>
              </a:effectLst>
            </a:endParaRPr>
          </a:p>
        </p:txBody>
      </p:sp>
      <p:sp>
        <p:nvSpPr>
          <p:cNvPr id="14" name="云形 13">
            <a:hlinkClick r:id="rId8" action="ppaction://hlinksldjump">
              <a:snd r:embed="rId9" name="camera.wav"/>
            </a:hlinkClick>
          </p:cNvPr>
          <p:cNvSpPr/>
          <p:nvPr userDrawn="1"/>
        </p:nvSpPr>
        <p:spPr>
          <a:xfrm>
            <a:off x="10657979" y="0"/>
            <a:ext cx="864096" cy="624061"/>
          </a:xfrm>
          <a:prstGeom prst="cloud">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导航</a:t>
            </a:r>
            <a:endParaRPr lang="zh-CN" altLang="en-US" sz="1400" dirty="0"/>
          </a:p>
        </p:txBody>
      </p:sp>
    </p:spTree>
    <p:extLst>
      <p:ext uri="{BB962C8B-B14F-4D97-AF65-F5344CB8AC3E}">
        <p14:creationId xmlns:p14="http://schemas.microsoft.com/office/powerpoint/2010/main" val="3815116743"/>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Lst>
  <p:timing>
    <p:tnLst>
      <p:par>
        <p:cTn id="1" dur="indefinite" restart="never" nodeType="tmRoot"/>
      </p:par>
    </p:tnLst>
  </p:timing>
  <p:txStyles>
    <p:titleStyle>
      <a:lvl1pPr algn="ctr" rtl="0" eaLnBrk="1" fontAlgn="base" hangingPunct="1">
        <a:spcBef>
          <a:spcPct val="0"/>
        </a:spcBef>
        <a:spcAft>
          <a:spcPct val="0"/>
        </a:spcAft>
        <a:defRPr sz="4158" kern="1200">
          <a:solidFill>
            <a:schemeClr val="tx1"/>
          </a:solidFill>
          <a:latin typeface="+mj-lt"/>
          <a:ea typeface="+mj-ea"/>
          <a:cs typeface="+mj-cs"/>
        </a:defRPr>
      </a:lvl1pPr>
      <a:lvl2pPr algn="ctr" rtl="0" eaLnBrk="1" fontAlgn="base" hangingPunct="1">
        <a:spcBef>
          <a:spcPct val="0"/>
        </a:spcBef>
        <a:spcAft>
          <a:spcPct val="0"/>
        </a:spcAft>
        <a:defRPr sz="4158">
          <a:solidFill>
            <a:schemeClr val="tx1"/>
          </a:solidFill>
          <a:latin typeface="Arial" charset="0"/>
          <a:ea typeface="黑体" pitchFamily="2" charset="-122"/>
        </a:defRPr>
      </a:lvl2pPr>
      <a:lvl3pPr algn="ctr" rtl="0" eaLnBrk="1" fontAlgn="base" hangingPunct="1">
        <a:spcBef>
          <a:spcPct val="0"/>
        </a:spcBef>
        <a:spcAft>
          <a:spcPct val="0"/>
        </a:spcAft>
        <a:defRPr sz="4158">
          <a:solidFill>
            <a:schemeClr val="tx1"/>
          </a:solidFill>
          <a:latin typeface="Arial" charset="0"/>
          <a:ea typeface="黑体" pitchFamily="2" charset="-122"/>
        </a:defRPr>
      </a:lvl3pPr>
      <a:lvl4pPr algn="ctr" rtl="0" eaLnBrk="1" fontAlgn="base" hangingPunct="1">
        <a:spcBef>
          <a:spcPct val="0"/>
        </a:spcBef>
        <a:spcAft>
          <a:spcPct val="0"/>
        </a:spcAft>
        <a:defRPr sz="4158">
          <a:solidFill>
            <a:schemeClr val="tx1"/>
          </a:solidFill>
          <a:latin typeface="Arial" charset="0"/>
          <a:ea typeface="黑体" pitchFamily="2" charset="-122"/>
        </a:defRPr>
      </a:lvl4pPr>
      <a:lvl5pPr algn="ctr" rtl="0" eaLnBrk="1" fontAlgn="base" hangingPunct="1">
        <a:spcBef>
          <a:spcPct val="0"/>
        </a:spcBef>
        <a:spcAft>
          <a:spcPct val="0"/>
        </a:spcAft>
        <a:defRPr sz="4158">
          <a:solidFill>
            <a:schemeClr val="tx1"/>
          </a:solidFill>
          <a:latin typeface="Arial" charset="0"/>
          <a:ea typeface="黑体" pitchFamily="2" charset="-122"/>
        </a:defRPr>
      </a:lvl5pPr>
      <a:lvl6pPr marL="432008" algn="ctr" rtl="0" eaLnBrk="1" fontAlgn="base" hangingPunct="1">
        <a:spcBef>
          <a:spcPct val="0"/>
        </a:spcBef>
        <a:spcAft>
          <a:spcPct val="0"/>
        </a:spcAft>
        <a:defRPr sz="4158">
          <a:solidFill>
            <a:schemeClr val="tx1"/>
          </a:solidFill>
          <a:latin typeface="Arial" charset="0"/>
          <a:ea typeface="黑体" pitchFamily="2" charset="-122"/>
        </a:defRPr>
      </a:lvl6pPr>
      <a:lvl7pPr marL="864017" algn="ctr" rtl="0" eaLnBrk="1" fontAlgn="base" hangingPunct="1">
        <a:spcBef>
          <a:spcPct val="0"/>
        </a:spcBef>
        <a:spcAft>
          <a:spcPct val="0"/>
        </a:spcAft>
        <a:defRPr sz="4158">
          <a:solidFill>
            <a:schemeClr val="tx1"/>
          </a:solidFill>
          <a:latin typeface="Arial" charset="0"/>
          <a:ea typeface="黑体" pitchFamily="2" charset="-122"/>
        </a:defRPr>
      </a:lvl7pPr>
      <a:lvl8pPr marL="1296025" algn="ctr" rtl="0" eaLnBrk="1" fontAlgn="base" hangingPunct="1">
        <a:spcBef>
          <a:spcPct val="0"/>
        </a:spcBef>
        <a:spcAft>
          <a:spcPct val="0"/>
        </a:spcAft>
        <a:defRPr sz="4158">
          <a:solidFill>
            <a:schemeClr val="tx1"/>
          </a:solidFill>
          <a:latin typeface="Arial" charset="0"/>
          <a:ea typeface="黑体" pitchFamily="2" charset="-122"/>
        </a:defRPr>
      </a:lvl8pPr>
      <a:lvl9pPr marL="1728033" algn="ctr" rtl="0" eaLnBrk="1" fontAlgn="base" hangingPunct="1">
        <a:spcBef>
          <a:spcPct val="0"/>
        </a:spcBef>
        <a:spcAft>
          <a:spcPct val="0"/>
        </a:spcAft>
        <a:defRPr sz="4158">
          <a:solidFill>
            <a:schemeClr val="tx1"/>
          </a:solidFill>
          <a:latin typeface="Arial" charset="0"/>
          <a:ea typeface="黑体" pitchFamily="2" charset="-122"/>
        </a:defRPr>
      </a:lvl9pPr>
    </p:titleStyle>
    <p:bodyStyle>
      <a:lvl1pPr marL="324006" indent="-324006" algn="l" rtl="0" eaLnBrk="1" fontAlgn="base" hangingPunct="1">
        <a:spcBef>
          <a:spcPct val="20000"/>
        </a:spcBef>
        <a:spcAft>
          <a:spcPct val="0"/>
        </a:spcAft>
        <a:buFont typeface="Arial" charset="0"/>
        <a:buChar char="•"/>
        <a:defRPr sz="3024" kern="1200">
          <a:solidFill>
            <a:schemeClr val="tx1"/>
          </a:solidFill>
          <a:latin typeface="+mn-lt"/>
          <a:ea typeface="+mn-ea"/>
          <a:cs typeface="+mn-cs"/>
        </a:defRPr>
      </a:lvl1pPr>
      <a:lvl2pPr marL="702013" indent="-270005" algn="l" rtl="0" eaLnBrk="1" fontAlgn="base" hangingPunct="1">
        <a:spcBef>
          <a:spcPct val="20000"/>
        </a:spcBef>
        <a:spcAft>
          <a:spcPct val="0"/>
        </a:spcAft>
        <a:buFont typeface="Arial" charset="0"/>
        <a:buChar char="–"/>
        <a:defRPr sz="2646" kern="1200">
          <a:solidFill>
            <a:schemeClr val="tx1"/>
          </a:solidFill>
          <a:latin typeface="+mn-lt"/>
          <a:ea typeface="+mn-ea"/>
          <a:cs typeface="+mn-cs"/>
        </a:defRPr>
      </a:lvl2pPr>
      <a:lvl3pPr marL="1080021" indent="-216004" algn="l" rtl="0" eaLnBrk="1" fontAlgn="base" hangingPunct="1">
        <a:spcBef>
          <a:spcPct val="20000"/>
        </a:spcBef>
        <a:spcAft>
          <a:spcPct val="0"/>
        </a:spcAft>
        <a:buFont typeface="Arial" charset="0"/>
        <a:buChar char="•"/>
        <a:defRPr sz="2268" kern="1200">
          <a:solidFill>
            <a:schemeClr val="tx1"/>
          </a:solidFill>
          <a:latin typeface="+mn-lt"/>
          <a:ea typeface="+mn-ea"/>
          <a:cs typeface="+mn-cs"/>
        </a:defRPr>
      </a:lvl3pPr>
      <a:lvl4pPr marL="1512029"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4pPr>
      <a:lvl5pPr marL="1944037"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5pPr>
      <a:lvl6pPr marL="2376046"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6pPr>
      <a:lvl7pPr marL="2808054"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7pPr>
      <a:lvl8pPr marL="3240062"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8pPr>
      <a:lvl9pPr marL="3672070"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9pPr>
    </p:bodyStyle>
    <p:otherStyle>
      <a:defPPr>
        <a:defRPr lang="zh-CN"/>
      </a:defPPr>
      <a:lvl1pPr marL="0" algn="l" defTabSz="864017" rtl="0" eaLnBrk="1" latinLnBrk="0" hangingPunct="1">
        <a:defRPr sz="1701" kern="1200">
          <a:solidFill>
            <a:schemeClr val="tx1"/>
          </a:solidFill>
          <a:latin typeface="+mn-lt"/>
          <a:ea typeface="+mn-ea"/>
          <a:cs typeface="+mn-cs"/>
        </a:defRPr>
      </a:lvl1pPr>
      <a:lvl2pPr marL="432008" algn="l" defTabSz="864017" rtl="0" eaLnBrk="1" latinLnBrk="0" hangingPunct="1">
        <a:defRPr sz="1701" kern="1200">
          <a:solidFill>
            <a:schemeClr val="tx1"/>
          </a:solidFill>
          <a:latin typeface="+mn-lt"/>
          <a:ea typeface="+mn-ea"/>
          <a:cs typeface="+mn-cs"/>
        </a:defRPr>
      </a:lvl2pPr>
      <a:lvl3pPr marL="864017" algn="l" defTabSz="864017" rtl="0" eaLnBrk="1" latinLnBrk="0" hangingPunct="1">
        <a:defRPr sz="1701" kern="1200">
          <a:solidFill>
            <a:schemeClr val="tx1"/>
          </a:solidFill>
          <a:latin typeface="+mn-lt"/>
          <a:ea typeface="+mn-ea"/>
          <a:cs typeface="+mn-cs"/>
        </a:defRPr>
      </a:lvl3pPr>
      <a:lvl4pPr marL="1296025" algn="l" defTabSz="864017" rtl="0" eaLnBrk="1" latinLnBrk="0" hangingPunct="1">
        <a:defRPr sz="1701" kern="1200">
          <a:solidFill>
            <a:schemeClr val="tx1"/>
          </a:solidFill>
          <a:latin typeface="+mn-lt"/>
          <a:ea typeface="+mn-ea"/>
          <a:cs typeface="+mn-cs"/>
        </a:defRPr>
      </a:lvl4pPr>
      <a:lvl5pPr marL="1728033" algn="l" defTabSz="864017" rtl="0" eaLnBrk="1" latinLnBrk="0" hangingPunct="1">
        <a:defRPr sz="1701" kern="1200">
          <a:solidFill>
            <a:schemeClr val="tx1"/>
          </a:solidFill>
          <a:latin typeface="+mn-lt"/>
          <a:ea typeface="+mn-ea"/>
          <a:cs typeface="+mn-cs"/>
        </a:defRPr>
      </a:lvl5pPr>
      <a:lvl6pPr marL="2160041" algn="l" defTabSz="864017" rtl="0" eaLnBrk="1" latinLnBrk="0" hangingPunct="1">
        <a:defRPr sz="1701" kern="1200">
          <a:solidFill>
            <a:schemeClr val="tx1"/>
          </a:solidFill>
          <a:latin typeface="+mn-lt"/>
          <a:ea typeface="+mn-ea"/>
          <a:cs typeface="+mn-cs"/>
        </a:defRPr>
      </a:lvl6pPr>
      <a:lvl7pPr marL="2592050" algn="l" defTabSz="864017" rtl="0" eaLnBrk="1" latinLnBrk="0" hangingPunct="1">
        <a:defRPr sz="1701" kern="1200">
          <a:solidFill>
            <a:schemeClr val="tx1"/>
          </a:solidFill>
          <a:latin typeface="+mn-lt"/>
          <a:ea typeface="+mn-ea"/>
          <a:cs typeface="+mn-cs"/>
        </a:defRPr>
      </a:lvl7pPr>
      <a:lvl8pPr marL="3024058" algn="l" defTabSz="864017" rtl="0" eaLnBrk="1" latinLnBrk="0" hangingPunct="1">
        <a:defRPr sz="1701" kern="1200">
          <a:solidFill>
            <a:schemeClr val="tx1"/>
          </a:solidFill>
          <a:latin typeface="+mn-lt"/>
          <a:ea typeface="+mn-ea"/>
          <a:cs typeface="+mn-cs"/>
        </a:defRPr>
      </a:lvl8pPr>
      <a:lvl9pPr marL="3456066" algn="l" defTabSz="864017" rtl="0" eaLnBrk="1" latinLnBrk="0" hangingPunct="1">
        <a:defRPr sz="17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58.xml"/><Relationship Id="rId5" Type="http://schemas.openxmlformats.org/officeDocument/2006/relationships/slide" Target="slide22.xml"/><Relationship Id="rId4" Type="http://schemas.openxmlformats.org/officeDocument/2006/relationships/slide" Target="slide1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4032175"/>
            <a:ext cx="10807700" cy="830997"/>
          </a:xfrm>
          <a:prstGeom prst="rect">
            <a:avLst/>
          </a:prstGeom>
        </p:spPr>
        <p:txBody>
          <a:bodyPr>
            <a:spAutoFit/>
          </a:bodyPr>
          <a:lstStyle/>
          <a:p>
            <a:pPr algn="ctr">
              <a:spcAft>
                <a:spcPts val="0"/>
              </a:spcAft>
              <a:tabLst>
                <a:tab pos="1188085" algn="l"/>
                <a:tab pos="2163445" algn="l"/>
                <a:tab pos="3142615" algn="l"/>
                <a:tab pos="4190365" algn="l"/>
              </a:tabLst>
            </a:pPr>
            <a:r>
              <a:rPr lang="en-US" altLang="zh-CN" sz="4800">
                <a:solidFill>
                  <a:srgbClr val="7030A0"/>
                </a:solidFill>
                <a:latin typeface="隶书" panose="02010509060101010101" pitchFamily="49" charset="-122"/>
                <a:ea typeface="隶书" panose="02010509060101010101" pitchFamily="49" charset="-122"/>
                <a:cs typeface="Times New Roman" panose="02020603050405020304" pitchFamily="18" charset="0"/>
              </a:rPr>
              <a:t>Section Ⅰ</a:t>
            </a:r>
            <a:r>
              <a:rPr lang="zh-CN" altLang="en-US" sz="4800">
                <a:solidFill>
                  <a:srgbClr val="7030A0"/>
                </a:solidFill>
                <a:latin typeface="隶书" panose="02010509060101010101" pitchFamily="49" charset="-122"/>
                <a:ea typeface="隶书" panose="02010509060101010101" pitchFamily="49" charset="-122"/>
                <a:cs typeface="Times New Roman" panose="02020603050405020304" pitchFamily="18" charset="0"/>
              </a:rPr>
              <a:t>　</a:t>
            </a:r>
            <a:r>
              <a:rPr lang="en-US" altLang="zh-CN" sz="4800">
                <a:solidFill>
                  <a:srgbClr val="7030A0"/>
                </a:solidFill>
                <a:latin typeface="隶书" panose="02010509060101010101" pitchFamily="49" charset="-122"/>
                <a:ea typeface="隶书" panose="02010509060101010101" pitchFamily="49" charset="-122"/>
                <a:cs typeface="Times New Roman" panose="02020603050405020304" pitchFamily="18" charset="0"/>
              </a:rPr>
              <a:t>Reading and Thinking</a:t>
            </a:r>
          </a:p>
        </p:txBody>
      </p:sp>
    </p:spTree>
    <p:extLst>
      <p:ext uri="{BB962C8B-B14F-4D97-AF65-F5344CB8AC3E}">
        <p14:creationId xmlns:p14="http://schemas.microsoft.com/office/powerpoint/2010/main" val="114342827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216421" y="863823"/>
            <a:ext cx="10807700" cy="417229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latin typeface="NEU-BZ-S92"/>
                <a:ea typeface="宋体" panose="02010600030101010101" pitchFamily="2" charset="-122"/>
                <a:cs typeface="宋体" panose="02010600030101010101" pitchFamily="2" charset="-122"/>
              </a:rPr>
              <a:t>③</a:t>
            </a:r>
            <a:r>
              <a:rPr lang="en-US" altLang="zh-CN">
                <a:ea typeface="宋体" panose="02010600030101010101" pitchFamily="2" charset="-122"/>
                <a:cs typeface="Times New Roman" panose="02020603050405020304" pitchFamily="18" charset="0"/>
              </a:rPr>
              <a:t>Organic food is free of pesticides,so it is healthy and tastes delicious.</a:t>
            </a:r>
            <a:r>
              <a:rPr lang="zh-CN" altLang="zh-CN">
                <a:ea typeface="宋体" panose="02010600030101010101" pitchFamily="2" charset="-122"/>
                <a:cs typeface="Times New Roman" panose="02020603050405020304" pitchFamily="18" charset="0"/>
              </a:rPr>
              <a:t>或</a:t>
            </a:r>
            <a:endParaRPr lang="zh-CN" altLang="zh-CN">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ea typeface="宋体" panose="02010600030101010101" pitchFamily="2" charset="-122"/>
                <a:cs typeface="Times New Roman" panose="02020603050405020304" pitchFamily="18" charset="0"/>
              </a:rPr>
              <a:t>No,I don’t think it is worth buying organic food.</a:t>
            </a:r>
            <a:endParaRPr lang="zh-CN" altLang="zh-CN">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latin typeface="NEU-BZ-S92"/>
                <a:ea typeface="宋体" panose="02010600030101010101" pitchFamily="2" charset="-122"/>
                <a:cs typeface="宋体" panose="02010600030101010101" pitchFamily="2" charset="-122"/>
              </a:rPr>
              <a:t>①</a:t>
            </a:r>
            <a:r>
              <a:rPr lang="en-US" altLang="zh-CN">
                <a:ea typeface="宋体" panose="02010600030101010101" pitchFamily="2" charset="-122"/>
                <a:cs typeface="Times New Roman" panose="02020603050405020304" pitchFamily="18" charset="0"/>
              </a:rPr>
              <a:t>Organic food is very expensive.I am unwilling to pay for it.It is a waste of money buying organic food.</a:t>
            </a:r>
            <a:endParaRPr lang="zh-CN" altLang="zh-CN">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latin typeface="NEU-BZ-S92"/>
                <a:ea typeface="宋体" panose="02010600030101010101" pitchFamily="2" charset="-122"/>
                <a:cs typeface="宋体" panose="02010600030101010101" pitchFamily="2" charset="-122"/>
              </a:rPr>
              <a:t>②</a:t>
            </a:r>
            <a:r>
              <a:rPr lang="en-US" altLang="zh-CN">
                <a:ea typeface="宋体" panose="02010600030101010101" pitchFamily="2" charset="-122"/>
                <a:cs typeface="Times New Roman" panose="02020603050405020304" pitchFamily="18" charset="0"/>
              </a:rPr>
              <a:t>There is no clear evidence that organic food is more nutritious.</a:t>
            </a:r>
            <a:endParaRPr lang="zh-CN" altLang="zh-CN">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4765682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4247091" y="1367879"/>
            <a:ext cx="2523837" cy="458233"/>
          </a:xfrm>
          <a:prstGeom prst="roundRect">
            <a:avLst/>
          </a:prstGeom>
          <a:solidFill>
            <a:srgbClr val="C6A7DD"/>
          </a:solidFill>
          <a:ln>
            <a:solidFill>
              <a:srgbClr val="C6A7DD"/>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dirty="0" smtClean="0">
                <a:solidFill>
                  <a:schemeClr val="bg1"/>
                </a:solidFill>
              </a:rPr>
              <a:t>词 汇 认 知</a:t>
            </a:r>
            <a:endParaRPr lang="zh-CN" altLang="zh-CN" dirty="0">
              <a:solidFill>
                <a:schemeClr val="bg1"/>
              </a:solidFill>
            </a:endParaRPr>
          </a:p>
        </p:txBody>
      </p:sp>
      <p:sp>
        <p:nvSpPr>
          <p:cNvPr id="3" name="矩形 2"/>
          <p:cNvSpPr>
            <a:spLocks noChangeAspect="1"/>
          </p:cNvSpPr>
          <p:nvPr/>
        </p:nvSpPr>
        <p:spPr>
          <a:xfrm>
            <a:off x="361950" y="1655911"/>
            <a:ext cx="10807700" cy="3637919"/>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mn-lt"/>
                <a:cs typeface="Times New Roman" panose="02020603050405020304" pitchFamily="18" charset="0"/>
              </a:rPr>
              <a:t>重点单词</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1.</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tackle</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vt</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解决</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难题</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应付</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局面</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处理</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2.</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crisis</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n</a:t>
            </a:r>
            <a:r>
              <a:rPr lang="en-US" altLang="zh-CN" i="1">
                <a:solidFill>
                  <a:srgbClr val="000000"/>
                </a:solidFill>
                <a:latin typeface="+mn-lt"/>
                <a:ea typeface="宋体" panose="02010600030101010101" pitchFamily="2" charset="-122"/>
                <a:cs typeface="Times New Roman" panose="02020603050405020304" pitchFamily="18" charset="0"/>
              </a:rPr>
              <a:t>.</a:t>
            </a:r>
            <a:r>
              <a:rPr lang="en-US" altLang="zh-CN">
                <a:solidFill>
                  <a:srgbClr val="000000"/>
                </a:solidFill>
                <a:latin typeface="+mn-lt"/>
                <a:ea typeface="宋体" panose="02010600030101010101" pitchFamily="2" charset="-122"/>
                <a:cs typeface="Times New Roman" panose="02020603050405020304" pitchFamily="18" charset="0"/>
              </a:rPr>
              <a:t>(</a:t>
            </a:r>
            <a:r>
              <a:rPr lang="en-US" altLang="zh-CN" i="1">
                <a:solidFill>
                  <a:srgbClr val="000000"/>
                </a:solidFill>
                <a:latin typeface="+mn-lt"/>
                <a:ea typeface="宋体" panose="02010600030101010101" pitchFamily="2" charset="-122"/>
                <a:cs typeface="Times New Roman" panose="02020603050405020304" pitchFamily="18" charset="0"/>
              </a:rPr>
              <a:t>pl.</a:t>
            </a:r>
            <a:r>
              <a:rPr lang="en-US" altLang="zh-CN">
                <a:solidFill>
                  <a:srgbClr val="000000"/>
                </a:solidFill>
                <a:latin typeface="+mn-lt"/>
                <a:ea typeface="宋体" panose="02010600030101010101" pitchFamily="2" charset="-122"/>
                <a:cs typeface="Times New Roman" panose="02020603050405020304" pitchFamily="18" charset="0"/>
              </a:rPr>
              <a:t>crises) </a:t>
            </a:r>
            <a:r>
              <a:rPr lang="zh-CN" altLang="zh-CN">
                <a:solidFill>
                  <a:srgbClr val="000000"/>
                </a:solidFill>
                <a:latin typeface="+mn-lt"/>
                <a:ea typeface="宋体" panose="02010600030101010101" pitchFamily="2" charset="-122"/>
                <a:cs typeface="Times New Roman" panose="02020603050405020304" pitchFamily="18" charset="0"/>
              </a:rPr>
              <a:t>危机</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危急关头</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3.</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boost</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vt</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使增长</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使兴旺　</a:t>
            </a:r>
            <a:r>
              <a:rPr lang="en-US" altLang="zh-CN" i="1">
                <a:solidFill>
                  <a:srgbClr val="000000"/>
                </a:solidFill>
                <a:latin typeface="+mn-lt"/>
                <a:ea typeface="宋体" panose="02010600030101010101" pitchFamily="2" charset="-122"/>
                <a:cs typeface="Times New Roman" panose="02020603050405020304" pitchFamily="18" charset="0"/>
              </a:rPr>
              <a:t>n.</a:t>
            </a:r>
            <a:r>
              <a:rPr lang="zh-CN" altLang="zh-CN">
                <a:solidFill>
                  <a:srgbClr val="000000"/>
                </a:solidFill>
                <a:latin typeface="+mn-lt"/>
                <a:ea typeface="宋体" panose="02010600030101010101" pitchFamily="2" charset="-122"/>
                <a:cs typeface="Times New Roman" panose="02020603050405020304" pitchFamily="18" charset="0"/>
              </a:rPr>
              <a:t>增长</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提高</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激励</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4.</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characteristic</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n</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特征</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特点</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品质　</a:t>
            </a:r>
            <a:r>
              <a:rPr lang="en-US" altLang="zh-CN" i="1">
                <a:solidFill>
                  <a:srgbClr val="000000"/>
                </a:solidFill>
                <a:latin typeface="+mn-lt"/>
                <a:ea typeface="宋体" panose="02010600030101010101" pitchFamily="2" charset="-122"/>
                <a:cs typeface="Times New Roman" panose="02020603050405020304" pitchFamily="18" charset="0"/>
              </a:rPr>
              <a:t>adj.</a:t>
            </a:r>
            <a:r>
              <a:rPr lang="zh-CN" altLang="zh-CN">
                <a:solidFill>
                  <a:srgbClr val="000000"/>
                </a:solidFill>
                <a:latin typeface="+mn-lt"/>
                <a:ea typeface="宋体" panose="02010600030101010101" pitchFamily="2" charset="-122"/>
                <a:cs typeface="Times New Roman" panose="02020603050405020304" pitchFamily="18" charset="0"/>
              </a:rPr>
              <a:t>典型的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独特的</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effectLst/>
              <a:latin typeface="+mn-lt"/>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xmlns="" id="{8A90BD6A-DAC1-4175-BADE-A70FD2E31095}"/>
              </a:ext>
            </a:extLst>
          </p:cNvPr>
          <p:cNvSpPr/>
          <p:nvPr/>
        </p:nvSpPr>
        <p:spPr>
          <a:xfrm>
            <a:off x="864493" y="2320236"/>
            <a:ext cx="158417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864493" y="2787579"/>
            <a:ext cx="158417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8A90BD6A-DAC1-4175-BADE-A70FD2E31095}"/>
              </a:ext>
            </a:extLst>
          </p:cNvPr>
          <p:cNvSpPr/>
          <p:nvPr/>
        </p:nvSpPr>
        <p:spPr>
          <a:xfrm>
            <a:off x="864493" y="2874090"/>
            <a:ext cx="158417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a16="http://schemas.microsoft.com/office/drawing/2014/main" xmlns="" id="{94F29B7E-74BF-4821-88B9-C8400B1817B7}"/>
              </a:ext>
            </a:extLst>
          </p:cNvPr>
          <p:cNvCxnSpPr>
            <a:cxnSpLocks/>
          </p:cNvCxnSpPr>
          <p:nvPr/>
        </p:nvCxnSpPr>
        <p:spPr>
          <a:xfrm>
            <a:off x="864493" y="3341433"/>
            <a:ext cx="158417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864493" y="3493811"/>
            <a:ext cx="158417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864493" y="3961154"/>
            <a:ext cx="158417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1116521" y="4119132"/>
            <a:ext cx="295232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1116521" y="4586475"/>
            <a:ext cx="295232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横卷形 14"/>
          <p:cNvSpPr/>
          <p:nvPr/>
        </p:nvSpPr>
        <p:spPr>
          <a:xfrm>
            <a:off x="2592685" y="-273"/>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a:t>课前</a:t>
            </a:r>
            <a:r>
              <a:rPr lang="en-US" altLang="zh-CN" sz="4000" dirty="0"/>
              <a:t>·</a:t>
            </a:r>
            <a:r>
              <a:rPr lang="zh-CN" altLang="zh-CN" sz="4000" dirty="0"/>
              <a:t>基础认知</a:t>
            </a:r>
          </a:p>
        </p:txBody>
      </p:sp>
    </p:spTree>
    <p:extLst>
      <p:ext uri="{BB962C8B-B14F-4D97-AF65-F5344CB8AC3E}">
        <p14:creationId xmlns:p14="http://schemas.microsoft.com/office/powerpoint/2010/main" val="24128868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9" grpId="0" animBg="1"/>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151855"/>
            <a:ext cx="10807700" cy="422885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mtClean="0">
                <a:solidFill>
                  <a:srgbClr val="000000"/>
                </a:solidFill>
                <a:latin typeface="+mn-lt"/>
                <a:ea typeface="宋体" panose="02010600030101010101" pitchFamily="2" charset="-122"/>
                <a:cs typeface="Times New Roman" panose="02020603050405020304" pitchFamily="18" charset="0"/>
              </a:rPr>
              <a:t>5.</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attain</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vt</a:t>
            </a:r>
            <a:r>
              <a:rPr lang="en-US" altLang="zh-CN" i="1">
                <a:solidFill>
                  <a:srgbClr val="000000"/>
                </a:solidFill>
                <a:latin typeface="+mn-lt"/>
                <a:ea typeface="宋体" panose="02010600030101010101" pitchFamily="2" charset="-122"/>
                <a:cs typeface="Times New Roman" panose="02020603050405020304" pitchFamily="18" charset="0"/>
              </a:rPr>
              <a:t>.</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通常经过努力</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获得</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得到</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mtClean="0">
                <a:solidFill>
                  <a:srgbClr val="000000"/>
                </a:solidFill>
                <a:latin typeface="+mn-lt"/>
                <a:ea typeface="宋体" panose="02010600030101010101" pitchFamily="2" charset="-122"/>
                <a:cs typeface="Times New Roman" panose="02020603050405020304" pitchFamily="18" charset="0"/>
              </a:rPr>
              <a:t>6.</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intense</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adj</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热切的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十分强烈的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激烈的</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mtClean="0">
                <a:solidFill>
                  <a:srgbClr val="000000"/>
                </a:solidFill>
                <a:latin typeface="+mn-lt"/>
                <a:ea typeface="宋体" panose="02010600030101010101" pitchFamily="2" charset="-122"/>
                <a:cs typeface="Times New Roman" panose="02020603050405020304" pitchFamily="18" charset="0"/>
              </a:rPr>
              <a:t>7.</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overcome</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vt</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克服</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解决</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战胜</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mtClean="0">
                <a:solidFill>
                  <a:srgbClr val="000000"/>
                </a:solidFill>
                <a:latin typeface="+mn-lt"/>
                <a:ea typeface="宋体" panose="02010600030101010101" pitchFamily="2" charset="-122"/>
                <a:cs typeface="Times New Roman" panose="02020603050405020304" pitchFamily="18" charset="0"/>
              </a:rPr>
              <a:t>8.</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expand</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vt</a:t>
            </a:r>
            <a:r>
              <a:rPr lang="en-US" altLang="zh-CN" i="1">
                <a:solidFill>
                  <a:srgbClr val="000000"/>
                </a:solidFill>
                <a:latin typeface="+mn-lt"/>
                <a:ea typeface="宋体" panose="02010600030101010101" pitchFamily="2" charset="-122"/>
                <a:cs typeface="Times New Roman" panose="02020603050405020304" pitchFamily="18" charset="0"/>
              </a:rPr>
              <a:t>.&amp;</a:t>
            </a:r>
            <a:r>
              <a:rPr lang="en-US" altLang="zh-CN">
                <a:solidFill>
                  <a:srgbClr val="000000"/>
                </a:solidFill>
                <a:latin typeface="+mn-lt"/>
                <a:ea typeface="宋体" panose="02010600030101010101" pitchFamily="2" charset="-122"/>
                <a:cs typeface="Times New Roman" panose="02020603050405020304" pitchFamily="18" charset="0"/>
              </a:rPr>
              <a:t> </a:t>
            </a:r>
            <a:r>
              <a:rPr lang="en-US" altLang="zh-CN" i="1">
                <a:solidFill>
                  <a:srgbClr val="000000"/>
                </a:solidFill>
                <a:latin typeface="+mn-lt"/>
                <a:ea typeface="宋体" panose="02010600030101010101" pitchFamily="2" charset="-122"/>
                <a:cs typeface="Times New Roman" panose="02020603050405020304" pitchFamily="18" charset="0"/>
              </a:rPr>
              <a:t>vi.</a:t>
            </a:r>
            <a:r>
              <a:rPr lang="zh-CN" altLang="zh-CN">
                <a:solidFill>
                  <a:srgbClr val="000000"/>
                </a:solidFill>
                <a:latin typeface="+mn-lt"/>
                <a:ea typeface="宋体" panose="02010600030101010101" pitchFamily="2" charset="-122"/>
                <a:cs typeface="Times New Roman" panose="02020603050405020304" pitchFamily="18" charset="0"/>
              </a:rPr>
              <a:t>扩大</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增加　</a:t>
            </a:r>
            <a:r>
              <a:rPr lang="en-US" altLang="zh-CN" i="1">
                <a:solidFill>
                  <a:srgbClr val="000000"/>
                </a:solidFill>
                <a:latin typeface="+mn-lt"/>
                <a:ea typeface="宋体" panose="02010600030101010101" pitchFamily="2" charset="-122"/>
                <a:cs typeface="Times New Roman" panose="02020603050405020304" pitchFamily="18" charset="0"/>
              </a:rPr>
              <a:t>vt.</a:t>
            </a:r>
            <a:r>
              <a:rPr lang="zh-CN" altLang="zh-CN">
                <a:solidFill>
                  <a:srgbClr val="000000"/>
                </a:solidFill>
                <a:latin typeface="+mn-lt"/>
                <a:ea typeface="宋体" panose="02010600030101010101" pitchFamily="2" charset="-122"/>
                <a:cs typeface="Times New Roman" panose="02020603050405020304" pitchFamily="18" charset="0"/>
              </a:rPr>
              <a:t>扩展</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发展</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业务</a:t>
            </a:r>
            <a:r>
              <a:rPr lang="en-US" altLang="zh-CN">
                <a:solidFill>
                  <a:srgbClr val="000000"/>
                </a:solidFill>
                <a:latin typeface="+mn-lt"/>
                <a:ea typeface="宋体" panose="02010600030101010101" pitchFamily="2" charset="-122"/>
                <a:cs typeface="Times New Roman" panose="02020603050405020304" pitchFamily="18" charset="0"/>
              </a:rPr>
              <a:t>)</a:t>
            </a:r>
            <a:r>
              <a:rPr lang="en-US" altLang="zh-CN">
                <a:solidFill>
                  <a:srgbClr val="000000"/>
                </a:solidFill>
                <a:latin typeface="+mn-lt"/>
                <a:ea typeface="方正书宋_GBK" panose="03000509000000000000" pitchFamily="65"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mtClean="0">
                <a:solidFill>
                  <a:srgbClr val="000000"/>
                </a:solidFill>
                <a:latin typeface="+mn-lt"/>
                <a:ea typeface="宋体" panose="02010600030101010101" pitchFamily="2" charset="-122"/>
                <a:cs typeface="Times New Roman" panose="02020603050405020304" pitchFamily="18" charset="0"/>
              </a:rPr>
              <a:t>9.</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output</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n</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产量</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输出</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输出量　</a:t>
            </a:r>
            <a:r>
              <a:rPr lang="en-US" altLang="zh-CN" i="1">
                <a:solidFill>
                  <a:srgbClr val="000000"/>
                </a:solidFill>
                <a:latin typeface="+mn-lt"/>
                <a:ea typeface="宋体" panose="02010600030101010101" pitchFamily="2" charset="-122"/>
                <a:cs typeface="Times New Roman" panose="02020603050405020304" pitchFamily="18" charset="0"/>
              </a:rPr>
              <a:t>vt.</a:t>
            </a:r>
            <a:r>
              <a:rPr lang="zh-CN" altLang="zh-CN">
                <a:solidFill>
                  <a:srgbClr val="000000"/>
                </a:solidFill>
                <a:latin typeface="+mn-lt"/>
                <a:ea typeface="宋体" panose="02010600030101010101" pitchFamily="2" charset="-122"/>
                <a:cs typeface="Times New Roman" panose="02020603050405020304" pitchFamily="18" charset="0"/>
              </a:rPr>
              <a:t>输出</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mtClean="0">
                <a:solidFill>
                  <a:srgbClr val="000000"/>
                </a:solidFill>
                <a:latin typeface="+mn-lt"/>
                <a:ea typeface="宋体" panose="02010600030101010101" pitchFamily="2" charset="-122"/>
                <a:cs typeface="Times New Roman" panose="02020603050405020304" pitchFamily="18" charset="0"/>
              </a:rPr>
              <a:t>10.</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estimate</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vt</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估计</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估价</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估算　</a:t>
            </a:r>
            <a:r>
              <a:rPr lang="en-US" altLang="zh-CN" i="1">
                <a:solidFill>
                  <a:srgbClr val="000000"/>
                </a:solidFill>
                <a:latin typeface="+mn-lt"/>
                <a:ea typeface="宋体" panose="02010600030101010101" pitchFamily="2" charset="-122"/>
                <a:cs typeface="Times New Roman" panose="02020603050405020304" pitchFamily="18" charset="0"/>
              </a:rPr>
              <a:t>n.</a:t>
            </a:r>
            <a:r>
              <a:rPr lang="zh-CN" altLang="zh-CN">
                <a:solidFill>
                  <a:srgbClr val="000000"/>
                </a:solidFill>
                <a:latin typeface="+mn-lt"/>
                <a:ea typeface="宋体" panose="02010600030101010101" pitchFamily="2" charset="-122"/>
                <a:cs typeface="Times New Roman" panose="02020603050405020304" pitchFamily="18" charset="0"/>
              </a:rPr>
              <a:t>估计</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估算</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mtClean="0">
                <a:solidFill>
                  <a:srgbClr val="000000"/>
                </a:solidFill>
                <a:latin typeface="+mn-lt"/>
                <a:ea typeface="宋体" panose="02010600030101010101" pitchFamily="2" charset="-122"/>
                <a:cs typeface="Times New Roman" panose="02020603050405020304" pitchFamily="18" charset="0"/>
              </a:rPr>
              <a:t>11.</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domestic</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adj</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本国的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国内的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家用的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家庭的</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effectLst/>
              <a:latin typeface="+mn-lt"/>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936501" y="1223863"/>
            <a:ext cx="151216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936501" y="1691206"/>
            <a:ext cx="151216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936501" y="1812550"/>
            <a:ext cx="165618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936501" y="2279893"/>
            <a:ext cx="165618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957053" y="2420841"/>
            <a:ext cx="221169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957054" y="2888184"/>
            <a:ext cx="221169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936502" y="3035552"/>
            <a:ext cx="187220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936502" y="3502895"/>
            <a:ext cx="187220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922200" y="3601016"/>
            <a:ext cx="172819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922200" y="4068359"/>
            <a:ext cx="172819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xmlns="" id="{8A90BD6A-DAC1-4175-BADE-A70FD2E31095}"/>
              </a:ext>
            </a:extLst>
          </p:cNvPr>
          <p:cNvSpPr/>
          <p:nvPr/>
        </p:nvSpPr>
        <p:spPr>
          <a:xfrm>
            <a:off x="1106170" y="4156906"/>
            <a:ext cx="191856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9" name="直接连接符 18">
            <a:extLst>
              <a:ext uri="{FF2B5EF4-FFF2-40B4-BE49-F238E27FC236}">
                <a16:creationId xmlns:a16="http://schemas.microsoft.com/office/drawing/2014/main" xmlns="" id="{94F29B7E-74BF-4821-88B9-C8400B1817B7}"/>
              </a:ext>
            </a:extLst>
          </p:cNvPr>
          <p:cNvCxnSpPr>
            <a:cxnSpLocks/>
          </p:cNvCxnSpPr>
          <p:nvPr/>
        </p:nvCxnSpPr>
        <p:spPr>
          <a:xfrm>
            <a:off x="1106170" y="4624249"/>
            <a:ext cx="191856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a16="http://schemas.microsoft.com/office/drawing/2014/main" xmlns="" id="{8A90BD6A-DAC1-4175-BADE-A70FD2E31095}"/>
              </a:ext>
            </a:extLst>
          </p:cNvPr>
          <p:cNvSpPr/>
          <p:nvPr/>
        </p:nvSpPr>
        <p:spPr>
          <a:xfrm>
            <a:off x="1080517" y="4728794"/>
            <a:ext cx="208823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2" name="直接连接符 21">
            <a:extLst>
              <a:ext uri="{FF2B5EF4-FFF2-40B4-BE49-F238E27FC236}">
                <a16:creationId xmlns:a16="http://schemas.microsoft.com/office/drawing/2014/main" xmlns="" id="{94F29B7E-74BF-4821-88B9-C8400B1817B7}"/>
              </a:ext>
            </a:extLst>
          </p:cNvPr>
          <p:cNvCxnSpPr>
            <a:cxnSpLocks/>
          </p:cNvCxnSpPr>
          <p:nvPr/>
        </p:nvCxnSpPr>
        <p:spPr>
          <a:xfrm>
            <a:off x="1080517" y="5196137"/>
            <a:ext cx="208823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57104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8"/>
                                        </p:tgtEl>
                                      </p:cBhvr>
                                    </p:animEffect>
                                    <p:set>
                                      <p:cBhvr>
                                        <p:cTn id="32" dur="1" fill="hold">
                                          <p:stCondLst>
                                            <p:cond delay="499"/>
                                          </p:stCondLst>
                                        </p:cTn>
                                        <p:tgtEl>
                                          <p:spTgt spid="18"/>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21"/>
                                        </p:tgtEl>
                                      </p:cBhvr>
                                    </p:animEffect>
                                    <p:set>
                                      <p:cBhvr>
                                        <p:cTn id="37"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P spid="15" grpId="0" animBg="1"/>
      <p:bldP spid="18" grpId="0" animBg="1"/>
      <p:bldP spid="2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935831"/>
            <a:ext cx="10807700" cy="422885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mtClean="0">
                <a:solidFill>
                  <a:srgbClr val="000000"/>
                </a:solidFill>
                <a:latin typeface="+mn-lt"/>
                <a:ea typeface="宋体" panose="02010600030101010101" pitchFamily="2" charset="-122"/>
                <a:cs typeface="Times New Roman" panose="02020603050405020304" pitchFamily="18" charset="0"/>
              </a:rPr>
              <a:t>12.</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comprise</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vt</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包括</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包含</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由</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组成</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mtClean="0">
                <a:solidFill>
                  <a:srgbClr val="000000"/>
                </a:solidFill>
                <a:latin typeface="+mn-lt"/>
                <a:ea typeface="宋体" panose="02010600030101010101" pitchFamily="2" charset="-122"/>
                <a:cs typeface="Times New Roman" panose="02020603050405020304" pitchFamily="18" charset="0"/>
              </a:rPr>
              <a:t>13.</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generate</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vt</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产生</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引起</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mtClean="0">
                <a:solidFill>
                  <a:srgbClr val="000000"/>
                </a:solidFill>
                <a:latin typeface="+mn-lt"/>
                <a:ea typeface="宋体" panose="02010600030101010101" pitchFamily="2" charset="-122"/>
                <a:cs typeface="Times New Roman" panose="02020603050405020304" pitchFamily="18" charset="0"/>
              </a:rPr>
              <a:t>14.</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leisure</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n</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闲暇</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休闲</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空闲</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mtClean="0">
                <a:solidFill>
                  <a:srgbClr val="000000"/>
                </a:solidFill>
                <a:latin typeface="+mn-lt"/>
                <a:ea typeface="宋体" panose="02010600030101010101" pitchFamily="2" charset="-122"/>
                <a:cs typeface="Times New Roman" panose="02020603050405020304" pitchFamily="18" charset="0"/>
              </a:rPr>
              <a:t>15.</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soil</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n</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泥土</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土壤</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国土</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领土</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mtClean="0">
                <a:solidFill>
                  <a:srgbClr val="000000"/>
                </a:solidFill>
                <a:latin typeface="+mn-lt"/>
                <a:ea typeface="宋体" panose="02010600030101010101" pitchFamily="2" charset="-122"/>
                <a:cs typeface="Times New Roman" panose="02020603050405020304" pitchFamily="18" charset="0"/>
              </a:rPr>
              <a:t>16.</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celebrity</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n</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名望</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名誉</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名人</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名流</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mtClean="0">
                <a:solidFill>
                  <a:srgbClr val="000000"/>
                </a:solidFill>
                <a:latin typeface="+mn-lt"/>
                <a:ea typeface="宋体" panose="02010600030101010101" pitchFamily="2" charset="-122"/>
                <a:cs typeface="Times New Roman" panose="02020603050405020304" pitchFamily="18" charset="0"/>
              </a:rPr>
              <a:t>17.</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grain</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n</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谷物</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谷粒</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颗粒</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mtClean="0">
                <a:solidFill>
                  <a:srgbClr val="000000"/>
                </a:solidFill>
                <a:latin typeface="+mn-lt"/>
                <a:ea typeface="宋体" panose="02010600030101010101" pitchFamily="2" charset="-122"/>
                <a:cs typeface="Times New Roman" panose="02020603050405020304" pitchFamily="18" charset="0"/>
              </a:rPr>
              <a:t>18.</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vision</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n</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想象</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视力</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视野</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影像</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effectLst/>
              <a:latin typeface="+mn-lt"/>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1191080" y="1079847"/>
            <a:ext cx="187220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1191080" y="1547190"/>
            <a:ext cx="187220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1191080" y="1643905"/>
            <a:ext cx="187220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1191080" y="2111248"/>
            <a:ext cx="187220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8A90BD6A-DAC1-4175-BADE-A70FD2E31095}"/>
              </a:ext>
            </a:extLst>
          </p:cNvPr>
          <p:cNvSpPr/>
          <p:nvPr/>
        </p:nvSpPr>
        <p:spPr>
          <a:xfrm>
            <a:off x="1156826" y="2199493"/>
            <a:ext cx="157987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a16="http://schemas.microsoft.com/office/drawing/2014/main" xmlns="" id="{94F29B7E-74BF-4821-88B9-C8400B1817B7}"/>
              </a:ext>
            </a:extLst>
          </p:cNvPr>
          <p:cNvCxnSpPr>
            <a:cxnSpLocks/>
          </p:cNvCxnSpPr>
          <p:nvPr/>
        </p:nvCxnSpPr>
        <p:spPr>
          <a:xfrm>
            <a:off x="1156826" y="2666836"/>
            <a:ext cx="157987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1156826" y="2764498"/>
            <a:ext cx="121983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1156826" y="3231841"/>
            <a:ext cx="121983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1156826" y="3400748"/>
            <a:ext cx="201192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1156826" y="3868091"/>
            <a:ext cx="201192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8A90BD6A-DAC1-4175-BADE-A70FD2E31095}"/>
              </a:ext>
            </a:extLst>
          </p:cNvPr>
          <p:cNvSpPr/>
          <p:nvPr/>
        </p:nvSpPr>
        <p:spPr>
          <a:xfrm>
            <a:off x="1156826" y="3997995"/>
            <a:ext cx="143585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7" name="直接连接符 16">
            <a:extLst>
              <a:ext uri="{FF2B5EF4-FFF2-40B4-BE49-F238E27FC236}">
                <a16:creationId xmlns:a16="http://schemas.microsoft.com/office/drawing/2014/main" xmlns="" id="{94F29B7E-74BF-4821-88B9-C8400B1817B7}"/>
              </a:ext>
            </a:extLst>
          </p:cNvPr>
          <p:cNvCxnSpPr>
            <a:cxnSpLocks/>
          </p:cNvCxnSpPr>
          <p:nvPr/>
        </p:nvCxnSpPr>
        <p:spPr>
          <a:xfrm>
            <a:off x="1156826" y="4465338"/>
            <a:ext cx="1435859"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xmlns="" id="{8A90BD6A-DAC1-4175-BADE-A70FD2E31095}"/>
              </a:ext>
            </a:extLst>
          </p:cNvPr>
          <p:cNvSpPr/>
          <p:nvPr/>
        </p:nvSpPr>
        <p:spPr>
          <a:xfrm>
            <a:off x="1156826" y="4531212"/>
            <a:ext cx="143585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0" name="直接连接符 19">
            <a:extLst>
              <a:ext uri="{FF2B5EF4-FFF2-40B4-BE49-F238E27FC236}">
                <a16:creationId xmlns:a16="http://schemas.microsoft.com/office/drawing/2014/main" xmlns="" id="{94F29B7E-74BF-4821-88B9-C8400B1817B7}"/>
              </a:ext>
            </a:extLst>
          </p:cNvPr>
          <p:cNvCxnSpPr>
            <a:cxnSpLocks/>
          </p:cNvCxnSpPr>
          <p:nvPr/>
        </p:nvCxnSpPr>
        <p:spPr>
          <a:xfrm>
            <a:off x="1156826" y="4998555"/>
            <a:ext cx="1435859"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05153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19"/>
                                        </p:tgtEl>
                                      </p:cBhvr>
                                    </p:animEffect>
                                    <p:set>
                                      <p:cBhvr>
                                        <p:cTn id="37"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10" grpId="0" animBg="1"/>
      <p:bldP spid="13" grpId="0" animBg="1"/>
      <p:bldP spid="16" grpId="0" animBg="1"/>
      <p:bldP spid="1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863823"/>
            <a:ext cx="10807700" cy="481978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mn-lt"/>
                <a:cs typeface="Times New Roman" panose="02020603050405020304" pitchFamily="18" charset="0"/>
              </a:rPr>
              <a:t>词汇拓展</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1.devote </a:t>
            </a:r>
            <a:r>
              <a:rPr lang="en-US" altLang="zh-CN" i="1">
                <a:solidFill>
                  <a:srgbClr val="000000"/>
                </a:solidFill>
                <a:latin typeface="+mn-lt"/>
                <a:ea typeface="宋体" panose="02010600030101010101" pitchFamily="2" charset="-122"/>
                <a:cs typeface="Times New Roman" panose="02020603050405020304" pitchFamily="18" charset="0"/>
              </a:rPr>
              <a:t>vt</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把</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献</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给</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把</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专用于</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专心</a:t>
            </a:r>
            <a:r>
              <a:rPr lang="zh-CN" altLang="zh-CN" smtClean="0">
                <a:solidFill>
                  <a:srgbClr val="000000"/>
                </a:solidFill>
                <a:latin typeface="+mn-lt"/>
                <a:ea typeface="宋体" panose="02010600030101010101" pitchFamily="2" charset="-122"/>
                <a:cs typeface="Times New Roman" panose="02020603050405020304" pitchFamily="18" charset="0"/>
              </a:rPr>
              <a:t>于</a:t>
            </a:r>
            <a:endParaRPr lang="en-US" altLang="zh-CN" smtClean="0">
              <a:solidFill>
                <a:srgbClr val="000000"/>
              </a:solidFill>
              <a:latin typeface="+mn-lt"/>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mtClean="0">
                <a:solidFill>
                  <a:srgbClr val="000000"/>
                </a:solidFill>
                <a:latin typeface="+mn-lt"/>
                <a:ea typeface="宋体" panose="02010600030101010101" pitchFamily="2" charset="-122"/>
                <a:cs typeface="Times New Roman" panose="02020603050405020304" pitchFamily="18" charset="0"/>
              </a:rPr>
              <a:t>→</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devotion</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n</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奉献</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忠诚</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smtClean="0">
                <a:solidFill>
                  <a:srgbClr val="000000"/>
                </a:solidFill>
                <a:latin typeface="+mn-lt"/>
                <a:ea typeface="宋体" panose="02010600030101010101" pitchFamily="2" charset="-122"/>
                <a:cs typeface="Times New Roman" panose="02020603050405020304" pitchFamily="18" charset="0"/>
              </a:rPr>
              <a:t>关爱</a:t>
            </a:r>
            <a:endParaRPr lang="en-US" altLang="zh-CN" smtClean="0">
              <a:solidFill>
                <a:srgbClr val="000000"/>
              </a:solidFill>
              <a:latin typeface="+mn-lt"/>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mtClean="0">
                <a:solidFill>
                  <a:srgbClr val="000000"/>
                </a:solidFill>
                <a:latin typeface="+mn-lt"/>
                <a:ea typeface="宋体" panose="02010600030101010101" pitchFamily="2" charset="-122"/>
                <a:cs typeface="Times New Roman" panose="02020603050405020304" pitchFamily="18" charset="0"/>
              </a:rPr>
              <a:t>→</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devoted</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adj</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挚爱的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忠诚的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全心全意的</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2.shortage </a:t>
            </a:r>
            <a:r>
              <a:rPr lang="en-US" altLang="zh-CN" i="1">
                <a:solidFill>
                  <a:srgbClr val="000000"/>
                </a:solidFill>
                <a:latin typeface="+mn-lt"/>
                <a:ea typeface="宋体" panose="02010600030101010101" pitchFamily="2" charset="-122"/>
                <a:cs typeface="Times New Roman" panose="02020603050405020304" pitchFamily="18" charset="0"/>
              </a:rPr>
              <a:t>n.</a:t>
            </a:r>
            <a:r>
              <a:rPr lang="zh-CN" altLang="zh-CN">
                <a:solidFill>
                  <a:srgbClr val="000000"/>
                </a:solidFill>
                <a:latin typeface="+mn-lt"/>
                <a:ea typeface="宋体" panose="02010600030101010101" pitchFamily="2" charset="-122"/>
                <a:cs typeface="Times New Roman" panose="02020603050405020304" pitchFamily="18" charset="0"/>
              </a:rPr>
              <a:t>不足</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缺少</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短缺</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short</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adj</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短的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短缺的</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3.convince </a:t>
            </a:r>
            <a:r>
              <a:rPr lang="en-US" altLang="zh-CN" i="1">
                <a:solidFill>
                  <a:srgbClr val="000000"/>
                </a:solidFill>
                <a:latin typeface="+mn-lt"/>
                <a:ea typeface="宋体" panose="02010600030101010101" pitchFamily="2" charset="-122"/>
                <a:cs typeface="Times New Roman" panose="02020603050405020304" pitchFamily="18" charset="0"/>
              </a:rPr>
              <a:t>vt</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使相信</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使确信</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说服</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convincing</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adj</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令人信服的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有说服力的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convinced</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adj</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smtClean="0">
                <a:solidFill>
                  <a:srgbClr val="000000"/>
                </a:solidFill>
                <a:latin typeface="+mn-lt"/>
                <a:ea typeface="宋体" panose="02010600030101010101" pitchFamily="2" charset="-122"/>
                <a:cs typeface="Times New Roman" panose="02020603050405020304" pitchFamily="18" charset="0"/>
              </a:rPr>
              <a:t>坚信</a:t>
            </a:r>
            <a:r>
              <a:rPr lang="zh-CN" altLang="en-US">
                <a:solidFill>
                  <a:srgbClr val="000000"/>
                </a:solidFill>
                <a:latin typeface="+mn-lt"/>
                <a:ea typeface="宋体" panose="02010600030101010101" pitchFamily="2" charset="-122"/>
                <a:cs typeface="Times New Roman" panose="02020603050405020304" pitchFamily="18" charset="0"/>
              </a:rPr>
              <a:t>的</a:t>
            </a:r>
            <a:r>
              <a:rPr lang="en-US" altLang="zh-CN" smtClean="0">
                <a:solidFill>
                  <a:srgbClr val="000000"/>
                </a:solidFill>
                <a:latin typeface="+mn-lt"/>
                <a:ea typeface="宋体" panose="02010600030101010101" pitchFamily="2" charset="-122"/>
                <a:cs typeface="Times New Roman" panose="02020603050405020304" pitchFamily="18" charset="0"/>
              </a:rPr>
              <a:t>;</a:t>
            </a:r>
            <a:r>
              <a:rPr lang="zh-CN" altLang="zh-CN" smtClean="0">
                <a:solidFill>
                  <a:srgbClr val="000000"/>
                </a:solidFill>
                <a:latin typeface="+mn-lt"/>
                <a:ea typeface="宋体" panose="02010600030101010101" pitchFamily="2" charset="-122"/>
                <a:cs typeface="Times New Roman" panose="02020603050405020304" pitchFamily="18" charset="0"/>
              </a:rPr>
              <a:t>深信</a:t>
            </a:r>
            <a:r>
              <a:rPr lang="zh-CN" altLang="en-US">
                <a:solidFill>
                  <a:srgbClr val="000000"/>
                </a:solidFill>
                <a:latin typeface="+mn-lt"/>
                <a:ea typeface="宋体" panose="02010600030101010101" pitchFamily="2" charset="-122"/>
                <a:cs typeface="Times New Roman" panose="02020603050405020304" pitchFamily="18" charset="0"/>
              </a:rPr>
              <a:t>的</a:t>
            </a:r>
            <a:r>
              <a:rPr lang="en-US" altLang="zh-CN" smtClean="0">
                <a:solidFill>
                  <a:srgbClr val="000000"/>
                </a:solidFill>
                <a:latin typeface="+mn-lt"/>
                <a:ea typeface="宋体" panose="02010600030101010101" pitchFamily="2" charset="-122"/>
                <a:cs typeface="Times New Roman" panose="02020603050405020304" pitchFamily="18" charset="0"/>
              </a:rPr>
              <a:t>;</a:t>
            </a:r>
            <a:r>
              <a:rPr lang="zh-CN" altLang="zh-CN" smtClean="0">
                <a:solidFill>
                  <a:srgbClr val="000000"/>
                </a:solidFill>
                <a:latin typeface="+mn-lt"/>
                <a:ea typeface="宋体" panose="02010600030101010101" pitchFamily="2" charset="-122"/>
                <a:cs typeface="Times New Roman" panose="02020603050405020304" pitchFamily="18" charset="0"/>
              </a:rPr>
              <a:t>确信</a:t>
            </a:r>
            <a:r>
              <a:rPr lang="zh-CN" altLang="en-US">
                <a:solidFill>
                  <a:srgbClr val="000000"/>
                </a:solidFill>
                <a:latin typeface="+mn-lt"/>
                <a:ea typeface="宋体" panose="02010600030101010101" pitchFamily="2" charset="-122"/>
                <a:cs typeface="Times New Roman" panose="02020603050405020304" pitchFamily="18" charset="0"/>
              </a:rPr>
              <a:t>的</a:t>
            </a:r>
            <a:r>
              <a:rPr lang="en-US" altLang="zh-CN" smtClean="0">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坚信不疑的</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effectLst/>
              <a:latin typeface="+mn-lt"/>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1100452" y="2157471"/>
            <a:ext cx="187220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1100452" y="2624814"/>
            <a:ext cx="187220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1080517" y="2664023"/>
            <a:ext cx="187220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1080517" y="3131366"/>
            <a:ext cx="187220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8A90BD6A-DAC1-4175-BADE-A70FD2E31095}"/>
              </a:ext>
            </a:extLst>
          </p:cNvPr>
          <p:cNvSpPr/>
          <p:nvPr/>
        </p:nvSpPr>
        <p:spPr>
          <a:xfrm>
            <a:off x="6023222" y="3312095"/>
            <a:ext cx="146600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a16="http://schemas.microsoft.com/office/drawing/2014/main" xmlns="" id="{94F29B7E-74BF-4821-88B9-C8400B1817B7}"/>
              </a:ext>
            </a:extLst>
          </p:cNvPr>
          <p:cNvCxnSpPr>
            <a:cxnSpLocks/>
          </p:cNvCxnSpPr>
          <p:nvPr/>
        </p:nvCxnSpPr>
        <p:spPr>
          <a:xfrm>
            <a:off x="6023222" y="3779438"/>
            <a:ext cx="146600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6985173" y="3925853"/>
            <a:ext cx="237626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6985173" y="4393196"/>
            <a:ext cx="237626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4608909" y="4500049"/>
            <a:ext cx="201622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4608909" y="4967392"/>
            <a:ext cx="201622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53137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10" grpId="0" animBg="1"/>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719807"/>
            <a:ext cx="10807700" cy="5410712"/>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4.conventional </a:t>
            </a:r>
            <a:r>
              <a:rPr lang="en-US" altLang="zh-CN" i="1">
                <a:solidFill>
                  <a:srgbClr val="000000"/>
                </a:solidFill>
                <a:latin typeface="+mn-lt"/>
                <a:ea typeface="宋体" panose="02010600030101010101" pitchFamily="2" charset="-122"/>
                <a:cs typeface="Times New Roman" panose="02020603050405020304" pitchFamily="18" charset="0"/>
              </a:rPr>
              <a:t>adj</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传统的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习惯</a:t>
            </a:r>
            <a:r>
              <a:rPr lang="zh-CN" altLang="zh-CN" smtClean="0">
                <a:solidFill>
                  <a:srgbClr val="000000"/>
                </a:solidFill>
                <a:latin typeface="+mn-lt"/>
                <a:ea typeface="宋体" panose="02010600030101010101" pitchFamily="2" charset="-122"/>
                <a:cs typeface="Times New Roman" panose="02020603050405020304" pitchFamily="18" charset="0"/>
              </a:rPr>
              <a:t>的</a:t>
            </a:r>
            <a:endParaRPr lang="en-US" altLang="zh-CN" smtClean="0">
              <a:solidFill>
                <a:srgbClr val="000000"/>
              </a:solidFill>
              <a:latin typeface="+mn-lt"/>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mtClean="0">
                <a:solidFill>
                  <a:srgbClr val="000000"/>
                </a:solidFill>
                <a:latin typeface="+mn-lt"/>
                <a:ea typeface="宋体" panose="02010600030101010101" pitchFamily="2" charset="-122"/>
                <a:cs typeface="Times New Roman" panose="02020603050405020304" pitchFamily="18" charset="0"/>
              </a:rPr>
              <a:t>→</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convention</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n</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习俗</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常规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大会</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集会</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5.assumption </a:t>
            </a:r>
            <a:r>
              <a:rPr lang="en-US" altLang="zh-CN" i="1">
                <a:solidFill>
                  <a:srgbClr val="000000"/>
                </a:solidFill>
                <a:latin typeface="+mn-lt"/>
                <a:ea typeface="宋体" panose="02010600030101010101" pitchFamily="2" charset="-122"/>
                <a:cs typeface="Times New Roman" panose="02020603050405020304" pitchFamily="18" charset="0"/>
              </a:rPr>
              <a:t>n.</a:t>
            </a:r>
            <a:r>
              <a:rPr lang="zh-CN" altLang="zh-CN">
                <a:solidFill>
                  <a:srgbClr val="000000"/>
                </a:solidFill>
                <a:latin typeface="+mn-lt"/>
                <a:ea typeface="宋体" panose="02010600030101010101" pitchFamily="2" charset="-122"/>
                <a:cs typeface="Times New Roman" panose="02020603050405020304" pitchFamily="18" charset="0"/>
              </a:rPr>
              <a:t>假定</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设定</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责任的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承担</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权力的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smtClean="0">
                <a:solidFill>
                  <a:srgbClr val="000000"/>
                </a:solidFill>
                <a:latin typeface="+mn-lt"/>
                <a:ea typeface="宋体" panose="02010600030101010101" pitchFamily="2" charset="-122"/>
                <a:cs typeface="Times New Roman" panose="02020603050405020304" pitchFamily="18" charset="0"/>
              </a:rPr>
              <a:t>获得</a:t>
            </a:r>
            <a:endParaRPr lang="en-US" altLang="zh-CN" smtClean="0">
              <a:solidFill>
                <a:srgbClr val="000000"/>
              </a:solidFill>
              <a:latin typeface="+mn-lt"/>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mtClean="0">
                <a:solidFill>
                  <a:srgbClr val="000000"/>
                </a:solidFill>
                <a:latin typeface="+mn-lt"/>
                <a:ea typeface="宋体" panose="02010600030101010101" pitchFamily="2" charset="-122"/>
                <a:cs typeface="Times New Roman" panose="02020603050405020304" pitchFamily="18" charset="0"/>
              </a:rPr>
              <a:t>→</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assume</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smtClean="0">
                <a:solidFill>
                  <a:srgbClr val="000000"/>
                </a:solidFill>
                <a:latin typeface="+mn-lt"/>
                <a:ea typeface="Times New Roman" panose="02020603050405020304" pitchFamily="18" charset="0"/>
                <a:cs typeface="Times New Roman" panose="02020603050405020304" pitchFamily="18" charset="0"/>
              </a:rPr>
              <a:t>v</a:t>
            </a:r>
            <a:r>
              <a:rPr lang="en-US" altLang="zh-CN" i="1">
                <a:solidFill>
                  <a:srgbClr val="000000"/>
                </a:solidFill>
                <a:ea typeface="Times New Roman" panose="02020603050405020304" pitchFamily="18" charset="0"/>
                <a:cs typeface="Times New Roman" panose="02020603050405020304" pitchFamily="18" charset="0"/>
              </a:rPr>
              <a:t>t</a:t>
            </a:r>
            <a:r>
              <a:rPr lang="en-US" altLang="zh-CN" smtClean="0">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假定</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承担</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责任</a:t>
            </a:r>
            <a:r>
              <a:rPr lang="en-US" altLang="zh-CN">
                <a:solidFill>
                  <a:srgbClr val="000000"/>
                </a:solidFill>
                <a:latin typeface="+mn-lt"/>
                <a:ea typeface="宋体" panose="02010600030101010101" pitchFamily="2" charset="-122"/>
                <a:cs typeface="Times New Roman" panose="02020603050405020304" pitchFamily="18" charset="0"/>
              </a:rPr>
              <a:t>)</a:t>
            </a:r>
            <a:r>
              <a:rPr lang="en-US" altLang="zh-CN">
                <a:solidFill>
                  <a:srgbClr val="000000"/>
                </a:solidFill>
                <a:latin typeface="+mn-lt"/>
                <a:ea typeface="方正书宋_GBK" panose="03000509000000000000" pitchFamily="65"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6.consumption </a:t>
            </a:r>
            <a:r>
              <a:rPr lang="en-US" altLang="zh-CN" i="1">
                <a:solidFill>
                  <a:srgbClr val="000000"/>
                </a:solidFill>
                <a:latin typeface="+mn-lt"/>
                <a:ea typeface="宋体" panose="02010600030101010101" pitchFamily="2" charset="-122"/>
                <a:cs typeface="Times New Roman" panose="02020603050405020304" pitchFamily="18" charset="0"/>
              </a:rPr>
              <a:t>n.</a:t>
            </a:r>
            <a:r>
              <a:rPr lang="zh-CN" altLang="zh-CN">
                <a:solidFill>
                  <a:srgbClr val="000000"/>
                </a:solidFill>
                <a:latin typeface="+mn-lt"/>
                <a:ea typeface="宋体" panose="02010600030101010101" pitchFamily="2" charset="-122"/>
                <a:cs typeface="Times New Roman" panose="02020603050405020304" pitchFamily="18" charset="0"/>
              </a:rPr>
              <a:t>消耗</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消耗量</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消费</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consumer</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n</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消费者</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consume</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vt</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耗费</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消耗</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7.reality </a:t>
            </a:r>
            <a:r>
              <a:rPr lang="en-US" altLang="zh-CN" i="1">
                <a:solidFill>
                  <a:srgbClr val="000000"/>
                </a:solidFill>
                <a:latin typeface="+mn-lt"/>
                <a:ea typeface="宋体" panose="02010600030101010101" pitchFamily="2" charset="-122"/>
                <a:cs typeface="Times New Roman" panose="02020603050405020304" pitchFamily="18" charset="0"/>
              </a:rPr>
              <a:t>n.</a:t>
            </a:r>
            <a:r>
              <a:rPr lang="zh-CN" altLang="zh-CN">
                <a:solidFill>
                  <a:srgbClr val="000000"/>
                </a:solidFill>
                <a:latin typeface="+mn-lt"/>
                <a:ea typeface="宋体" panose="02010600030101010101" pitchFamily="2" charset="-122"/>
                <a:cs typeface="Times New Roman" panose="02020603050405020304" pitchFamily="18" charset="0"/>
              </a:rPr>
              <a:t>现实</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实际情况</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事实</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real</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adj</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真的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真正</a:t>
            </a:r>
            <a:r>
              <a:rPr lang="zh-CN" altLang="zh-CN" smtClean="0">
                <a:solidFill>
                  <a:srgbClr val="000000"/>
                </a:solidFill>
                <a:latin typeface="+mn-lt"/>
                <a:ea typeface="宋体" panose="02010600030101010101" pitchFamily="2" charset="-122"/>
                <a:cs typeface="Times New Roman" panose="02020603050405020304" pitchFamily="18" charset="0"/>
              </a:rPr>
              <a:t>的</a:t>
            </a:r>
            <a:endParaRPr lang="en-US" altLang="zh-CN" smtClean="0">
              <a:solidFill>
                <a:srgbClr val="000000"/>
              </a:solidFill>
              <a:latin typeface="+mn-lt"/>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mtClean="0">
                <a:solidFill>
                  <a:srgbClr val="000000"/>
                </a:solidFill>
                <a:latin typeface="+mn-lt"/>
                <a:ea typeface="宋体" panose="02010600030101010101" pitchFamily="2" charset="-122"/>
                <a:cs typeface="Times New Roman" panose="02020603050405020304" pitchFamily="18" charset="0"/>
              </a:rPr>
              <a:t>→</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really</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adv</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确实</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的确</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8.salty </a:t>
            </a:r>
            <a:r>
              <a:rPr lang="en-US" altLang="zh-CN" i="1">
                <a:solidFill>
                  <a:srgbClr val="000000"/>
                </a:solidFill>
                <a:latin typeface="+mn-lt"/>
                <a:ea typeface="宋体" panose="02010600030101010101" pitchFamily="2" charset="-122"/>
                <a:cs typeface="Times New Roman" panose="02020603050405020304" pitchFamily="18" charset="0"/>
              </a:rPr>
              <a:t>adj.</a:t>
            </a:r>
            <a:r>
              <a:rPr lang="zh-CN" altLang="zh-CN">
                <a:solidFill>
                  <a:srgbClr val="000000"/>
                </a:solidFill>
                <a:latin typeface="+mn-lt"/>
                <a:ea typeface="宋体" panose="02010600030101010101" pitchFamily="2" charset="-122"/>
                <a:cs typeface="Times New Roman" panose="02020603050405020304" pitchFamily="18" charset="0"/>
              </a:rPr>
              <a:t>含盐的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咸的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salt</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n</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盐</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食盐</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effectLst/>
              <a:latin typeface="+mn-lt"/>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xmlns="" id="{8A90BD6A-DAC1-4175-BADE-A70FD2E31095}"/>
              </a:ext>
            </a:extLst>
          </p:cNvPr>
          <p:cNvSpPr/>
          <p:nvPr/>
        </p:nvSpPr>
        <p:spPr>
          <a:xfrm>
            <a:off x="1000487" y="1344445"/>
            <a:ext cx="237626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5" name="直接连接符 4">
            <a:extLst>
              <a:ext uri="{FF2B5EF4-FFF2-40B4-BE49-F238E27FC236}">
                <a16:creationId xmlns:a16="http://schemas.microsoft.com/office/drawing/2014/main" xmlns="" id="{94F29B7E-74BF-4821-88B9-C8400B1817B7}"/>
              </a:ext>
            </a:extLst>
          </p:cNvPr>
          <p:cNvCxnSpPr>
            <a:cxnSpLocks/>
          </p:cNvCxnSpPr>
          <p:nvPr/>
        </p:nvCxnSpPr>
        <p:spPr>
          <a:xfrm>
            <a:off x="1000487" y="1811788"/>
            <a:ext cx="237626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1008509" y="2585966"/>
            <a:ext cx="169121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1008509" y="3053309"/>
            <a:ext cx="169121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7201197" y="3171205"/>
            <a:ext cx="223224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7201197" y="3638548"/>
            <a:ext cx="223224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1512565" y="3737482"/>
            <a:ext cx="187220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1512565" y="4204825"/>
            <a:ext cx="187220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6481117" y="4351633"/>
            <a:ext cx="129614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6481117" y="4818976"/>
            <a:ext cx="129614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xmlns="" id="{8A90BD6A-DAC1-4175-BADE-A70FD2E31095}"/>
              </a:ext>
            </a:extLst>
          </p:cNvPr>
          <p:cNvSpPr/>
          <p:nvPr/>
        </p:nvSpPr>
        <p:spPr>
          <a:xfrm>
            <a:off x="1007478" y="4934000"/>
            <a:ext cx="129614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9" name="直接连接符 18">
            <a:extLst>
              <a:ext uri="{FF2B5EF4-FFF2-40B4-BE49-F238E27FC236}">
                <a16:creationId xmlns:a16="http://schemas.microsoft.com/office/drawing/2014/main" xmlns="" id="{94F29B7E-74BF-4821-88B9-C8400B1817B7}"/>
              </a:ext>
            </a:extLst>
          </p:cNvPr>
          <p:cNvCxnSpPr>
            <a:cxnSpLocks/>
          </p:cNvCxnSpPr>
          <p:nvPr/>
        </p:nvCxnSpPr>
        <p:spPr>
          <a:xfrm>
            <a:off x="1007478" y="5401343"/>
            <a:ext cx="129614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xmlns="" id="{8A90BD6A-DAC1-4175-BADE-A70FD2E31095}"/>
              </a:ext>
            </a:extLst>
          </p:cNvPr>
          <p:cNvSpPr/>
          <p:nvPr/>
        </p:nvSpPr>
        <p:spPr>
          <a:xfrm>
            <a:off x="5040957" y="5514243"/>
            <a:ext cx="129614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1" name="直接连接符 20">
            <a:extLst>
              <a:ext uri="{FF2B5EF4-FFF2-40B4-BE49-F238E27FC236}">
                <a16:creationId xmlns:a16="http://schemas.microsoft.com/office/drawing/2014/main" xmlns="" id="{94F29B7E-74BF-4821-88B9-C8400B1817B7}"/>
              </a:ext>
            </a:extLst>
          </p:cNvPr>
          <p:cNvCxnSpPr>
            <a:cxnSpLocks/>
          </p:cNvCxnSpPr>
          <p:nvPr/>
        </p:nvCxnSpPr>
        <p:spPr>
          <a:xfrm>
            <a:off x="5040957" y="5981586"/>
            <a:ext cx="129614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89890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8"/>
                                        </p:tgtEl>
                                      </p:cBhvr>
                                    </p:animEffect>
                                    <p:set>
                                      <p:cBhvr>
                                        <p:cTn id="32" dur="1" fill="hold">
                                          <p:stCondLst>
                                            <p:cond delay="499"/>
                                          </p:stCondLst>
                                        </p:cTn>
                                        <p:tgtEl>
                                          <p:spTgt spid="18"/>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20"/>
                                        </p:tgtEl>
                                      </p:cBhvr>
                                    </p:animEffect>
                                    <p:set>
                                      <p:cBhvr>
                                        <p:cTn id="37"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9" grpId="0" animBg="1"/>
      <p:bldP spid="12" grpId="0" animBg="1"/>
      <p:bldP spid="15" grpId="0" animBg="1"/>
      <p:bldP spid="18" grpId="0" animBg="1"/>
      <p:bldP spid="2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863823"/>
            <a:ext cx="10807700" cy="422885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重点短语</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1.devote...</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to</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solidFill>
                  <a:srgbClr val="000000"/>
                </a:solidFill>
                <a:ea typeface="宋体" panose="02010600030101010101" pitchFamily="2" charset="-122"/>
                <a:cs typeface="Times New Roman" panose="02020603050405020304" pitchFamily="18" charset="0"/>
              </a:rPr>
              <a:t>把</a:t>
            </a:r>
            <a:r>
              <a:rPr lang="en-US" altLang="zh-CN" smtClean="0">
                <a:solidFill>
                  <a:srgbClr val="000000"/>
                </a:solidFill>
                <a:ea typeface="宋体" panose="02010600030101010101" pitchFamily="2" charset="-122"/>
                <a:cs typeface="Times New Roman" panose="02020603050405020304" pitchFamily="18" charset="0"/>
              </a:rPr>
              <a:t>……</a:t>
            </a:r>
            <a:r>
              <a:rPr lang="zh-CN" altLang="en-US">
                <a:solidFill>
                  <a:srgbClr val="000000"/>
                </a:solidFill>
                <a:ea typeface="宋体" panose="02010600030101010101" pitchFamily="2" charset="-122"/>
                <a:cs typeface="Times New Roman" panose="02020603050405020304" pitchFamily="18" charset="0"/>
              </a:rPr>
              <a:t>用于</a:t>
            </a:r>
            <a:r>
              <a:rPr lang="en-US" altLang="zh-CN">
                <a:solidFill>
                  <a:srgbClr val="000000"/>
                </a:solidFill>
                <a:ea typeface="宋体" panose="02010600030101010101" pitchFamily="2" charset="-122"/>
                <a:cs typeface="Times New Roman" panose="02020603050405020304" pitchFamily="18" charset="0"/>
              </a:rPr>
              <a:t>;</a:t>
            </a:r>
            <a:r>
              <a:rPr lang="zh-CN" altLang="en-US">
                <a:solidFill>
                  <a:srgbClr val="000000"/>
                </a:solidFill>
                <a:ea typeface="宋体" panose="02010600030101010101" pitchFamily="2" charset="-122"/>
                <a:cs typeface="Times New Roman" panose="02020603050405020304" pitchFamily="18" charset="0"/>
              </a:rPr>
              <a:t>献身</a:t>
            </a:r>
            <a:r>
              <a:rPr lang="en-US" altLang="zh-CN">
                <a:solidFill>
                  <a:srgbClr val="000000"/>
                </a:solidFill>
                <a:ea typeface="宋体" panose="02010600030101010101" pitchFamily="2" charset="-122"/>
                <a:cs typeface="Times New Roman" panose="02020603050405020304" pitchFamily="18" charset="0"/>
              </a:rPr>
              <a:t>;</a:t>
            </a:r>
            <a:r>
              <a:rPr lang="zh-CN" altLang="en-US">
                <a:solidFill>
                  <a:srgbClr val="000000"/>
                </a:solidFill>
                <a:ea typeface="宋体" panose="02010600030101010101" pitchFamily="2" charset="-122"/>
                <a:cs typeface="Times New Roman" panose="02020603050405020304" pitchFamily="18" charset="0"/>
              </a:rPr>
              <a:t>致力</a:t>
            </a:r>
            <a:r>
              <a:rPr lang="en-US" altLang="zh-CN" smtClean="0">
                <a:solidFill>
                  <a:srgbClr val="000000"/>
                </a:solidFill>
                <a:ea typeface="宋体" panose="02010600030101010101" pitchFamily="2" charset="-122"/>
                <a:cs typeface="Times New Roman" panose="02020603050405020304" pitchFamily="18" charset="0"/>
              </a:rPr>
              <a:t>;</a:t>
            </a:r>
            <a:r>
              <a:rPr lang="zh-CN" altLang="zh-CN" smtClean="0">
                <a:solidFill>
                  <a:srgbClr val="000000"/>
                </a:solidFill>
                <a:ea typeface="宋体" panose="02010600030101010101" pitchFamily="2" charset="-122"/>
                <a:cs typeface="Times New Roman" panose="02020603050405020304" pitchFamily="18" charset="0"/>
              </a:rPr>
              <a:t>专心</a:t>
            </a:r>
            <a:r>
              <a:rPr lang="en-US" altLang="zh-CN">
                <a:solidFill>
                  <a:srgbClr val="000000"/>
                </a:solidFill>
                <a:ea typeface="宋体" panose="02010600030101010101" pitchFamily="2"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2.be comprised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of</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solidFill>
                  <a:srgbClr val="000000"/>
                </a:solidFill>
                <a:ea typeface="宋体" panose="02010600030101010101" pitchFamily="2" charset="-122"/>
                <a:cs typeface="Times New Roman" panose="02020603050405020304" pitchFamily="18" charset="0"/>
              </a:rPr>
              <a:t>包括</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包含</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由</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组成</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或构成</a:t>
            </a:r>
            <a:r>
              <a:rPr lang="en-US" altLang="zh-CN">
                <a:solidFill>
                  <a:srgbClr val="000000"/>
                </a:solidFill>
                <a:ea typeface="宋体" panose="02010600030101010101" pitchFamily="2" charset="-122"/>
                <a:cs typeface="Times New Roman" panose="02020603050405020304" pitchFamily="18" charset="0"/>
              </a:rPr>
              <a:t>)</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3.deep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down</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solidFill>
                  <a:srgbClr val="000000"/>
                </a:solidFill>
                <a:ea typeface="宋体" panose="02010600030101010101" pitchFamily="2" charset="-122"/>
                <a:cs typeface="Times New Roman" panose="02020603050405020304" pitchFamily="18" charset="0"/>
              </a:rPr>
              <a:t>在内心深处</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本质上</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实际上</a:t>
            </a:r>
            <a:r>
              <a:rPr lang="en-US" altLang="zh-CN">
                <a:solidFill>
                  <a:srgbClr val="000000"/>
                </a:solidFill>
                <a:ea typeface="宋体" panose="02010600030101010101" pitchFamily="2"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4.open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up</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使某事物</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成为可能</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可得到</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可达到</a:t>
            </a:r>
            <a:r>
              <a:rPr lang="en-US" altLang="zh-CN">
                <a:solidFill>
                  <a:srgbClr val="000000"/>
                </a:solidFill>
                <a:ea typeface="宋体" panose="02010600030101010101" pitchFamily="2"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5.</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at</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heart </a:t>
            </a:r>
            <a:r>
              <a:rPr lang="zh-CN" altLang="zh-CN">
                <a:solidFill>
                  <a:srgbClr val="000000"/>
                </a:solidFill>
                <a:ea typeface="宋体" panose="02010600030101010101" pitchFamily="2" charset="-122"/>
                <a:cs typeface="Times New Roman" panose="02020603050405020304" pitchFamily="18" charset="0"/>
              </a:rPr>
              <a:t>内心里</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本质上</a:t>
            </a:r>
            <a:r>
              <a:rPr lang="en-US" altLang="zh-CN">
                <a:solidFill>
                  <a:srgbClr val="000000"/>
                </a:solidFill>
                <a:ea typeface="宋体" panose="02010600030101010101" pitchFamily="2"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6.dream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up</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solidFill>
                  <a:srgbClr val="000000"/>
                </a:solidFill>
                <a:ea typeface="宋体" panose="02010600030101010101" pitchFamily="2" charset="-122"/>
                <a:cs typeface="Times New Roman" panose="02020603050405020304" pitchFamily="18" charset="0"/>
              </a:rPr>
              <a:t>凭空想出</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虚构出</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尤指荒诞不经的事</a:t>
            </a:r>
            <a:r>
              <a:rPr lang="en-US" altLang="zh-CN">
                <a:solidFill>
                  <a:srgbClr val="000000"/>
                </a:solidFill>
                <a:ea typeface="宋体" panose="02010600030101010101" pitchFamily="2" charset="-122"/>
                <a:cs typeface="Times New Roman" panose="02020603050405020304" pitchFamily="18" charset="0"/>
              </a:rPr>
              <a:t>)</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2304653" y="1561601"/>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2304653" y="2028944"/>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3240757" y="2106985"/>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3240757" y="2574328"/>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8A90BD6A-DAC1-4175-BADE-A70FD2E31095}"/>
              </a:ext>
            </a:extLst>
          </p:cNvPr>
          <p:cNvSpPr/>
          <p:nvPr/>
        </p:nvSpPr>
        <p:spPr>
          <a:xfrm>
            <a:off x="1764593" y="2711755"/>
            <a:ext cx="162018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a16="http://schemas.microsoft.com/office/drawing/2014/main" xmlns="" id="{94F29B7E-74BF-4821-88B9-C8400B1817B7}"/>
              </a:ext>
            </a:extLst>
          </p:cNvPr>
          <p:cNvCxnSpPr>
            <a:cxnSpLocks/>
          </p:cNvCxnSpPr>
          <p:nvPr/>
        </p:nvCxnSpPr>
        <p:spPr>
          <a:xfrm>
            <a:off x="1764593" y="3179098"/>
            <a:ext cx="162018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1769245" y="3349978"/>
            <a:ext cx="103946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1769245" y="3817321"/>
            <a:ext cx="103946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864493" y="3916121"/>
            <a:ext cx="103946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864493" y="4383464"/>
            <a:ext cx="103946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2088629" y="4488916"/>
            <a:ext cx="103946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2088629" y="4956259"/>
            <a:ext cx="103946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356347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10" grpId="0" animBg="1"/>
      <p:bldP spid="13" grpId="0" animBg="1"/>
      <p:bldP spid="1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247091" y="840975"/>
            <a:ext cx="2523837" cy="458233"/>
          </a:xfrm>
          <a:prstGeom prst="roundRect">
            <a:avLst/>
          </a:prstGeom>
          <a:solidFill>
            <a:srgbClr val="C6A7DD"/>
          </a:solidFill>
          <a:ln>
            <a:solidFill>
              <a:srgbClr val="C6A7DD"/>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dirty="0">
                <a:solidFill>
                  <a:schemeClr val="bg1"/>
                </a:solidFill>
              </a:rPr>
              <a:t>阅 读 自 测</a:t>
            </a:r>
            <a:endParaRPr lang="zh-CN" altLang="zh-CN" dirty="0">
              <a:solidFill>
                <a:schemeClr val="bg1"/>
              </a:solidFill>
            </a:endParaRPr>
          </a:p>
        </p:txBody>
      </p:sp>
      <p:sp>
        <p:nvSpPr>
          <p:cNvPr id="3" name="矩形 2"/>
          <p:cNvSpPr>
            <a:spLocks noChangeAspect="1"/>
          </p:cNvSpPr>
          <p:nvPr/>
        </p:nvSpPr>
        <p:spPr>
          <a:xfrm>
            <a:off x="361950" y="1439887"/>
            <a:ext cx="10807700" cy="3637919"/>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Step 1</a:t>
            </a:r>
            <a:r>
              <a:rPr lang="zh-CN" altLang="zh-CN">
                <a:solidFill>
                  <a:srgbClr val="000000"/>
                </a:solid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Fast Reading</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一、快速浏览课文</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cs typeface="Times New Roman" panose="02020603050405020304" pitchFamily="18" charset="0"/>
              </a:rPr>
              <a:t>将段落与其主旨大意相匹配</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Para.1:</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C</a:t>
            </a:r>
            <a:r>
              <a:rPr lang="zh-CN" altLang="zh-CN">
                <a:ea typeface="宋体" panose="02010600030101010101" pitchFamily="2" charset="-122"/>
                <a:cs typeface="Times New Roman" panose="02020603050405020304" pitchFamily="18" charset="0"/>
              </a:rPr>
              <a:t>　</a:t>
            </a:r>
            <a:r>
              <a:rPr lang="zh-CN" altLang="zh-CN">
                <a:solidFill>
                  <a:srgbClr val="000000"/>
                </a:solidFill>
                <a:ea typeface="宋体" panose="02010600030101010101" pitchFamily="2" charset="-122"/>
                <a:cs typeface="Times New Roman" panose="02020603050405020304" pitchFamily="18" charset="0"/>
              </a:rPr>
              <a:t>　</a:t>
            </a:r>
            <a:r>
              <a:rPr lang="en-US" altLang="zh-CN" smtClean="0">
                <a:solidFill>
                  <a:srgbClr val="000000"/>
                </a:solidFill>
                <a:ea typeface="宋体" panose="02010600030101010101" pitchFamily="2" charset="-122"/>
                <a:cs typeface="Times New Roman" panose="02020603050405020304" pitchFamily="18" charset="0"/>
              </a:rPr>
              <a:t>   A.Yuan </a:t>
            </a:r>
            <a:r>
              <a:rPr lang="en-US" altLang="zh-CN">
                <a:solidFill>
                  <a:srgbClr val="000000"/>
                </a:solidFill>
                <a:ea typeface="宋体" panose="02010600030101010101" pitchFamily="2" charset="-122"/>
                <a:cs typeface="Times New Roman" panose="02020603050405020304" pitchFamily="18" charset="0"/>
              </a:rPr>
              <a:t>conducted research and developed </a:t>
            </a:r>
            <a:endParaRPr lang="en-US" altLang="zh-CN" smtClean="0">
              <a:solidFill>
                <a:srgbClr val="000000"/>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 </a:t>
            </a:r>
            <a:r>
              <a:rPr lang="en-US" altLang="zh-CN" smtClean="0">
                <a:solidFill>
                  <a:srgbClr val="000000"/>
                </a:solidFill>
                <a:ea typeface="宋体" panose="02010600030101010101" pitchFamily="2" charset="-122"/>
                <a:cs typeface="Times New Roman" panose="02020603050405020304" pitchFamily="18" charset="0"/>
              </a:rPr>
              <a:t>                              hybrid </a:t>
            </a:r>
            <a:r>
              <a:rPr lang="en-US" altLang="zh-CN">
                <a:solidFill>
                  <a:srgbClr val="000000"/>
                </a:solidFill>
                <a:ea typeface="宋体" panose="02010600030101010101" pitchFamily="2" charset="-122"/>
                <a:cs typeface="Times New Roman" panose="02020603050405020304" pitchFamily="18" charset="0"/>
              </a:rPr>
              <a:t>rice.</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Para.2:</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D</a:t>
            </a:r>
            <a:r>
              <a:rPr lang="en-US" altLang="zh-CN">
                <a:latin typeface="宋体" panose="02010600030101010101" pitchFamily="2" charset="-122"/>
                <a:ea typeface="方正书宋_GBK" panose="03000509000000000000" pitchFamily="65"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B.Yuan </a:t>
            </a:r>
            <a:r>
              <a:rPr lang="en-US" altLang="zh-CN" smtClean="0">
                <a:solidFill>
                  <a:srgbClr val="000000"/>
                </a:solidFill>
                <a:ea typeface="宋体" panose="02010600030101010101" pitchFamily="2" charset="-122"/>
                <a:cs typeface="Times New Roman" panose="02020603050405020304" pitchFamily="18" charset="0"/>
              </a:rPr>
              <a:t>worked hard </a:t>
            </a:r>
            <a:r>
              <a:rPr lang="en-US" altLang="zh-CN">
                <a:solidFill>
                  <a:srgbClr val="000000"/>
                </a:solidFill>
                <a:ea typeface="宋体" panose="02010600030101010101" pitchFamily="2" charset="-122"/>
                <a:cs typeface="Times New Roman" panose="02020603050405020304" pitchFamily="18" charset="0"/>
              </a:rPr>
              <a:t>to fulfil his dreams.</a:t>
            </a:r>
            <a:endParaRPr lang="en-US" altLang="zh-CN" smtClean="0">
              <a:solidFill>
                <a:srgbClr val="000000"/>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Para.3</a:t>
            </a:r>
            <a:r>
              <a:rPr lang="en-US" altLang="zh-CN">
                <a:solidFill>
                  <a:srgbClr val="000000"/>
                </a:solidFill>
                <a:ea typeface="宋体" panose="02010600030101010101" pitchFamily="2" charset="-122"/>
                <a:cs typeface="Times New Roman" panose="02020603050405020304" pitchFamily="18" charset="0"/>
              </a:rPr>
              <a:t>:</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A</a:t>
            </a:r>
            <a:r>
              <a:rPr lang="en-US" altLang="zh-CN">
                <a:latin typeface="宋体" panose="02010600030101010101" pitchFamily="2" charset="-122"/>
                <a:ea typeface="方正书宋_GBK" panose="03000509000000000000" pitchFamily="65"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C.Yuan considers himself a farmer.</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xmlns="" id="{8A90BD6A-DAC1-4175-BADE-A70FD2E31095}"/>
              </a:ext>
            </a:extLst>
          </p:cNvPr>
          <p:cNvSpPr/>
          <p:nvPr/>
        </p:nvSpPr>
        <p:spPr>
          <a:xfrm>
            <a:off x="1944613" y="2736031"/>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5" name="直接连接符 4">
            <a:extLst>
              <a:ext uri="{FF2B5EF4-FFF2-40B4-BE49-F238E27FC236}">
                <a16:creationId xmlns:a16="http://schemas.microsoft.com/office/drawing/2014/main" xmlns="" id="{94F29B7E-74BF-4821-88B9-C8400B1817B7}"/>
              </a:ext>
            </a:extLst>
          </p:cNvPr>
          <p:cNvCxnSpPr>
            <a:cxnSpLocks/>
          </p:cNvCxnSpPr>
          <p:nvPr/>
        </p:nvCxnSpPr>
        <p:spPr>
          <a:xfrm>
            <a:off x="1944613" y="3203374"/>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1800597" y="3888159"/>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1800597" y="4355502"/>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1800597" y="4522805"/>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1800597" y="4990148"/>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42769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799927"/>
            <a:ext cx="10807700" cy="245605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Para.4:</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E</a:t>
            </a:r>
            <a:r>
              <a:rPr lang="en-US" altLang="zh-CN">
                <a:latin typeface="宋体" panose="02010600030101010101" pitchFamily="2" charset="-122"/>
                <a:ea typeface="方正书宋_GBK" panose="03000509000000000000" pitchFamily="65"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D.Yuan decided to study agriculture.</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Para.5:</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F</a:t>
            </a:r>
            <a:r>
              <a:rPr lang="en-US" altLang="zh-CN">
                <a:latin typeface="宋体" panose="02010600030101010101" pitchFamily="2" charset="-122"/>
                <a:ea typeface="方正书宋_GBK" panose="03000509000000000000" pitchFamily="65"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E.Yuan</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s innovation has helped  </a:t>
            </a:r>
            <a:r>
              <a:rPr lang="en-US" altLang="zh-CN" smtClean="0">
                <a:solidFill>
                  <a:srgbClr val="000000"/>
                </a:solidFill>
                <a:ea typeface="宋体" panose="02010600030101010101" pitchFamily="2" charset="-122"/>
                <a:cs typeface="Times New Roman" panose="02020603050405020304" pitchFamily="18" charset="0"/>
              </a:rPr>
              <a:t>to feed </a:t>
            </a:r>
            <a:r>
              <a:rPr lang="en-US" altLang="zh-CN">
                <a:solidFill>
                  <a:srgbClr val="000000"/>
                </a:solidFill>
                <a:ea typeface="宋体" panose="02010600030101010101" pitchFamily="2" charset="-122"/>
                <a:cs typeface="Times New Roman" panose="02020603050405020304" pitchFamily="18" charset="0"/>
              </a:rPr>
              <a:t>more </a:t>
            </a:r>
            <a:endParaRPr lang="en-US" altLang="zh-CN" smtClean="0">
              <a:solidFill>
                <a:srgbClr val="000000"/>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 </a:t>
            </a:r>
            <a:r>
              <a:rPr lang="en-US" altLang="zh-CN" smtClean="0">
                <a:solidFill>
                  <a:srgbClr val="000000"/>
                </a:solidFill>
                <a:ea typeface="宋体" panose="02010600030101010101" pitchFamily="2" charset="-122"/>
                <a:cs typeface="Times New Roman" panose="02020603050405020304" pitchFamily="18" charset="0"/>
              </a:rPr>
              <a:t>                     people</a:t>
            </a:r>
            <a:r>
              <a:rPr lang="en-US" altLang="zh-CN">
                <a:solidFill>
                  <a:srgbClr val="000000"/>
                </a:solidFill>
                <a:ea typeface="宋体" panose="02010600030101010101" pitchFamily="2" charset="-122"/>
                <a:cs typeface="Times New Roman" panose="02020603050405020304" pitchFamily="18" charset="0"/>
              </a:rPr>
              <a:t>.</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Para.6:</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B</a:t>
            </a:r>
            <a:r>
              <a:rPr lang="en-US" altLang="zh-CN">
                <a:latin typeface="宋体" panose="02010600030101010101" pitchFamily="2" charset="-122"/>
                <a:ea typeface="方正书宋_GBK" panose="03000509000000000000" pitchFamily="65"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F.Yuan cares little for fame or wealth.</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1872605" y="1893290"/>
            <a:ext cx="72008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1872605" y="2360633"/>
            <a:ext cx="72008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1872605" y="2473601"/>
            <a:ext cx="72008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1872605" y="2940944"/>
            <a:ext cx="72008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1872605" y="3645154"/>
            <a:ext cx="72008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1872605" y="4112497"/>
            <a:ext cx="72008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422708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719807"/>
            <a:ext cx="10807700" cy="4172296"/>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Step 2</a:t>
            </a:r>
            <a:r>
              <a:rPr lang="zh-CN" altLang="zh-CN">
                <a:solidFill>
                  <a:srgbClr val="000000"/>
                </a:solid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Detailed Reading</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二、仔细阅读课文</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cs typeface="Times New Roman" panose="02020603050405020304" pitchFamily="18" charset="0"/>
              </a:rPr>
              <a:t>选择最佳答案</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1.Why did Yuan decide to study agriculture?</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B</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A.His parents wanted him to pursue a career in agriculture.</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B.He wanted to deal with the crisis of shortage of food.</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C.He wanted to be the “father of hybrid rice”.</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D.He was interested in agriculture.</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8319872" y="1966245"/>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8319872" y="2433588"/>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80789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横卷形 1">
            <a:hlinkClick r:id="rId2" action="ppaction://hlinksldjump" highlightClick="1">
              <a:snd r:embed="rId3" name="chimes.wav"/>
            </a:hlinkClick>
          </p:cNvPr>
          <p:cNvSpPr/>
          <p:nvPr/>
        </p:nvSpPr>
        <p:spPr>
          <a:xfrm>
            <a:off x="2592685" y="349257"/>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a:t>悦</a:t>
            </a:r>
            <a:r>
              <a:rPr lang="zh-CN" altLang="en-US" sz="4000" smtClean="0"/>
              <a:t>读</a:t>
            </a:r>
            <a:r>
              <a:rPr lang="en-US" altLang="zh-CN" sz="4000"/>
              <a:t>·</a:t>
            </a:r>
            <a:r>
              <a:rPr lang="zh-CN" altLang="en-US" sz="4000" smtClean="0"/>
              <a:t>导</a:t>
            </a:r>
            <a:r>
              <a:rPr lang="zh-CN" altLang="en-US" sz="4000"/>
              <a:t>入</a:t>
            </a:r>
          </a:p>
        </p:txBody>
      </p:sp>
      <p:sp>
        <p:nvSpPr>
          <p:cNvPr id="11" name="横卷形 10">
            <a:hlinkClick r:id="rId4" action="ppaction://hlinksldjump" highlightClick="1">
              <a:snd r:embed="rId3" name="chimes.wav"/>
            </a:hlinkClick>
          </p:cNvPr>
          <p:cNvSpPr/>
          <p:nvPr/>
        </p:nvSpPr>
        <p:spPr>
          <a:xfrm>
            <a:off x="2592685" y="1717409"/>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a:t>课前</a:t>
            </a:r>
            <a:r>
              <a:rPr lang="en-US" altLang="zh-CN" sz="4000" dirty="0"/>
              <a:t>·</a:t>
            </a:r>
            <a:r>
              <a:rPr lang="zh-CN" altLang="zh-CN" sz="4000" dirty="0"/>
              <a:t>基础认知</a:t>
            </a:r>
          </a:p>
        </p:txBody>
      </p:sp>
      <p:sp>
        <p:nvSpPr>
          <p:cNvPr id="12" name="横卷形 11">
            <a:hlinkClick r:id="rId5" action="ppaction://hlinksldjump" highlightClick="1">
              <a:snd r:embed="rId3" name="chimes.wav"/>
            </a:hlinkClick>
          </p:cNvPr>
          <p:cNvSpPr/>
          <p:nvPr/>
        </p:nvSpPr>
        <p:spPr>
          <a:xfrm>
            <a:off x="2592685" y="3085561"/>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a:t>课堂</a:t>
            </a:r>
            <a:r>
              <a:rPr lang="en-US" altLang="zh-CN" sz="4000" dirty="0"/>
              <a:t>·</a:t>
            </a:r>
            <a:r>
              <a:rPr lang="zh-CN" altLang="zh-CN" sz="4000" dirty="0"/>
              <a:t>重难突破</a:t>
            </a:r>
          </a:p>
        </p:txBody>
      </p:sp>
      <p:sp>
        <p:nvSpPr>
          <p:cNvPr id="13" name="横卷形 12">
            <a:hlinkClick r:id="rId6" action="ppaction://hlinksldjump" highlightClick="1">
              <a:snd r:embed="rId3" name="chimes.wav"/>
            </a:hlinkClick>
          </p:cNvPr>
          <p:cNvSpPr/>
          <p:nvPr/>
        </p:nvSpPr>
        <p:spPr>
          <a:xfrm>
            <a:off x="2592685" y="4453713"/>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a:t>随堂</a:t>
            </a:r>
            <a:r>
              <a:rPr lang="zh-CN" altLang="en-US" sz="4000" smtClean="0"/>
              <a:t>训练</a:t>
            </a:r>
            <a:endParaRPr lang="zh-CN" altLang="zh-CN" sz="4000" dirty="0"/>
          </a:p>
        </p:txBody>
      </p:sp>
    </p:spTree>
    <p:extLst>
      <p:ext uri="{BB962C8B-B14F-4D97-AF65-F5344CB8AC3E}">
        <p14:creationId xmlns:p14="http://schemas.microsoft.com/office/powerpoint/2010/main" val="14246431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295871"/>
            <a:ext cx="10807700" cy="2990434"/>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2.What</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s the main advantage of hybrid crops?</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A</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A.They can get a higher yield than conventional crops.</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B.Many famous scientists are interested in them.</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C.They are created by Yuan Longping.</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D.They are self-pollinating plants.</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8850383" y="1439887"/>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8850383" y="1907230"/>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00054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151855"/>
            <a:ext cx="10807700" cy="3581365"/>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3.How has Yuan</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s work helped China and other countries?</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C</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A.It helped farmers study rice.</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B.It helped farmers at home and abroad study agriculture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C.It helped farmers produce more rice to feed the world.</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D.It helped farmers make a lot of money.</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361950" y="1799927"/>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361950" y="2267270"/>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70368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4247091" y="1629726"/>
            <a:ext cx="2523837" cy="458233"/>
          </a:xfrm>
          <a:prstGeom prst="roundRect">
            <a:avLst/>
          </a:prstGeom>
          <a:solidFill>
            <a:srgbClr val="C6A7DD"/>
          </a:solidFill>
          <a:ln>
            <a:solidFill>
              <a:srgbClr val="C6A7DD"/>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dirty="0">
                <a:solidFill>
                  <a:schemeClr val="bg1"/>
                </a:solidFill>
              </a:rPr>
              <a:t>词 汇 精 讲</a:t>
            </a:r>
            <a:endParaRPr lang="zh-CN" altLang="zh-CN" dirty="0">
              <a:solidFill>
                <a:schemeClr val="bg1"/>
              </a:solidFill>
            </a:endParaRPr>
          </a:p>
        </p:txBody>
      </p:sp>
      <p:sp>
        <p:nvSpPr>
          <p:cNvPr id="2" name="矩形 1"/>
          <p:cNvSpPr>
            <a:spLocks noChangeAspect="1"/>
          </p:cNvSpPr>
          <p:nvPr/>
        </p:nvSpPr>
        <p:spPr>
          <a:xfrm>
            <a:off x="361950" y="2087959"/>
            <a:ext cx="10807700" cy="3046988"/>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a:t>
            </a:r>
            <a:r>
              <a:rPr lang="zh-CN" altLang="zh-CN">
                <a:solidFill>
                  <a:srgbClr val="000000"/>
                </a:solidFill>
                <a:latin typeface="Arial" panose="020B0604020202020204" pitchFamily="34" charset="0"/>
                <a:cs typeface="Times New Roman" panose="02020603050405020304" pitchFamily="18" charset="0"/>
              </a:rPr>
              <a:t>【教材原文】</a:t>
            </a:r>
            <a:r>
              <a:rPr lang="en-US" altLang="zh-CN">
                <a:solidFill>
                  <a:srgbClr val="000000"/>
                </a:solidFill>
                <a:ea typeface="宋体" panose="02010600030101010101" pitchFamily="2" charset="-122"/>
                <a:cs typeface="Times New Roman" panose="02020603050405020304" pitchFamily="18" charset="0"/>
              </a:rPr>
              <a:t>Indeed,his slim but strong body was just like that of millions of Chinese farmers,to whom he had devoted his life.(page 50)</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确实</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他瘦削但结实的身躯看起来和他为之奉献了一生的千千万万的中国农民一样。</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横卷形 3"/>
          <p:cNvSpPr/>
          <p:nvPr/>
        </p:nvSpPr>
        <p:spPr>
          <a:xfrm>
            <a:off x="2592685" y="-273"/>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a:t>课堂</a:t>
            </a:r>
            <a:r>
              <a:rPr lang="en-US" altLang="zh-CN" sz="4000" dirty="0"/>
              <a:t>·</a:t>
            </a:r>
            <a:r>
              <a:rPr lang="zh-CN" altLang="zh-CN" sz="4000" dirty="0"/>
              <a:t>重难突破</a:t>
            </a:r>
          </a:p>
        </p:txBody>
      </p:sp>
    </p:spTree>
    <p:extLst>
      <p:ext uri="{BB962C8B-B14F-4D97-AF65-F5344CB8AC3E}">
        <p14:creationId xmlns:p14="http://schemas.microsoft.com/office/powerpoint/2010/main" val="5918856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719807"/>
            <a:ext cx="10807700" cy="626710"/>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chemeClr val="tx1"/>
                </a:solidFill>
                <a:latin typeface="Arial" panose="020B0604020202020204" pitchFamily="34" charset="0"/>
                <a:cs typeface="Times New Roman" panose="02020603050405020304" pitchFamily="18" charset="0"/>
              </a:rPr>
              <a:t>考点</a:t>
            </a:r>
            <a:r>
              <a:rPr lang="en-US" altLang="zh-CN">
                <a:solidFill>
                  <a:schemeClr val="tx1"/>
                </a:solidFill>
                <a:ea typeface="宋体" panose="02010600030101010101" pitchFamily="2" charset="-122"/>
                <a:cs typeface="Times New Roman" panose="02020603050405020304" pitchFamily="18" charset="0"/>
              </a:rPr>
              <a:t>devote </a:t>
            </a:r>
            <a:r>
              <a:rPr lang="en-US" altLang="zh-CN" i="1">
                <a:solidFill>
                  <a:schemeClr val="tx1"/>
                </a:solidFill>
                <a:ea typeface="宋体" panose="02010600030101010101" pitchFamily="2" charset="-122"/>
                <a:cs typeface="Times New Roman" panose="02020603050405020304" pitchFamily="18" charset="0"/>
              </a:rPr>
              <a:t>vt.</a:t>
            </a:r>
            <a:r>
              <a:rPr lang="zh-CN" altLang="zh-CN">
                <a:solidFill>
                  <a:schemeClr val="tx1"/>
                </a:solidFill>
                <a:ea typeface="宋体" panose="02010600030101010101" pitchFamily="2" charset="-122"/>
                <a:cs typeface="Times New Roman" panose="02020603050405020304" pitchFamily="18" charset="0"/>
              </a:rPr>
              <a:t>把</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献</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给</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把</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专用于</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专心</a:t>
            </a:r>
            <a:r>
              <a:rPr lang="zh-CN" altLang="zh-CN" smtClean="0">
                <a:solidFill>
                  <a:schemeClr val="tx1"/>
                </a:solidFill>
                <a:ea typeface="宋体" panose="02010600030101010101" pitchFamily="2" charset="-122"/>
                <a:cs typeface="Times New Roman" panose="02020603050405020304" pitchFamily="18" charset="0"/>
              </a:rPr>
              <a:t>于</a:t>
            </a:r>
            <a:r>
              <a:rPr lang="en-US" altLang="zh-CN" smtClean="0">
                <a:solidFill>
                  <a:schemeClr val="tx1"/>
                </a:solidFill>
                <a:ea typeface="宋体" panose="02010600030101010101" pitchFamily="2" charset="-122"/>
                <a:cs typeface="Times New Roman" panose="02020603050405020304" pitchFamily="18" charset="0"/>
              </a:rPr>
              <a:t> </a:t>
            </a:r>
            <a:endParaRPr lang="zh-CN" altLang="zh-CN">
              <a:solidFill>
                <a:schemeClr val="tx1"/>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361950" y="1511895"/>
            <a:ext cx="10807700" cy="3581365"/>
          </a:xfrm>
          <a:prstGeom prst="rect">
            <a:avLst/>
          </a:prstGeom>
          <a:ln>
            <a:solidFill>
              <a:schemeClr val="tx1"/>
            </a:solidFill>
          </a:ln>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devote</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sth</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to</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(doing)</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sth</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把</a:t>
            </a:r>
            <a:r>
              <a:rPr lang="en-US" altLang="zh-CN">
                <a:solidFill>
                  <a:srgbClr val="000000"/>
                </a:solidFill>
                <a:ea typeface="楷体" panose="02010609060101010101" pitchFamily="49"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专用于</a:t>
            </a:r>
            <a:r>
              <a:rPr lang="en-US" altLang="zh-CN">
                <a:solidFill>
                  <a:srgbClr val="000000"/>
                </a:solidFill>
                <a:ea typeface="楷体" panose="02010609060101010101" pitchFamily="49"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将</a:t>
            </a:r>
            <a:r>
              <a:rPr lang="en-US" altLang="zh-CN">
                <a:solidFill>
                  <a:srgbClr val="000000"/>
                </a:solidFill>
                <a:ea typeface="楷体" panose="02010609060101010101" pitchFamily="49"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投入到做</a:t>
            </a:r>
            <a:r>
              <a:rPr lang="en-US" altLang="zh-CN">
                <a:solidFill>
                  <a:srgbClr val="000000"/>
                </a:solidFill>
                <a:ea typeface="楷体" panose="02010609060101010101" pitchFamily="49"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上</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devote</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oneself</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to</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献身于</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专心致力于</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devoted</a:t>
            </a:r>
            <a:r>
              <a:rPr lang="en-US" altLang="zh-CN">
                <a:solidFill>
                  <a:srgbClr val="000000"/>
                </a:solidFill>
                <a:ea typeface="楷体" panose="02010609060101010101" pitchFamily="49"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adj.</a:t>
            </a:r>
            <a:r>
              <a:rPr lang="zh-CN" altLang="zh-CN">
                <a:solidFill>
                  <a:srgbClr val="000000"/>
                </a:solidFill>
                <a:ea typeface="楷体" panose="02010609060101010101" pitchFamily="49" charset="-122"/>
                <a:cs typeface="Times New Roman" panose="02020603050405020304" pitchFamily="18" charset="0"/>
              </a:rPr>
              <a:t>全心全意的</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忠诚的</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挚爱的</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be</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devoted</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to</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献身于</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专心于</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devotion</a:t>
            </a:r>
            <a:r>
              <a:rPr lang="en-US" altLang="zh-CN">
                <a:solidFill>
                  <a:srgbClr val="000000"/>
                </a:solidFill>
                <a:ea typeface="楷体" panose="02010609060101010101" pitchFamily="49"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n.</a:t>
            </a:r>
            <a:r>
              <a:rPr lang="zh-CN" altLang="zh-CN">
                <a:solidFill>
                  <a:srgbClr val="000000"/>
                </a:solidFill>
                <a:ea typeface="楷体" panose="02010609060101010101" pitchFamily="49" charset="-122"/>
                <a:cs typeface="Times New Roman" panose="02020603050405020304" pitchFamily="18" charset="0"/>
              </a:rPr>
              <a:t>奉献</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关爱</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忠诚</a:t>
            </a:r>
            <a:endParaRPr lang="zh-CN" altLang="zh-CN">
              <a:solidFill>
                <a:srgbClr val="000000"/>
              </a:solidFill>
              <a:effectLst/>
              <a:latin typeface="NEU-BZ-S92"/>
              <a:ea typeface="方正书宋_GBK" panose="03000509000000000000"/>
              <a:cs typeface="Times New Roman" panose="02020603050405020304" pitchFamily="18" charset="0"/>
            </a:endParaRPr>
          </a:p>
        </p:txBody>
      </p:sp>
    </p:spTree>
    <p:extLst>
      <p:ext uri="{BB962C8B-B14F-4D97-AF65-F5344CB8AC3E}">
        <p14:creationId xmlns:p14="http://schemas.microsoft.com/office/powerpoint/2010/main" val="14613850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863823"/>
            <a:ext cx="10807700" cy="415036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语境领悟</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(1)It is important for everyone to devote some time to health and fitness.</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对每个人来说</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花点时间在健康和健身上是很重要的。</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(2)Lei Feng wanted to devote his limited life to the limitless service of the people.</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雷锋想要把他有限的生命投入到无限为人民服务中</a:t>
            </a:r>
            <a:r>
              <a:rPr lang="zh-CN" altLang="zh-CN">
                <a:solidFill>
                  <a:srgbClr val="000000"/>
                </a:solidFill>
                <a:ea typeface="宋体" panose="02010600030101010101" pitchFamily="2" charset="-122"/>
                <a:cs typeface="Times New Roman" panose="02020603050405020304" pitchFamily="18" charset="0"/>
              </a:rPr>
              <a:t>去</a:t>
            </a:r>
            <a:r>
              <a:rPr lang="zh-CN" altLang="zh-CN" smtClean="0">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852358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4464223"/>
            <a:ext cx="10807700" cy="1217641"/>
          </a:xfrm>
          <a:prstGeom prst="rect">
            <a:avLst/>
          </a:prstGeom>
        </p:spPr>
        <p:txBody>
          <a:bodyPr>
            <a:spAutoFit/>
          </a:bodyPr>
          <a:lstStyle/>
          <a:p>
            <a:pPr>
              <a:lnSpc>
                <a:spcPct val="120000"/>
              </a:lnSpc>
            </a:pPr>
            <a:r>
              <a:rPr lang="zh-CN" altLang="zh-CN">
                <a:solidFill>
                  <a:srgbClr val="000000"/>
                </a:solidFill>
                <a:cs typeface="Times New Roman" panose="02020603050405020304" pitchFamily="18" charset="0"/>
              </a:rPr>
              <a:t>温馨提示</a:t>
            </a:r>
            <a:r>
              <a:rPr lang="zh-CN" altLang="zh-CN">
                <a:solidFill>
                  <a:srgbClr val="000000"/>
                </a:solidFill>
                <a:ea typeface="宋体" panose="02010600030101010101" pitchFamily="2" charset="-122"/>
                <a:cs typeface="Times New Roman" panose="02020603050405020304" pitchFamily="18" charset="0"/>
              </a:rPr>
              <a:t>　上述所有短语中</a:t>
            </a:r>
            <a:r>
              <a:rPr lang="en-US" altLang="zh-CN">
                <a:solidFill>
                  <a:srgbClr val="000000"/>
                </a:solidFill>
                <a:ea typeface="宋体" panose="02010600030101010101" pitchFamily="2" charset="-122"/>
              </a:rPr>
              <a:t>,to</a:t>
            </a:r>
            <a:r>
              <a:rPr lang="zh-CN" altLang="zh-CN">
                <a:solidFill>
                  <a:srgbClr val="000000"/>
                </a:solidFill>
                <a:ea typeface="宋体" panose="02010600030101010101" pitchFamily="2" charset="-122"/>
                <a:cs typeface="Times New Roman" panose="02020603050405020304" pitchFamily="18" charset="0"/>
              </a:rPr>
              <a:t>均为介词</a:t>
            </a:r>
            <a:r>
              <a:rPr lang="en-US" altLang="zh-CN">
                <a:solidFill>
                  <a:srgbClr val="000000"/>
                </a:solidFill>
                <a:ea typeface="宋体" panose="02010600030101010101" pitchFamily="2" charset="-122"/>
              </a:rPr>
              <a:t>,</a:t>
            </a:r>
            <a:r>
              <a:rPr lang="zh-CN" altLang="zh-CN">
                <a:solidFill>
                  <a:srgbClr val="000000"/>
                </a:solidFill>
                <a:ea typeface="宋体" panose="02010600030101010101" pitchFamily="2" charset="-122"/>
                <a:cs typeface="Times New Roman" panose="02020603050405020304" pitchFamily="18" charset="0"/>
              </a:rPr>
              <a:t>后面跟名词、代词或动词</a:t>
            </a:r>
            <a:r>
              <a:rPr lang="en-US" altLang="zh-CN">
                <a:solidFill>
                  <a:srgbClr val="000000"/>
                </a:solidFill>
                <a:ea typeface="宋体" panose="02010600030101010101" pitchFamily="2" charset="-122"/>
              </a:rPr>
              <a:t>-</a:t>
            </a:r>
            <a:r>
              <a:rPr lang="en-US" altLang="zh-CN" i="1">
                <a:solidFill>
                  <a:srgbClr val="000000"/>
                </a:solidFill>
                <a:ea typeface="宋体" panose="02010600030101010101" pitchFamily="2" charset="-122"/>
              </a:rPr>
              <a:t>ing</a:t>
            </a:r>
            <a:r>
              <a:rPr lang="zh-CN" altLang="zh-CN">
                <a:solidFill>
                  <a:srgbClr val="000000"/>
                </a:solidFill>
                <a:ea typeface="宋体" panose="02010600030101010101" pitchFamily="2" charset="-122"/>
                <a:cs typeface="Times New Roman" panose="02020603050405020304" pitchFamily="18" charset="0"/>
              </a:rPr>
              <a:t>形式做宾语</a:t>
            </a:r>
            <a:r>
              <a:rPr lang="zh-CN" altLang="zh-CN" smtClean="0">
                <a:solidFill>
                  <a:srgbClr val="000000"/>
                </a:solidFill>
                <a:ea typeface="宋体" panose="02010600030101010101" pitchFamily="2" charset="-122"/>
                <a:cs typeface="Times New Roman" panose="02020603050405020304" pitchFamily="18" charset="0"/>
              </a:rPr>
              <a:t>。</a:t>
            </a:r>
            <a:endParaRPr lang="zh-CN" altLang="en-US"/>
          </a:p>
        </p:txBody>
      </p:sp>
      <p:sp>
        <p:nvSpPr>
          <p:cNvPr id="3" name="矩形 2"/>
          <p:cNvSpPr>
            <a:spLocks noChangeAspect="1"/>
          </p:cNvSpPr>
          <p:nvPr/>
        </p:nvSpPr>
        <p:spPr>
          <a:xfrm>
            <a:off x="361950" y="882858"/>
            <a:ext cx="10807700" cy="3581365"/>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(3)He is so devoted to his English teaching that I admire him for his devotion.</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他是如此专心于他的英语教学</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以至于我对他的奉献感到敬佩。</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(4)Her devotion to the job left her with very little free time.</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她全身心投入工作</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几乎没有闲暇时间。</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386592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a:spLocks noChangeAspect="1"/>
          </p:cNvSpPr>
          <p:nvPr/>
        </p:nvSpPr>
        <p:spPr>
          <a:xfrm>
            <a:off x="361950" y="359767"/>
            <a:ext cx="10807700" cy="3581365"/>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学以致用</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单句语法填空</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(1)Their </a:t>
            </a: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(devote) to their children was beyond words.</a:t>
            </a:r>
            <a:r>
              <a:rPr lang="en-US" altLang="zh-CN">
                <a:solidFill>
                  <a:srgbClr val="000000"/>
                </a:solidFill>
                <a:latin typeface="宋体" panose="02010600030101010101" pitchFamily="2" charset="-122"/>
                <a:ea typeface="方正书宋_GBK" panose="03000509000000000000"/>
                <a:cs typeface="Times New Roman" panose="02020603050405020304" pitchFamily="18" charset="0"/>
              </a:rPr>
              <a:t> </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(2)He has devoted himself to </a:t>
            </a: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(teach) in a mountainous school.</a:t>
            </a:r>
            <a:r>
              <a:rPr lang="en-US" altLang="zh-CN">
                <a:solidFill>
                  <a:srgbClr val="000000"/>
                </a:solidFill>
                <a:latin typeface="宋体" panose="02010600030101010101" pitchFamily="2" charset="-122"/>
                <a:ea typeface="方正书宋_GBK" panose="03000509000000000000"/>
                <a:cs typeface="Times New Roman" panose="02020603050405020304" pitchFamily="18" charset="0"/>
              </a:rPr>
              <a:t> </a:t>
            </a:r>
            <a:endParaRPr lang="zh-CN" altLang="zh-CN">
              <a:solidFill>
                <a:srgbClr val="000000"/>
              </a:solidFill>
              <a:latin typeface="NEU-BZ-S92"/>
              <a:ea typeface="方正书宋_GBK" panose="03000509000000000000"/>
              <a:cs typeface="Times New Roman" panose="02020603050405020304" pitchFamily="18" charset="0"/>
            </a:endParaRPr>
          </a:p>
        </p:txBody>
      </p:sp>
      <p:sp>
        <p:nvSpPr>
          <p:cNvPr id="10" name="矩形 9"/>
          <p:cNvSpPr>
            <a:spLocks noChangeAspect="1"/>
          </p:cNvSpPr>
          <p:nvPr/>
        </p:nvSpPr>
        <p:spPr>
          <a:xfrm>
            <a:off x="2232645" y="1511895"/>
            <a:ext cx="2202847" cy="683264"/>
          </a:xfrm>
          <a:prstGeom prst="rect">
            <a:avLst/>
          </a:prstGeom>
        </p:spPr>
        <p:txBody>
          <a:bodyPr wrap="none">
            <a:spAutoFit/>
          </a:bodyPr>
          <a:lstStyle/>
          <a:p>
            <a:pPr>
              <a:lnSpc>
                <a:spcPct val="120000"/>
              </a:lnSpc>
            </a:pPr>
            <a:r>
              <a:rPr lang="en-US" altLang="zh-CN">
                <a:ea typeface="宋体" panose="02010600030101010101" pitchFamily="2" charset="-122"/>
              </a:rPr>
              <a:t>devotion</a:t>
            </a:r>
            <a:r>
              <a:rPr lang="zh-CN" altLang="zh-CN">
                <a:ea typeface="宋体" panose="02010600030101010101" pitchFamily="2" charset="-122"/>
                <a:cs typeface="Times New Roman" panose="02020603050405020304" pitchFamily="18" charset="0"/>
              </a:rPr>
              <a:t>　</a:t>
            </a:r>
            <a:r>
              <a:rPr lang="en-US" altLang="zh-CN" smtClean="0">
                <a:ea typeface="宋体" panose="02010600030101010101" pitchFamily="2" charset="-122"/>
                <a:cs typeface="Times New Roman" panose="02020603050405020304" pitchFamily="18" charset="0"/>
              </a:rPr>
              <a:t> </a:t>
            </a:r>
            <a:endParaRPr lang="zh-CN" altLang="en-US"/>
          </a:p>
        </p:txBody>
      </p:sp>
      <p:sp>
        <p:nvSpPr>
          <p:cNvPr id="11" name="矩形 10"/>
          <p:cNvSpPr>
            <a:spLocks noChangeAspect="1"/>
          </p:cNvSpPr>
          <p:nvPr/>
        </p:nvSpPr>
        <p:spPr>
          <a:xfrm>
            <a:off x="5617021" y="2664023"/>
            <a:ext cx="2077813" cy="626710"/>
          </a:xfrm>
          <a:prstGeom prst="rect">
            <a:avLst/>
          </a:prstGeom>
        </p:spPr>
        <p:txBody>
          <a:bodyPr wrap="none">
            <a:spAutoFit/>
          </a:bodyPr>
          <a:lstStyle/>
          <a:p>
            <a:pPr>
              <a:lnSpc>
                <a:spcPct val="120000"/>
              </a:lnSpc>
            </a:pPr>
            <a:r>
              <a:rPr lang="en-US" altLang="zh-CN">
                <a:ea typeface="宋体" panose="02010600030101010101" pitchFamily="2" charset="-122"/>
              </a:rPr>
              <a:t>teaching</a:t>
            </a:r>
            <a:r>
              <a:rPr lang="zh-CN" altLang="en-US">
                <a:ea typeface="宋体" panose="02010600030101010101" pitchFamily="2" charset="-122"/>
              </a:rPr>
              <a:t>　</a:t>
            </a:r>
            <a:endParaRPr lang="zh-CN" altLang="en-US"/>
          </a:p>
        </p:txBody>
      </p:sp>
    </p:spTree>
    <p:extLst>
      <p:ext uri="{BB962C8B-B14F-4D97-AF65-F5344CB8AC3E}">
        <p14:creationId xmlns:p14="http://schemas.microsoft.com/office/powerpoint/2010/main" val="33363955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295871"/>
            <a:ext cx="10807700" cy="363791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一句多译</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他献身于保护野生动物。</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(3)He </a:t>
            </a:r>
            <a:r>
              <a:rPr lang="en-US" altLang="zh-CN">
                <a:solidFill>
                  <a:srgbClr val="000000"/>
                </a:solidFill>
                <a:ea typeface="宋体" panose="02010600030101010101" pitchFamily="2" charset="-122"/>
                <a:cs typeface="Times New Roman" panose="02020603050405020304" pitchFamily="18" charset="0"/>
              </a:rPr>
              <a:t>was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devoted</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to</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protecting the wild animals.</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(4)He </a:t>
            </a:r>
            <a:r>
              <a:rPr lang="en-US" altLang="zh-CN">
                <a:solidFill>
                  <a:srgbClr val="000000"/>
                </a:solidFill>
                <a:ea typeface="宋体" panose="02010600030101010101" pitchFamily="2" charset="-122"/>
                <a:cs typeface="Times New Roman" panose="02020603050405020304" pitchFamily="18" charset="0"/>
              </a:rPr>
              <a:t>devoted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himself</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to</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protecting the wild animals.</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2736701" y="2585966"/>
            <a:ext cx="187220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2736701" y="3053309"/>
            <a:ext cx="187220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4968949" y="2585966"/>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4968949" y="3053309"/>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3384773" y="3723482"/>
            <a:ext cx="180020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3384773" y="4190825"/>
            <a:ext cx="1800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5617021" y="3708714"/>
            <a:ext cx="100811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5617021" y="4176057"/>
            <a:ext cx="100811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255556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6" presetClass="exit" presetSubtype="21" fill="hold" grpId="0" nodeType="withEffect">
                                  <p:stCondLst>
                                    <p:cond delay="0"/>
                                  </p:stCondLst>
                                  <p:childTnLst>
                                    <p:animEffect transition="out" filter="barn(inVertical)">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6" presetClass="exit" presetSubtype="21" fill="hold" grpId="0" nodeType="clickEffect">
                                  <p:stCondLst>
                                    <p:cond delay="0"/>
                                  </p:stCondLst>
                                  <p:childTnLst>
                                    <p:animEffect transition="out" filter="barn(inVertical)">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par>
                                <p:cTn id="16" presetID="16" presetClass="exit" presetSubtype="21" fill="hold" grpId="0" nodeType="withEffect">
                                  <p:stCondLst>
                                    <p:cond delay="0"/>
                                  </p:stCondLst>
                                  <p:childTnLst>
                                    <p:animEffect transition="out" filter="barn(inVertical)">
                                      <p:cBhvr>
                                        <p:cTn id="17" dur="500"/>
                                        <p:tgtEl>
                                          <p:spTgt spid="11"/>
                                        </p:tgtEl>
                                      </p:cBhvr>
                                    </p:animEffect>
                                    <p:set>
                                      <p:cBhvr>
                                        <p:cTn id="18"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P spid="1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578857"/>
            <a:ext cx="10807700" cy="1865126"/>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2.</a:t>
            </a:r>
            <a:r>
              <a:rPr lang="zh-CN" altLang="zh-CN">
                <a:solidFill>
                  <a:srgbClr val="000000"/>
                </a:solidFill>
                <a:latin typeface="Arial" panose="020B0604020202020204" pitchFamily="34" charset="0"/>
                <a:cs typeface="Times New Roman" panose="02020603050405020304" pitchFamily="18" charset="0"/>
              </a:rPr>
              <a:t>【教材原文】</a:t>
            </a:r>
            <a:r>
              <a:rPr lang="en-US" altLang="zh-CN">
                <a:solidFill>
                  <a:srgbClr val="000000"/>
                </a:solidFill>
                <a:ea typeface="宋体" panose="02010600030101010101" pitchFamily="2" charset="-122"/>
                <a:cs typeface="Times New Roman" panose="02020603050405020304" pitchFamily="18" charset="0"/>
              </a:rPr>
              <a:t>Yuan was convinced that the answer could be found in the creation of hybrid rice.(page 50)</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袁隆平确信答案可以在杂交水稻的培育中找到。</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428558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647799"/>
            <a:ext cx="10807700" cy="626710"/>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chemeClr val="tx1"/>
                </a:solidFill>
                <a:latin typeface="Arial" panose="020B0604020202020204" pitchFamily="34" charset="0"/>
                <a:cs typeface="Times New Roman" panose="02020603050405020304" pitchFamily="18" charset="0"/>
              </a:rPr>
              <a:t>考点</a:t>
            </a:r>
            <a:r>
              <a:rPr lang="en-US" altLang="zh-CN">
                <a:solidFill>
                  <a:schemeClr val="tx1"/>
                </a:solidFill>
                <a:ea typeface="宋体" panose="02010600030101010101" pitchFamily="2" charset="-122"/>
                <a:cs typeface="Times New Roman" panose="02020603050405020304" pitchFamily="18" charset="0"/>
              </a:rPr>
              <a:t>convince </a:t>
            </a:r>
            <a:r>
              <a:rPr lang="en-US" altLang="zh-CN" i="1">
                <a:solidFill>
                  <a:schemeClr val="tx1"/>
                </a:solidFill>
                <a:ea typeface="宋体" panose="02010600030101010101" pitchFamily="2" charset="-122"/>
                <a:cs typeface="Times New Roman" panose="02020603050405020304" pitchFamily="18" charset="0"/>
              </a:rPr>
              <a:t>vt.</a:t>
            </a:r>
            <a:r>
              <a:rPr lang="zh-CN" altLang="zh-CN">
                <a:solidFill>
                  <a:schemeClr val="tx1"/>
                </a:solidFill>
                <a:ea typeface="宋体" panose="02010600030101010101" pitchFamily="2" charset="-122"/>
                <a:cs typeface="Times New Roman" panose="02020603050405020304" pitchFamily="18" charset="0"/>
              </a:rPr>
              <a:t>使相信</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使确信</a:t>
            </a:r>
            <a:r>
              <a:rPr lang="en-US" altLang="zh-CN">
                <a:solidFill>
                  <a:schemeClr val="tx1"/>
                </a:solidFill>
                <a:ea typeface="宋体" panose="02010600030101010101" pitchFamily="2" charset="-122"/>
                <a:cs typeface="Times New Roman" panose="02020603050405020304" pitchFamily="18" charset="0"/>
              </a:rPr>
              <a:t>;</a:t>
            </a:r>
            <a:r>
              <a:rPr lang="zh-CN" altLang="zh-CN" smtClean="0">
                <a:solidFill>
                  <a:schemeClr val="tx1"/>
                </a:solidFill>
                <a:ea typeface="宋体" panose="02010600030101010101" pitchFamily="2" charset="-122"/>
                <a:cs typeface="Times New Roman" panose="02020603050405020304" pitchFamily="18" charset="0"/>
              </a:rPr>
              <a:t>说服</a:t>
            </a:r>
            <a:r>
              <a:rPr lang="en-US" altLang="zh-CN" smtClean="0">
                <a:solidFill>
                  <a:schemeClr val="tx1"/>
                </a:solidFill>
                <a:ea typeface="宋体" panose="02010600030101010101" pitchFamily="2" charset="-122"/>
                <a:cs typeface="Times New Roman" panose="02020603050405020304" pitchFamily="18" charset="0"/>
              </a:rPr>
              <a:t> </a:t>
            </a:r>
            <a:endParaRPr lang="zh-CN" altLang="zh-CN">
              <a:solidFill>
                <a:schemeClr val="tx1"/>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61950" y="1296436"/>
            <a:ext cx="10807700" cy="4172296"/>
          </a:xfrm>
          <a:prstGeom prst="rect">
            <a:avLst/>
          </a:prstGeom>
          <a:noFill/>
        </p:spPr>
        <p:style>
          <a:lnRef idx="2">
            <a:schemeClr val="dk1"/>
          </a:lnRef>
          <a:fillRef idx="1">
            <a:schemeClr val="lt1"/>
          </a:fillRef>
          <a:effectRef idx="0">
            <a:schemeClr val="dk1"/>
          </a:effectRef>
          <a:fontRef idx="minor">
            <a:schemeClr val="dk1"/>
          </a:fontRef>
        </p:style>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convince</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sb</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of</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sth</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使某人信服某事</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convince</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sb</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that...</a:t>
            </a:r>
            <a:r>
              <a:rPr lang="zh-CN" altLang="zh-CN">
                <a:solidFill>
                  <a:srgbClr val="000000"/>
                </a:solidFill>
                <a:ea typeface="楷体" panose="02010609060101010101" pitchFamily="49" charset="-122"/>
                <a:cs typeface="Times New Roman" panose="02020603050405020304" pitchFamily="18" charset="0"/>
              </a:rPr>
              <a:t>使某人确信</a:t>
            </a:r>
            <a:r>
              <a:rPr lang="en-US" altLang="zh-CN">
                <a:solidFill>
                  <a:srgbClr val="000000"/>
                </a:solidFill>
                <a:ea typeface="楷体" panose="02010609060101010101" pitchFamily="49"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convince</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sb</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to</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do</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sth</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说服</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劝说某人做某事</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convinced</a:t>
            </a:r>
            <a:r>
              <a:rPr lang="en-US" altLang="zh-CN">
                <a:solidFill>
                  <a:srgbClr val="000000"/>
                </a:solidFill>
                <a:ea typeface="楷体" panose="02010609060101010101" pitchFamily="49"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adj.</a:t>
            </a:r>
            <a:r>
              <a:rPr lang="zh-CN" altLang="zh-CN">
                <a:solidFill>
                  <a:srgbClr val="000000"/>
                </a:solidFill>
                <a:ea typeface="楷体" panose="02010609060101010101" pitchFamily="49" charset="-122"/>
                <a:cs typeface="Times New Roman" panose="02020603050405020304" pitchFamily="18" charset="0"/>
              </a:rPr>
              <a:t>确信的</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深信的</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be</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convinced</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of</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sth</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坚信</a:t>
            </a:r>
            <a:r>
              <a:rPr lang="en-US" altLang="zh-CN">
                <a:solidFill>
                  <a:srgbClr val="000000"/>
                </a:solidFill>
                <a:ea typeface="楷体" panose="02010609060101010101" pitchFamily="49"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确信某事</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be</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convinced</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that...</a:t>
            </a:r>
            <a:r>
              <a:rPr lang="zh-CN" altLang="zh-CN">
                <a:solidFill>
                  <a:srgbClr val="000000"/>
                </a:solidFill>
                <a:ea typeface="楷体" panose="02010609060101010101" pitchFamily="49" charset="-122"/>
                <a:cs typeface="Times New Roman" panose="02020603050405020304" pitchFamily="18" charset="0"/>
              </a:rPr>
              <a:t>坚信</a:t>
            </a:r>
            <a:r>
              <a:rPr lang="en-US" altLang="zh-CN">
                <a:solidFill>
                  <a:srgbClr val="000000"/>
                </a:solidFill>
                <a:ea typeface="楷体" panose="02010609060101010101" pitchFamily="49"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确信</a:t>
            </a:r>
            <a:r>
              <a:rPr lang="en-US" altLang="zh-CN">
                <a:solidFill>
                  <a:srgbClr val="000000"/>
                </a:solidFill>
                <a:ea typeface="楷体" panose="02010609060101010101" pitchFamily="49"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convincing</a:t>
            </a:r>
            <a:r>
              <a:rPr lang="en-US" altLang="zh-CN">
                <a:solidFill>
                  <a:srgbClr val="000000"/>
                </a:solidFill>
                <a:ea typeface="楷体" panose="02010609060101010101" pitchFamily="49"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adj.</a:t>
            </a:r>
            <a:r>
              <a:rPr lang="zh-CN" altLang="zh-CN">
                <a:solidFill>
                  <a:srgbClr val="000000"/>
                </a:solidFill>
                <a:ea typeface="楷体" panose="02010609060101010101" pitchFamily="49" charset="-122"/>
                <a:cs typeface="Times New Roman" panose="02020603050405020304" pitchFamily="18" charset="0"/>
              </a:rPr>
              <a:t>令人信服的</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有说服力的</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954991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横卷形 3"/>
          <p:cNvSpPr/>
          <p:nvPr/>
        </p:nvSpPr>
        <p:spPr>
          <a:xfrm>
            <a:off x="2592685" y="-273"/>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a:t>悦读</a:t>
            </a:r>
            <a:r>
              <a:rPr lang="en-US" altLang="zh-CN" sz="4000"/>
              <a:t>·</a:t>
            </a:r>
            <a:r>
              <a:rPr lang="zh-CN" altLang="en-US" sz="4000"/>
              <a:t>导入</a:t>
            </a:r>
          </a:p>
        </p:txBody>
      </p:sp>
      <p:sp>
        <p:nvSpPr>
          <p:cNvPr id="2" name="矩形 1"/>
          <p:cNvSpPr>
            <a:spLocks noChangeAspect="1"/>
          </p:cNvSpPr>
          <p:nvPr/>
        </p:nvSpPr>
        <p:spPr>
          <a:xfrm>
            <a:off x="361950" y="1439887"/>
            <a:ext cx="10807700" cy="4708981"/>
          </a:xfrm>
          <a:prstGeom prst="rect">
            <a:avLst/>
          </a:prstGeom>
        </p:spPr>
        <p:txBody>
          <a:bodyPr>
            <a:spAutoFit/>
          </a:bodyPr>
          <a:lstStyle/>
          <a:p>
            <a:pPr>
              <a:spcAft>
                <a:spcPts val="0"/>
              </a:spcAft>
              <a:tabLst>
                <a:tab pos="1188085" algn="l"/>
                <a:tab pos="2163445" algn="l"/>
                <a:tab pos="3142615" algn="l"/>
                <a:tab pos="4190365" algn="l"/>
              </a:tabLst>
            </a:pPr>
            <a:r>
              <a:rPr lang="zh-CN" altLang="zh-CN" sz="3000">
                <a:solidFill>
                  <a:srgbClr val="000000"/>
                </a:solidFill>
                <a:ea typeface="宋体" panose="02010600030101010101" pitchFamily="2" charset="-122"/>
                <a:cs typeface="Times New Roman" panose="02020603050405020304" pitchFamily="18" charset="0"/>
              </a:rPr>
              <a:t>文章导语</a:t>
            </a:r>
            <a:r>
              <a:rPr lang="en-US" altLang="zh-CN" sz="3000">
                <a:solidFill>
                  <a:srgbClr val="000000"/>
                </a:solidFill>
                <a:ea typeface="宋体" panose="02010600030101010101" pitchFamily="2" charset="-122"/>
                <a:cs typeface="Times New Roman" panose="02020603050405020304" pitchFamily="18" charset="0"/>
              </a:rPr>
              <a:t>:</a:t>
            </a:r>
            <a:r>
              <a:rPr lang="zh-CN" altLang="zh-CN" sz="3000">
                <a:solidFill>
                  <a:srgbClr val="000000"/>
                </a:solidFill>
                <a:ea typeface="宋体" panose="02010600030101010101" pitchFamily="2" charset="-122"/>
                <a:cs typeface="Times New Roman" panose="02020603050405020304" pitchFamily="18" charset="0"/>
              </a:rPr>
              <a:t>袁隆平是杂交水稻研究领域的开创者和带头人</a:t>
            </a:r>
            <a:r>
              <a:rPr lang="en-US" altLang="zh-CN" sz="3000">
                <a:solidFill>
                  <a:srgbClr val="000000"/>
                </a:solidFill>
                <a:ea typeface="宋体" panose="02010600030101010101" pitchFamily="2" charset="-122"/>
                <a:cs typeface="Times New Roman" panose="02020603050405020304" pitchFamily="18" charset="0"/>
              </a:rPr>
              <a:t>,</a:t>
            </a:r>
            <a:r>
              <a:rPr lang="zh-CN" altLang="zh-CN" sz="3000">
                <a:solidFill>
                  <a:srgbClr val="000000"/>
                </a:solidFill>
                <a:ea typeface="宋体" panose="02010600030101010101" pitchFamily="2" charset="-122"/>
                <a:cs typeface="Times New Roman" panose="02020603050405020304" pitchFamily="18" charset="0"/>
              </a:rPr>
              <a:t>一直致力于杂交水稻的研究</a:t>
            </a:r>
            <a:r>
              <a:rPr lang="en-US" altLang="zh-CN" sz="3000">
                <a:solidFill>
                  <a:srgbClr val="000000"/>
                </a:solidFill>
                <a:ea typeface="宋体" panose="02010600030101010101" pitchFamily="2" charset="-122"/>
                <a:cs typeface="Times New Roman" panose="02020603050405020304" pitchFamily="18" charset="0"/>
              </a:rPr>
              <a:t>,</a:t>
            </a:r>
            <a:r>
              <a:rPr lang="zh-CN" altLang="zh-CN" sz="3000">
                <a:solidFill>
                  <a:srgbClr val="000000"/>
                </a:solidFill>
                <a:ea typeface="宋体" panose="02010600030101010101" pitchFamily="2" charset="-122"/>
                <a:cs typeface="Times New Roman" panose="02020603050405020304" pitchFamily="18" charset="0"/>
              </a:rPr>
              <a:t>被称为</a:t>
            </a:r>
            <a:r>
              <a:rPr lang="en-US" altLang="zh-CN" sz="3000">
                <a:solidFill>
                  <a:srgbClr val="000000"/>
                </a:solidFill>
                <a:ea typeface="宋体" panose="02010600030101010101" pitchFamily="2" charset="-122"/>
                <a:cs typeface="Times New Roman" panose="02020603050405020304" pitchFamily="18" charset="0"/>
              </a:rPr>
              <a:t>“</a:t>
            </a:r>
            <a:r>
              <a:rPr lang="zh-CN" altLang="zh-CN" sz="3000">
                <a:solidFill>
                  <a:srgbClr val="000000"/>
                </a:solidFill>
                <a:ea typeface="宋体" panose="02010600030101010101" pitchFamily="2" charset="-122"/>
                <a:cs typeface="Times New Roman" panose="02020603050405020304" pitchFamily="18" charset="0"/>
              </a:rPr>
              <a:t>杂交水稻之父</a:t>
            </a:r>
            <a:r>
              <a:rPr lang="en-US" altLang="zh-CN" sz="3000">
                <a:solidFill>
                  <a:srgbClr val="000000"/>
                </a:solidFill>
                <a:ea typeface="宋体" panose="02010600030101010101" pitchFamily="2" charset="-122"/>
                <a:cs typeface="Times New Roman" panose="02020603050405020304" pitchFamily="18" charset="0"/>
              </a:rPr>
              <a:t>”</a:t>
            </a:r>
            <a:r>
              <a:rPr lang="zh-CN" altLang="zh-CN" sz="3000">
                <a:solidFill>
                  <a:srgbClr val="000000"/>
                </a:solidFill>
                <a:ea typeface="宋体" panose="02010600030101010101" pitchFamily="2" charset="-122"/>
                <a:cs typeface="Times New Roman" panose="02020603050405020304" pitchFamily="18" charset="0"/>
              </a:rPr>
              <a:t>。让我们一起来了解一下这位传奇人物吧</a:t>
            </a:r>
            <a:r>
              <a:rPr lang="en-US" altLang="zh-CN" sz="3000">
                <a:solidFill>
                  <a:srgbClr val="000000"/>
                </a:solidFill>
                <a:ea typeface="宋体" panose="02010600030101010101" pitchFamily="2" charset="-122"/>
                <a:cs typeface="Times New Roman" panose="02020603050405020304" pitchFamily="18" charset="0"/>
              </a:rPr>
              <a:t>!</a:t>
            </a:r>
            <a:endParaRPr lang="zh-CN" altLang="zh-CN" sz="3000">
              <a:solidFill>
                <a:srgbClr val="000000"/>
              </a:solidFill>
              <a:latin typeface="NEU-BZ-S92"/>
              <a:ea typeface="方正书宋_GBK"/>
              <a:cs typeface="Times New Roman" panose="02020603050405020304" pitchFamily="18" charset="0"/>
            </a:endParaRPr>
          </a:p>
          <a:p>
            <a:pPr algn="ctr">
              <a:spcAft>
                <a:spcPts val="0"/>
              </a:spcAft>
              <a:tabLst>
                <a:tab pos="1188085" algn="l"/>
                <a:tab pos="2163445" algn="l"/>
                <a:tab pos="3142615" algn="l"/>
                <a:tab pos="4190365" algn="l"/>
              </a:tabLst>
            </a:pPr>
            <a:r>
              <a:rPr lang="en-US" altLang="zh-CN" sz="3000">
                <a:solidFill>
                  <a:srgbClr val="000000"/>
                </a:solidFill>
                <a:ea typeface="宋体" panose="02010600030101010101" pitchFamily="2" charset="-122"/>
                <a:cs typeface="Times New Roman" panose="02020603050405020304" pitchFamily="18" charset="0"/>
              </a:rPr>
              <a:t>Honour the “Father of Hybrid Rice” </a:t>
            </a:r>
            <a:endParaRPr lang="zh-CN" altLang="zh-CN" sz="3000">
              <a:solidFill>
                <a:srgbClr val="000000"/>
              </a:solidFill>
              <a:latin typeface="NEU-BZ-S92"/>
              <a:ea typeface="方正书宋_GBK"/>
              <a:cs typeface="Times New Roman" panose="02020603050405020304" pitchFamily="18" charset="0"/>
            </a:endParaRPr>
          </a:p>
          <a:p>
            <a:pPr algn="ctr">
              <a:spcAft>
                <a:spcPts val="0"/>
              </a:spcAft>
              <a:tabLst>
                <a:tab pos="1188085" algn="l"/>
                <a:tab pos="2163445" algn="l"/>
                <a:tab pos="3142615" algn="l"/>
                <a:tab pos="4190365" algn="l"/>
              </a:tabLst>
            </a:pPr>
            <a:r>
              <a:rPr lang="en-US" altLang="zh-CN" sz="3000">
                <a:solidFill>
                  <a:srgbClr val="000000"/>
                </a:solidFill>
                <a:ea typeface="宋体" panose="02010600030101010101" pitchFamily="2" charset="-122"/>
                <a:cs typeface="Times New Roman" panose="02020603050405020304" pitchFamily="18" charset="0"/>
              </a:rPr>
              <a:t>Yuan Longping</a:t>
            </a:r>
            <a:endParaRPr lang="zh-CN" altLang="zh-CN" sz="3000">
              <a:solidFill>
                <a:srgbClr val="000000"/>
              </a:solidFill>
              <a:latin typeface="NEU-BZ-S92"/>
              <a:ea typeface="方正书宋_GBK"/>
              <a:cs typeface="Times New Roman" panose="02020603050405020304" pitchFamily="18" charset="0"/>
            </a:endParaRPr>
          </a:p>
          <a:p>
            <a:pPr indent="720000">
              <a:spcAft>
                <a:spcPts val="0"/>
              </a:spcAft>
              <a:tabLst>
                <a:tab pos="1188085" algn="l"/>
                <a:tab pos="2163445" algn="l"/>
                <a:tab pos="3142615" algn="l"/>
                <a:tab pos="4190365" algn="l"/>
              </a:tabLst>
            </a:pPr>
            <a:r>
              <a:rPr lang="en-US" altLang="zh-CN" sz="3000">
                <a:solidFill>
                  <a:srgbClr val="000000"/>
                </a:solidFill>
                <a:ea typeface="宋体" panose="02010600030101010101" pitchFamily="2" charset="-122"/>
                <a:cs typeface="Times New Roman" panose="02020603050405020304" pitchFamily="18" charset="0"/>
              </a:rPr>
              <a:t>As the old Chinese saying goes,“Humanity’s most </a:t>
            </a:r>
            <a:r>
              <a:rPr lang="en-US" altLang="zh-CN" sz="3000" smtClean="0">
                <a:solidFill>
                  <a:srgbClr val="000000"/>
                </a:solidFill>
                <a:ea typeface="宋体" panose="02010600030101010101" pitchFamily="2" charset="-122"/>
                <a:cs typeface="Times New Roman" panose="02020603050405020304" pitchFamily="18" charset="0"/>
              </a:rPr>
              <a:t>fundamental</a:t>
            </a:r>
            <a:r>
              <a:rPr lang="en-US" altLang="zh-CN" sz="3000" baseline="30000" smtClean="0">
                <a:solidFill>
                  <a:srgbClr val="000000"/>
                </a:solidFill>
                <a:ea typeface="宋体" panose="02010600030101010101" pitchFamily="2" charset="-122"/>
                <a:cs typeface="Times New Roman" panose="02020603050405020304" pitchFamily="18" charset="0"/>
              </a:rPr>
              <a:t>1 </a:t>
            </a:r>
            <a:r>
              <a:rPr lang="en-US" altLang="zh-CN" sz="3000" smtClean="0">
                <a:solidFill>
                  <a:srgbClr val="000000"/>
                </a:solidFill>
                <a:ea typeface="宋体" panose="02010600030101010101" pitchFamily="2" charset="-122"/>
                <a:cs typeface="Times New Roman" panose="02020603050405020304" pitchFamily="18" charset="0"/>
              </a:rPr>
              <a:t>relationship </a:t>
            </a:r>
            <a:r>
              <a:rPr lang="en-US" altLang="zh-CN" sz="3000">
                <a:solidFill>
                  <a:srgbClr val="000000"/>
                </a:solidFill>
                <a:ea typeface="宋体" panose="02010600030101010101" pitchFamily="2" charset="-122"/>
                <a:cs typeface="Times New Roman" panose="02020603050405020304" pitchFamily="18" charset="0"/>
              </a:rPr>
              <a:t>is with what we eat.” Although food has played an important part in Chinese culture for years,hunger had been a huge problem in the country until the 1970s.However</a:t>
            </a:r>
            <a:r>
              <a:rPr lang="en-US" altLang="zh-CN" sz="3000" smtClean="0">
                <a:solidFill>
                  <a:srgbClr val="000000"/>
                </a:solidFill>
                <a:ea typeface="宋体" panose="02010600030101010101" pitchFamily="2" charset="-122"/>
                <a:cs typeface="Times New Roman" panose="02020603050405020304" pitchFamily="18" charset="0"/>
              </a:rPr>
              <a:t>, the </a:t>
            </a:r>
            <a:r>
              <a:rPr lang="en-US" altLang="zh-CN" sz="3000">
                <a:solidFill>
                  <a:srgbClr val="000000"/>
                </a:solidFill>
                <a:ea typeface="宋体" panose="02010600030101010101" pitchFamily="2" charset="-122"/>
                <a:cs typeface="Times New Roman" panose="02020603050405020304" pitchFamily="18" charset="0"/>
              </a:rPr>
              <a:t>Chinese scientist Yuan Longping helped to fix this problem.</a:t>
            </a:r>
            <a:endParaRPr lang="zh-CN" altLang="zh-CN" sz="30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4710495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719807"/>
            <a:ext cx="10807700" cy="4741298"/>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语境领悟</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(1)It was my father that convinced me of my responsibility to make contributions to my family.</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正是我父亲使我明白了我要为家人做贡献的责任。</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(2)He convinced everybody that he hadn’t lied to his father.</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他使所有人都相信他没有向他的父亲撒谎。</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(3)We convinced my mother to go by train rather than plane.</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我们说服了我的母亲乘火车而不乘飞机去。</a:t>
            </a:r>
            <a:endParaRPr lang="zh-CN" altLang="zh-CN">
              <a:solidFill>
                <a:srgbClr val="000000"/>
              </a:solidFill>
              <a:effectLst/>
              <a:latin typeface="NEU-BZ-S92"/>
              <a:ea typeface="方正书宋_GBK" panose="03000509000000000000"/>
              <a:cs typeface="Times New Roman" panose="02020603050405020304" pitchFamily="18" charset="0"/>
            </a:endParaRPr>
          </a:p>
        </p:txBody>
      </p:sp>
    </p:spTree>
    <p:extLst>
      <p:ext uri="{BB962C8B-B14F-4D97-AF65-F5344CB8AC3E}">
        <p14:creationId xmlns:p14="http://schemas.microsoft.com/office/powerpoint/2010/main" val="4600278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503783"/>
            <a:ext cx="10807700" cy="541071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学以致用</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单句语法填空</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(1)I think you will help me convince my parents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to</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leave</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(leave).</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(2)He managed to convince the students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of</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the need for wider reading.</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(3)Sam nodded but he didn</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t look </a:t>
            </a:r>
            <a:r>
              <a:rPr lang="zh-CN" altLang="zh-CN">
                <a:ea typeface="宋体" panose="02010600030101010101" pitchFamily="2" charset="-122"/>
                <a:cs typeface="Times New Roman" panose="02020603050405020304" pitchFamily="18" charset="0"/>
              </a:rPr>
              <a:t>　</a:t>
            </a:r>
            <a:r>
              <a:rPr lang="en-US" altLang="zh-CN" smtClean="0">
                <a:ea typeface="宋体" panose="02010600030101010101" pitchFamily="2" charset="-122"/>
                <a:cs typeface="Times New Roman" panose="02020603050405020304" pitchFamily="18" charset="0"/>
              </a:rPr>
              <a:t>convinced</a:t>
            </a:r>
            <a:r>
              <a:rPr lang="zh-CN" altLang="zh-CN" smtClean="0">
                <a:ea typeface="宋体" panose="02010600030101010101" pitchFamily="2" charset="-122"/>
                <a:cs typeface="Times New Roman" panose="02020603050405020304" pitchFamily="18" charset="0"/>
              </a:rPr>
              <a:t> </a:t>
            </a:r>
            <a:r>
              <a:rPr lang="en-US" altLang="zh-CN" smtClean="0">
                <a:solidFill>
                  <a:srgbClr val="000000"/>
                </a:solidFill>
                <a:ea typeface="宋体" panose="02010600030101010101" pitchFamily="2"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convince</a:t>
            </a:r>
            <a:r>
              <a:rPr lang="en-US" altLang="zh-CN" smtClean="0">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(4)It is said that there is no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convincing</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(convince) evidence that power lines have anything to do with cancer.</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9073405" y="1755323"/>
            <a:ext cx="187220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9073405" y="2222666"/>
            <a:ext cx="187220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7749857" y="2952055"/>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7749857" y="3419398"/>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8A90BD6A-DAC1-4175-BADE-A70FD2E31095}"/>
              </a:ext>
            </a:extLst>
          </p:cNvPr>
          <p:cNvSpPr/>
          <p:nvPr/>
        </p:nvSpPr>
        <p:spPr>
          <a:xfrm>
            <a:off x="7057181" y="4134046"/>
            <a:ext cx="201622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a16="http://schemas.microsoft.com/office/drawing/2014/main" xmlns="" id="{94F29B7E-74BF-4821-88B9-C8400B1817B7}"/>
              </a:ext>
            </a:extLst>
          </p:cNvPr>
          <p:cNvCxnSpPr>
            <a:cxnSpLocks/>
          </p:cNvCxnSpPr>
          <p:nvPr/>
        </p:nvCxnSpPr>
        <p:spPr>
          <a:xfrm>
            <a:off x="7057181" y="4601389"/>
            <a:ext cx="201622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5545013" y="4725041"/>
            <a:ext cx="237626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5545013" y="5192384"/>
            <a:ext cx="237626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5994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1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719807"/>
            <a:ext cx="10807700" cy="2259080"/>
          </a:xfrm>
          <a:prstGeom prst="rect">
            <a:avLst/>
          </a:prstGeom>
        </p:spPr>
        <p:txBody>
          <a:bodyPr>
            <a:spAutoFit/>
          </a:bodyPr>
          <a:lstStyle/>
          <a:p>
            <a:pPr indent="267970">
              <a:lnSpc>
                <a:spcPct val="110000"/>
              </a:lnSpc>
              <a:spcAft>
                <a:spcPts val="0"/>
              </a:spcAft>
              <a:tabLst>
                <a:tab pos="1188085" algn="l"/>
                <a:tab pos="2163445" algn="l"/>
                <a:tab pos="3142615" algn="l"/>
                <a:tab pos="4190365" algn="l"/>
              </a:tabLst>
            </a:pPr>
            <a:r>
              <a:rPr lang="en-US" altLang="zh-CN" smtClean="0">
                <a:solidFill>
                  <a:schemeClr val="tx1"/>
                </a:solidFill>
                <a:ea typeface="宋体" panose="02010600030101010101" pitchFamily="2" charset="-122"/>
                <a:cs typeface="Times New Roman" panose="02020603050405020304" pitchFamily="18" charset="0"/>
              </a:rPr>
              <a:t>3.</a:t>
            </a:r>
            <a:r>
              <a:rPr lang="zh-CN" altLang="zh-CN">
                <a:solidFill>
                  <a:schemeClr val="tx1"/>
                </a:solidFill>
                <a:latin typeface="Arial" panose="020B0604020202020204" pitchFamily="34" charset="0"/>
                <a:cs typeface="Times New Roman" panose="02020603050405020304" pitchFamily="18" charset="0"/>
              </a:rPr>
              <a:t>【教材原文】</a:t>
            </a:r>
            <a:r>
              <a:rPr lang="en-US" altLang="zh-CN">
                <a:solidFill>
                  <a:schemeClr val="tx1"/>
                </a:solidFill>
                <a:ea typeface="宋体" panose="02010600030101010101" pitchFamily="2" charset="-122"/>
                <a:cs typeface="Times New Roman" panose="02020603050405020304" pitchFamily="18" charset="0"/>
              </a:rPr>
              <a:t>The common assumption then was that it could not be done.(page 50)</a:t>
            </a:r>
            <a:endParaRPr lang="zh-CN" altLang="zh-CN">
              <a:solidFill>
                <a:schemeClr val="tx1"/>
              </a:solidFill>
              <a:latin typeface="NEU-BZ-S92"/>
              <a:ea typeface="方正书宋_GBK" panose="03000509000000000000" pitchFamily="65" charset="-122"/>
              <a:cs typeface="Times New Roman" panose="02020603050405020304" pitchFamily="18" charset="0"/>
            </a:endParaRPr>
          </a:p>
          <a:p>
            <a:pPr indent="266700">
              <a:lnSpc>
                <a:spcPct val="110000"/>
              </a:lnSpc>
              <a:spcAft>
                <a:spcPts val="0"/>
              </a:spcAft>
              <a:tabLst>
                <a:tab pos="1188085" algn="l"/>
                <a:tab pos="2163445" algn="l"/>
                <a:tab pos="3142615" algn="l"/>
                <a:tab pos="4190365" algn="l"/>
              </a:tabLst>
            </a:pPr>
            <a:r>
              <a:rPr lang="zh-CN" altLang="zh-CN">
                <a:solidFill>
                  <a:schemeClr val="tx1"/>
                </a:solidFill>
                <a:ea typeface="宋体" panose="02010600030101010101" pitchFamily="2" charset="-122"/>
                <a:cs typeface="Times New Roman" panose="02020603050405020304" pitchFamily="18" charset="0"/>
              </a:rPr>
              <a:t>当时普遍认为这是不可能实现的。</a:t>
            </a:r>
            <a:endParaRPr lang="zh-CN" altLang="zh-CN">
              <a:solidFill>
                <a:schemeClr val="tx1"/>
              </a:solidFill>
              <a:latin typeface="NEU-BZ-S92"/>
              <a:ea typeface="方正书宋_GBK" panose="03000509000000000000" pitchFamily="65" charset="-122"/>
              <a:cs typeface="Times New Roman" panose="02020603050405020304" pitchFamily="18" charset="0"/>
            </a:endParaRPr>
          </a:p>
          <a:p>
            <a:pPr indent="266700">
              <a:lnSpc>
                <a:spcPct val="110000"/>
              </a:lnSpc>
              <a:spcAft>
                <a:spcPts val="0"/>
              </a:spcAft>
              <a:tabLst>
                <a:tab pos="1188085" algn="l"/>
                <a:tab pos="2163445" algn="l"/>
                <a:tab pos="3142615" algn="l"/>
                <a:tab pos="4190365" algn="l"/>
              </a:tabLst>
            </a:pPr>
            <a:r>
              <a:rPr lang="zh-CN" altLang="zh-CN">
                <a:solidFill>
                  <a:schemeClr val="tx1"/>
                </a:solidFill>
                <a:latin typeface="Arial" panose="020B0604020202020204" pitchFamily="34" charset="0"/>
                <a:cs typeface="Times New Roman" panose="02020603050405020304" pitchFamily="18" charset="0"/>
              </a:rPr>
              <a:t>考点</a:t>
            </a:r>
            <a:r>
              <a:rPr lang="en-US" altLang="zh-CN">
                <a:solidFill>
                  <a:schemeClr val="tx1"/>
                </a:solidFill>
                <a:ea typeface="宋体" panose="02010600030101010101" pitchFamily="2" charset="-122"/>
                <a:cs typeface="Times New Roman" panose="02020603050405020304" pitchFamily="18" charset="0"/>
              </a:rPr>
              <a:t>assumption </a:t>
            </a:r>
            <a:r>
              <a:rPr lang="en-US" altLang="zh-CN" i="1">
                <a:solidFill>
                  <a:schemeClr val="tx1"/>
                </a:solidFill>
                <a:ea typeface="宋体" panose="02010600030101010101" pitchFamily="2" charset="-122"/>
                <a:cs typeface="Times New Roman" panose="02020603050405020304" pitchFamily="18" charset="0"/>
              </a:rPr>
              <a:t>n.</a:t>
            </a:r>
            <a:r>
              <a:rPr lang="zh-CN" altLang="zh-CN">
                <a:solidFill>
                  <a:schemeClr val="tx1"/>
                </a:solidFill>
                <a:ea typeface="宋体" panose="02010600030101010101" pitchFamily="2" charset="-122"/>
                <a:cs typeface="Times New Roman" panose="02020603050405020304" pitchFamily="18" charset="0"/>
              </a:rPr>
              <a:t>假定</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设定</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责任的</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承担</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权力的</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获得</a:t>
            </a:r>
            <a:endParaRPr lang="zh-CN" altLang="zh-CN">
              <a:solidFill>
                <a:schemeClr val="tx1"/>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61950" y="2952055"/>
            <a:ext cx="10807700" cy="2456057"/>
          </a:xfrm>
          <a:prstGeom prst="rect">
            <a:avLst/>
          </a:prstGeom>
          <a:noFill/>
        </p:spPr>
        <p:style>
          <a:lnRef idx="2">
            <a:schemeClr val="dk1"/>
          </a:lnRef>
          <a:fillRef idx="1">
            <a:schemeClr val="lt1"/>
          </a:fillRef>
          <a:effectRef idx="0">
            <a:schemeClr val="dk1"/>
          </a:effectRef>
          <a:fontRef idx="minor">
            <a:schemeClr val="dk1"/>
          </a:fontRef>
        </p:style>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make</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assumptions</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about...</a:t>
            </a:r>
            <a:r>
              <a:rPr lang="zh-CN" altLang="zh-CN">
                <a:solidFill>
                  <a:srgbClr val="000000"/>
                </a:solidFill>
                <a:ea typeface="楷体" panose="02010609060101010101" pitchFamily="49" charset="-122"/>
                <a:cs typeface="Times New Roman" panose="02020603050405020304" pitchFamily="18" charset="0"/>
              </a:rPr>
              <a:t>对</a:t>
            </a:r>
            <a:r>
              <a:rPr lang="en-US" altLang="zh-CN">
                <a:solidFill>
                  <a:srgbClr val="000000"/>
                </a:solidFill>
                <a:ea typeface="楷体" panose="02010609060101010101" pitchFamily="49"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臆断</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assume</a:t>
            </a:r>
            <a:r>
              <a:rPr lang="en-US" altLang="zh-CN">
                <a:solidFill>
                  <a:srgbClr val="000000"/>
                </a:solidFill>
                <a:ea typeface="楷体" panose="02010609060101010101" pitchFamily="49"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vt.</a:t>
            </a:r>
            <a:r>
              <a:rPr lang="zh-CN" altLang="zh-CN">
                <a:solidFill>
                  <a:srgbClr val="000000"/>
                </a:solidFill>
                <a:ea typeface="楷体" panose="02010609060101010101" pitchFamily="49" charset="-122"/>
                <a:cs typeface="Times New Roman" panose="02020603050405020304" pitchFamily="18" charset="0"/>
              </a:rPr>
              <a:t>假设</a:t>
            </a:r>
            <a:r>
              <a:rPr lang="en-US" altLang="zh-CN">
                <a:solidFill>
                  <a:srgbClr val="000000"/>
                </a:solidFill>
                <a:ea typeface="宋体" panose="02010600030101010101" pitchFamily="2" charset="-122"/>
                <a:cs typeface="Times New Roman" panose="02020603050405020304" pitchFamily="18" charset="0"/>
              </a:rPr>
              <a:t>,</a:t>
            </a:r>
            <a:r>
              <a:rPr lang="zh-CN" altLang="zh-CN" smtClean="0">
                <a:solidFill>
                  <a:srgbClr val="000000"/>
                </a:solidFill>
                <a:ea typeface="楷体" panose="02010609060101010101" pitchFamily="49" charset="-122"/>
                <a:cs typeface="Times New Roman" panose="02020603050405020304" pitchFamily="18" charset="0"/>
              </a:rPr>
              <a:t>认为</a:t>
            </a:r>
            <a:r>
              <a:rPr lang="en-US" altLang="zh-CN">
                <a:solidFill>
                  <a:srgbClr val="000000"/>
                </a:solidFill>
                <a:ea typeface="楷体" panose="02010609060101010101" pitchFamily="49" charset="-122"/>
                <a:cs typeface="Times New Roman" panose="02020603050405020304" pitchFamily="18" charset="0"/>
              </a:rPr>
              <a:t>;</a:t>
            </a:r>
            <a:r>
              <a:rPr lang="zh-CN" altLang="en-US">
                <a:solidFill>
                  <a:srgbClr val="000000"/>
                </a:solidFill>
                <a:ea typeface="楷体" panose="02010609060101010101" pitchFamily="49" charset="-122"/>
                <a:cs typeface="Times New Roman" panose="02020603050405020304" pitchFamily="18" charset="0"/>
              </a:rPr>
              <a:t>承担</a:t>
            </a:r>
            <a:r>
              <a:rPr lang="en-US" altLang="zh-CN">
                <a:solidFill>
                  <a:srgbClr val="000000"/>
                </a:solidFill>
                <a:ea typeface="楷体" panose="02010609060101010101" pitchFamily="49" charset="-122"/>
                <a:cs typeface="Times New Roman" panose="02020603050405020304" pitchFamily="18" charset="0"/>
              </a:rPr>
              <a:t>(</a:t>
            </a:r>
            <a:r>
              <a:rPr lang="zh-CN" altLang="en-US">
                <a:solidFill>
                  <a:srgbClr val="000000"/>
                </a:solidFill>
                <a:ea typeface="楷体" panose="02010609060101010101" pitchFamily="49" charset="-122"/>
                <a:cs typeface="Times New Roman" panose="02020603050405020304" pitchFamily="18" charset="0"/>
              </a:rPr>
              <a:t>责任</a:t>
            </a:r>
            <a:r>
              <a:rPr lang="en-US" altLang="zh-CN">
                <a:solidFill>
                  <a:srgbClr val="000000"/>
                </a:solidFill>
                <a:ea typeface="楷体" panose="02010609060101010101" pitchFamily="49"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assume...to</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be...</a:t>
            </a:r>
            <a:r>
              <a:rPr lang="zh-CN" altLang="zh-CN">
                <a:solidFill>
                  <a:srgbClr val="000000"/>
                </a:solidFill>
                <a:ea typeface="楷体" panose="02010609060101010101" pitchFamily="49" charset="-122"/>
                <a:cs typeface="Times New Roman" panose="02020603050405020304" pitchFamily="18" charset="0"/>
              </a:rPr>
              <a:t>认为</a:t>
            </a:r>
            <a:r>
              <a:rPr lang="en-US" altLang="zh-CN">
                <a:solidFill>
                  <a:srgbClr val="000000"/>
                </a:solidFill>
                <a:ea typeface="楷体" panose="02010609060101010101" pitchFamily="49"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是</a:t>
            </a:r>
            <a:r>
              <a:rPr lang="en-US" altLang="zh-CN">
                <a:solidFill>
                  <a:srgbClr val="000000"/>
                </a:solidFill>
                <a:ea typeface="楷体" panose="02010609060101010101" pitchFamily="49"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assuming</a:t>
            </a:r>
            <a:r>
              <a:rPr lang="en-US" altLang="zh-CN" smtClean="0">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(that)...</a:t>
            </a:r>
            <a:r>
              <a:rPr lang="zh-CN" altLang="zh-CN">
                <a:solidFill>
                  <a:srgbClr val="000000"/>
                </a:solidFill>
                <a:ea typeface="楷体" panose="02010609060101010101" pitchFamily="49" charset="-122"/>
                <a:cs typeface="Times New Roman" panose="02020603050405020304" pitchFamily="18" charset="0"/>
              </a:rPr>
              <a:t>假设</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假定</a:t>
            </a:r>
            <a:r>
              <a:rPr lang="en-US" altLang="zh-CN">
                <a:solidFill>
                  <a:srgbClr val="000000"/>
                </a:solidFill>
                <a:ea typeface="楷体" panose="02010609060101010101" pitchFamily="49" charset="-122"/>
                <a:cs typeface="Times New Roman" panose="02020603050405020304" pitchFamily="18" charset="0"/>
              </a:rPr>
              <a:t>……</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868987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287759"/>
            <a:ext cx="10807700" cy="6006644"/>
          </a:xfrm>
          <a:prstGeom prst="rect">
            <a:avLst/>
          </a:prstGeom>
        </p:spPr>
        <p:txBody>
          <a:bodyPr>
            <a:spAutoFit/>
          </a:bodyPr>
          <a:lstStyle/>
          <a:p>
            <a:pPr>
              <a:lnSpc>
                <a:spcPct val="11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语境领悟</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1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(1)We need to challenge some of the basic assumptions of Western philosophy.</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1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我们有必要对西方哲学的某些基本假设提出质疑。</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1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(2)I assume her to be the cleverest student in this class.</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1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我认为她是这个班里最聪明的学生。</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1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(3)It may be safely assumed that there is no life on Mars.</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1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可以有把握地认为火星上没有生命</a:t>
            </a:r>
            <a:r>
              <a:rPr lang="zh-CN" altLang="zh-CN" smtClean="0">
                <a:solidFill>
                  <a:srgbClr val="000000"/>
                </a:solidFill>
                <a:ea typeface="宋体" panose="02010600030101010101" pitchFamily="2" charset="-122"/>
                <a:cs typeface="Times New Roman" panose="02020603050405020304" pitchFamily="18" charset="0"/>
              </a:rPr>
              <a:t>。</a:t>
            </a:r>
            <a:endParaRPr lang="en-US" altLang="zh-CN" smtClean="0">
              <a:solidFill>
                <a:srgbClr val="000000"/>
              </a:solidFill>
              <a:ea typeface="宋体" panose="02010600030101010101" pitchFamily="2" charset="-122"/>
              <a:cs typeface="Times New Roman" panose="02020603050405020304" pitchFamily="18" charset="0"/>
            </a:endParaRPr>
          </a:p>
          <a:p>
            <a:pPr>
              <a:lnSpc>
                <a:spcPct val="11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(4)Farmers will have a good harvest,assuming that the weather is favourable.</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1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假设天气好的话</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农民将会有一个好</a:t>
            </a:r>
            <a:r>
              <a:rPr lang="zh-CN" altLang="zh-CN">
                <a:solidFill>
                  <a:srgbClr val="000000"/>
                </a:solidFill>
                <a:ea typeface="宋体" panose="02010600030101010101" pitchFamily="2" charset="-122"/>
                <a:cs typeface="Times New Roman" panose="02020603050405020304" pitchFamily="18" charset="0"/>
              </a:rPr>
              <a:t>收成</a:t>
            </a:r>
            <a:r>
              <a:rPr lang="zh-CN" altLang="zh-CN" smtClean="0">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130762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791815"/>
            <a:ext cx="10807700" cy="4228850"/>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单句语法填空</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Assuming</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(assume)that it is true,what should they do now?</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(2)I </a:t>
            </a:r>
            <a:r>
              <a:rPr lang="en-US" altLang="zh-CN">
                <a:solidFill>
                  <a:srgbClr val="000000"/>
                </a:solidFill>
                <a:ea typeface="宋体" panose="02010600030101010101" pitchFamily="2" charset="-122"/>
                <a:cs typeface="Times New Roman" panose="02020603050405020304" pitchFamily="18" charset="0"/>
              </a:rPr>
              <a:t>assume him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to</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be</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(be) the first boy to climb to the  top of </a:t>
            </a:r>
            <a:r>
              <a:rPr lang="en-US" altLang="zh-CN" smtClean="0">
                <a:solidFill>
                  <a:srgbClr val="000000"/>
                </a:solidFill>
                <a:ea typeface="宋体" panose="02010600030101010101" pitchFamily="2" charset="-122"/>
                <a:cs typeface="Times New Roman" panose="02020603050405020304" pitchFamily="18" charset="0"/>
              </a:rPr>
              <a:t>the mountain</a:t>
            </a:r>
            <a:r>
              <a:rPr lang="en-US" altLang="zh-CN">
                <a:solidFill>
                  <a:srgbClr val="000000"/>
                </a:solidFill>
                <a:ea typeface="宋体" panose="02010600030101010101" pitchFamily="2" charset="-122"/>
                <a:cs typeface="Times New Roman" panose="02020603050405020304" pitchFamily="18" charset="0"/>
              </a:rPr>
              <a:t>.</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(3)We </a:t>
            </a:r>
            <a:r>
              <a:rPr lang="en-US" altLang="zh-CN">
                <a:solidFill>
                  <a:srgbClr val="000000"/>
                </a:solidFill>
                <a:ea typeface="宋体" panose="02010600030101010101" pitchFamily="2" charset="-122"/>
                <a:cs typeface="Times New Roman" panose="02020603050405020304" pitchFamily="18" charset="0"/>
              </a:rPr>
              <a:t>are working on the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assumption</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(assume) that everyone invited will turn up.</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1296541" y="1511895"/>
            <a:ext cx="230425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1296541" y="1979238"/>
            <a:ext cx="230425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3672805" y="2664023"/>
            <a:ext cx="144016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3672805" y="3131366"/>
            <a:ext cx="144016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5367544" y="3820451"/>
            <a:ext cx="259228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5367544" y="4287794"/>
            <a:ext cx="259228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03270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647799"/>
            <a:ext cx="10807700" cy="4741298"/>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a:t>
            </a:r>
            <a:r>
              <a:rPr lang="zh-CN" altLang="zh-CN">
                <a:solidFill>
                  <a:srgbClr val="000000"/>
                </a:solidFill>
                <a:latin typeface="Arial" panose="020B0604020202020204" pitchFamily="34" charset="0"/>
                <a:cs typeface="Times New Roman" panose="02020603050405020304" pitchFamily="18" charset="0"/>
              </a:rPr>
              <a:t>【教材原文】</a:t>
            </a:r>
            <a:r>
              <a:rPr lang="en-US" altLang="zh-CN">
                <a:solidFill>
                  <a:srgbClr val="000000"/>
                </a:solidFill>
                <a:ea typeface="宋体" panose="02010600030101010101" pitchFamily="2" charset="-122"/>
                <a:cs typeface="Times New Roman" panose="02020603050405020304" pitchFamily="18" charset="0"/>
              </a:rPr>
              <a:t>Today,it is estimated that about 60 percent of domestic rice consumption in China is comprised of crops generated from Yuan’s hybrid strains,and his strains have allowed China’s farmers to produce around 200 million tons of rice per year.(page 50)</a:t>
            </a:r>
            <a:endParaRPr lang="zh-CN" altLang="zh-CN">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据估算</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现在中国国内消费的稻米有大约</a:t>
            </a:r>
            <a:r>
              <a:rPr lang="en-US" altLang="zh-CN">
                <a:solidFill>
                  <a:srgbClr val="000000"/>
                </a:solidFill>
                <a:ea typeface="宋体" panose="02010600030101010101" pitchFamily="2" charset="-122"/>
                <a:cs typeface="Times New Roman" panose="02020603050405020304" pitchFamily="18" charset="0"/>
              </a:rPr>
              <a:t>60%</a:t>
            </a:r>
            <a:r>
              <a:rPr lang="zh-CN" altLang="zh-CN">
                <a:solidFill>
                  <a:srgbClr val="000000"/>
                </a:solidFill>
                <a:ea typeface="宋体" panose="02010600030101010101" pitchFamily="2" charset="-122"/>
                <a:cs typeface="Times New Roman" panose="02020603050405020304" pitchFamily="18" charset="0"/>
              </a:rPr>
              <a:t>来自袁隆平的杂交水稻品种形成的作物</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这些品种</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形成的作物</a:t>
            </a:r>
            <a:r>
              <a:rPr lang="en-US" altLang="zh-CN">
                <a:solidFill>
                  <a:srgbClr val="000000"/>
                </a:solidFill>
                <a:ea typeface="宋体" panose="02010600030101010101" pitchFamily="2" charset="-122"/>
                <a:cs typeface="Times New Roman" panose="02020603050405020304" pitchFamily="18" charset="0"/>
              </a:rPr>
              <a:t>) </a:t>
            </a:r>
            <a:r>
              <a:rPr lang="zh-CN" altLang="zh-CN">
                <a:solidFill>
                  <a:srgbClr val="000000"/>
                </a:solidFill>
                <a:ea typeface="宋体" panose="02010600030101010101" pitchFamily="2" charset="-122"/>
                <a:cs typeface="Times New Roman" panose="02020603050405020304" pitchFamily="18" charset="0"/>
              </a:rPr>
              <a:t>让中国农民每年能够生产出大约两亿吨稻米。</a:t>
            </a:r>
            <a:endParaRPr lang="zh-CN" altLang="zh-CN">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9612612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850143"/>
            <a:ext cx="10807700" cy="62671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smtClean="0">
                <a:solidFill>
                  <a:schemeClr val="tx1"/>
                </a:solidFill>
                <a:latin typeface="Arial" panose="020B0604020202020204" pitchFamily="34" charset="0"/>
                <a:cs typeface="Times New Roman" panose="02020603050405020304" pitchFamily="18" charset="0"/>
              </a:rPr>
              <a:t>考点</a:t>
            </a:r>
            <a:r>
              <a:rPr lang="en-US" altLang="zh-CN" smtClean="0">
                <a:solidFill>
                  <a:schemeClr val="tx1"/>
                </a:solidFill>
                <a:latin typeface="Arial" panose="020B0604020202020204" pitchFamily="34" charset="0"/>
                <a:cs typeface="Times New Roman" panose="02020603050405020304" pitchFamily="18" charset="0"/>
              </a:rPr>
              <a:t> </a:t>
            </a:r>
            <a:r>
              <a:rPr lang="en-US" altLang="zh-CN" smtClean="0">
                <a:solidFill>
                  <a:schemeClr val="tx1"/>
                </a:solidFill>
                <a:ea typeface="宋体" panose="02010600030101010101" pitchFamily="2" charset="-122"/>
                <a:cs typeface="Times New Roman" panose="02020603050405020304" pitchFamily="18" charset="0"/>
              </a:rPr>
              <a:t>comprise </a:t>
            </a:r>
            <a:r>
              <a:rPr lang="en-US" altLang="zh-CN" i="1">
                <a:solidFill>
                  <a:schemeClr val="tx1"/>
                </a:solidFill>
                <a:ea typeface="宋体" panose="02010600030101010101" pitchFamily="2" charset="-122"/>
                <a:cs typeface="Times New Roman" panose="02020603050405020304" pitchFamily="18" charset="0"/>
              </a:rPr>
              <a:t>vt</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包括</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包含</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由</a:t>
            </a:r>
            <a:r>
              <a:rPr lang="en-US" altLang="zh-CN">
                <a:solidFill>
                  <a:schemeClr val="tx1"/>
                </a:solidFill>
                <a:ea typeface="宋体" panose="02010600030101010101" pitchFamily="2" charset="-122"/>
                <a:cs typeface="Times New Roman" panose="02020603050405020304" pitchFamily="18" charset="0"/>
              </a:rPr>
              <a:t>……</a:t>
            </a:r>
            <a:r>
              <a:rPr lang="zh-CN" altLang="zh-CN" smtClean="0">
                <a:solidFill>
                  <a:schemeClr val="tx1"/>
                </a:solidFill>
                <a:ea typeface="宋体" panose="02010600030101010101" pitchFamily="2" charset="-122"/>
                <a:cs typeface="Times New Roman" panose="02020603050405020304" pitchFamily="18" charset="0"/>
              </a:rPr>
              <a:t>组成</a:t>
            </a:r>
            <a:r>
              <a:rPr lang="en-US" altLang="zh-CN" smtClean="0">
                <a:solidFill>
                  <a:schemeClr val="tx1"/>
                </a:solidFill>
                <a:ea typeface="宋体" panose="02010600030101010101" pitchFamily="2" charset="-122"/>
                <a:cs typeface="Times New Roman" panose="02020603050405020304" pitchFamily="18" charset="0"/>
              </a:rPr>
              <a:t> </a:t>
            </a:r>
            <a:endParaRPr lang="zh-CN" altLang="zh-CN">
              <a:solidFill>
                <a:schemeClr val="tx1"/>
              </a:solidFill>
              <a:effectLst/>
              <a:latin typeface="NEU-BZ-S92"/>
              <a:ea typeface="方正书宋_GBK"/>
              <a:cs typeface="Times New Roman" panose="02020603050405020304" pitchFamily="18" charset="0"/>
            </a:endParaRPr>
          </a:p>
        </p:txBody>
      </p:sp>
      <p:sp>
        <p:nvSpPr>
          <p:cNvPr id="4" name="矩形 3"/>
          <p:cNvSpPr>
            <a:spLocks noChangeAspect="1"/>
          </p:cNvSpPr>
          <p:nvPr/>
        </p:nvSpPr>
        <p:spPr>
          <a:xfrm>
            <a:off x="361950" y="1556928"/>
            <a:ext cx="10807700" cy="1808572"/>
          </a:xfrm>
          <a:prstGeom prst="rect">
            <a:avLst/>
          </a:prstGeom>
          <a:ln>
            <a:solidFill>
              <a:schemeClr val="tx1"/>
            </a:solidFill>
          </a:ln>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be</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comprised</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of</a:t>
            </a:r>
            <a:r>
              <a:rPr lang="zh-CN" altLang="zh-CN">
                <a:solidFill>
                  <a:srgbClr val="000000"/>
                </a:solidFill>
                <a:ea typeface="楷体" panose="02010609060101010101" pitchFamily="49" charset="-122"/>
                <a:cs typeface="Times New Roman" panose="02020603050405020304" pitchFamily="18" charset="0"/>
              </a:rPr>
              <a:t>包括</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包含</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由</a:t>
            </a:r>
            <a:r>
              <a:rPr lang="en-US" altLang="zh-CN">
                <a:solidFill>
                  <a:srgbClr val="000000"/>
                </a:solidFill>
                <a:ea typeface="楷体" panose="02010609060101010101" pitchFamily="49"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组成</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或构成</a:t>
            </a:r>
            <a:r>
              <a:rPr lang="en-US"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be</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made</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up</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of</a:t>
            </a:r>
            <a:r>
              <a:rPr lang="zh-CN" altLang="zh-CN">
                <a:solidFill>
                  <a:srgbClr val="000000"/>
                </a:solidFill>
                <a:ea typeface="楷体" panose="02010609060101010101" pitchFamily="49" charset="-122"/>
                <a:cs typeface="Times New Roman" panose="02020603050405020304" pitchFamily="18" charset="0"/>
              </a:rPr>
              <a:t>由</a:t>
            </a:r>
            <a:r>
              <a:rPr lang="en-US" altLang="zh-CN">
                <a:solidFill>
                  <a:srgbClr val="000000"/>
                </a:solidFill>
                <a:ea typeface="楷体" panose="02010609060101010101" pitchFamily="49"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组成</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或构成</a:t>
            </a:r>
            <a:r>
              <a:rPr lang="en-US"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consist</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of</a:t>
            </a:r>
            <a:r>
              <a:rPr lang="zh-CN" altLang="zh-CN">
                <a:solidFill>
                  <a:srgbClr val="000000"/>
                </a:solidFill>
                <a:ea typeface="楷体" panose="02010609060101010101" pitchFamily="49" charset="-122"/>
                <a:cs typeface="Times New Roman" panose="02020603050405020304" pitchFamily="18" charset="0"/>
              </a:rPr>
              <a:t>由</a:t>
            </a:r>
            <a:r>
              <a:rPr lang="en-US" altLang="zh-CN">
                <a:solidFill>
                  <a:srgbClr val="000000"/>
                </a:solidFill>
                <a:ea typeface="楷体" panose="02010609060101010101" pitchFamily="49"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组成</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或构成</a:t>
            </a:r>
            <a:r>
              <a:rPr lang="en-US"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effectLst/>
              <a:latin typeface="NEU-BZ-S92"/>
              <a:ea typeface="方正书宋_GBK"/>
              <a:cs typeface="Times New Roman" panose="02020603050405020304" pitchFamily="18" charset="0"/>
            </a:endParaRPr>
          </a:p>
        </p:txBody>
      </p:sp>
      <p:sp>
        <p:nvSpPr>
          <p:cNvPr id="5" name="矩形 4"/>
          <p:cNvSpPr>
            <a:spLocks noChangeAspect="1"/>
          </p:cNvSpPr>
          <p:nvPr/>
        </p:nvSpPr>
        <p:spPr>
          <a:xfrm>
            <a:off x="361950" y="3453103"/>
            <a:ext cx="10807700" cy="1813573"/>
          </a:xfrm>
          <a:prstGeom prst="rect">
            <a:avLst/>
          </a:prstGeom>
        </p:spPr>
        <p:txBody>
          <a:bodyPr>
            <a:spAutoFit/>
          </a:bodyPr>
          <a:lstStyle/>
          <a:p>
            <a:pPr>
              <a:lnSpc>
                <a:spcPct val="120000"/>
              </a:lnSpc>
            </a:pPr>
            <a:r>
              <a:rPr lang="zh-CN" altLang="zh-CN">
                <a:solidFill>
                  <a:srgbClr val="000000"/>
                </a:solidFill>
                <a:cs typeface="Times New Roman" panose="02020603050405020304" pitchFamily="18" charset="0"/>
              </a:rPr>
              <a:t>温馨提示</a:t>
            </a:r>
            <a:r>
              <a:rPr lang="zh-CN" altLang="zh-CN">
                <a:solidFill>
                  <a:srgbClr val="000000"/>
                </a:solid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rPr>
              <a:t>consist of</a:t>
            </a:r>
            <a:r>
              <a:rPr lang="zh-CN" altLang="zh-CN">
                <a:solidFill>
                  <a:srgbClr val="000000"/>
                </a:solidFill>
                <a:ea typeface="宋体" panose="02010600030101010101" pitchFamily="2" charset="-122"/>
                <a:cs typeface="Times New Roman" panose="02020603050405020304" pitchFamily="18" charset="0"/>
              </a:rPr>
              <a:t>没有被动语态</a:t>
            </a:r>
            <a:r>
              <a:rPr lang="en-US" altLang="zh-CN">
                <a:solidFill>
                  <a:srgbClr val="000000"/>
                </a:solidFill>
                <a:ea typeface="宋体" panose="02010600030101010101" pitchFamily="2" charset="-122"/>
              </a:rPr>
              <a:t>,</a:t>
            </a:r>
            <a:r>
              <a:rPr lang="zh-CN" altLang="zh-CN">
                <a:solidFill>
                  <a:srgbClr val="000000"/>
                </a:solidFill>
                <a:ea typeface="宋体" panose="02010600030101010101" pitchFamily="2" charset="-122"/>
                <a:cs typeface="Times New Roman" panose="02020603050405020304" pitchFamily="18" charset="0"/>
              </a:rPr>
              <a:t>相当于</a:t>
            </a:r>
            <a:r>
              <a:rPr lang="en-US" altLang="zh-CN">
                <a:solidFill>
                  <a:srgbClr val="000000"/>
                </a:solidFill>
                <a:ea typeface="宋体" panose="02010600030101010101" pitchFamily="2" charset="-122"/>
              </a:rPr>
              <a:t>be made up of</a:t>
            </a:r>
            <a:r>
              <a:rPr lang="zh-CN" altLang="zh-CN">
                <a:solidFill>
                  <a:srgbClr val="000000"/>
                </a:solidFill>
                <a:ea typeface="宋体" panose="02010600030101010101" pitchFamily="2" charset="-122"/>
                <a:cs typeface="Times New Roman" panose="02020603050405020304" pitchFamily="18" charset="0"/>
              </a:rPr>
              <a:t>或</a:t>
            </a:r>
            <a:r>
              <a:rPr lang="en-US" altLang="zh-CN">
                <a:solidFill>
                  <a:srgbClr val="000000"/>
                </a:solidFill>
                <a:ea typeface="宋体" panose="02010600030101010101" pitchFamily="2" charset="-122"/>
              </a:rPr>
              <a:t>be composed of,</a:t>
            </a:r>
            <a:r>
              <a:rPr lang="zh-CN" altLang="zh-CN">
                <a:solidFill>
                  <a:srgbClr val="000000"/>
                </a:solidFill>
                <a:ea typeface="宋体" panose="02010600030101010101" pitchFamily="2" charset="-122"/>
                <a:cs typeface="Times New Roman" panose="02020603050405020304" pitchFamily="18" charset="0"/>
              </a:rPr>
              <a:t>且不用于进行时。</a:t>
            </a:r>
            <a:r>
              <a:rPr lang="en-US" altLang="zh-CN">
                <a:solidFill>
                  <a:srgbClr val="000000"/>
                </a:solidFill>
                <a:ea typeface="宋体" panose="02010600030101010101" pitchFamily="2" charset="-122"/>
              </a:rPr>
              <a:t/>
            </a:r>
            <a:br>
              <a:rPr lang="en-US" altLang="zh-CN">
                <a:solidFill>
                  <a:srgbClr val="000000"/>
                </a:solidFill>
                <a:ea typeface="宋体" panose="02010600030101010101" pitchFamily="2" charset="-122"/>
              </a:rPr>
            </a:br>
            <a:endParaRPr lang="zh-CN" altLang="en-US"/>
          </a:p>
        </p:txBody>
      </p:sp>
    </p:spTree>
    <p:extLst>
      <p:ext uri="{BB962C8B-B14F-4D97-AF65-F5344CB8AC3E}">
        <p14:creationId xmlns:p14="http://schemas.microsoft.com/office/powerpoint/2010/main" val="30015737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575791"/>
            <a:ext cx="10807700" cy="4172296"/>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语境领悟</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(1)The committee is comprised of representatives from both public and private sectors.</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委员会由政府和私人部门的双方代表组成。</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(2)The rescue team is made up of/consists of eight soldiers and two doctors.</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救援队由</a:t>
            </a:r>
            <a:r>
              <a:rPr lang="en-US" altLang="zh-CN">
                <a:solidFill>
                  <a:srgbClr val="000000"/>
                </a:solidFill>
                <a:ea typeface="宋体" panose="02010600030101010101" pitchFamily="2" charset="-122"/>
                <a:cs typeface="Times New Roman" panose="02020603050405020304" pitchFamily="18" charset="0"/>
              </a:rPr>
              <a:t>8</a:t>
            </a:r>
            <a:r>
              <a:rPr lang="zh-CN" altLang="zh-CN">
                <a:solidFill>
                  <a:srgbClr val="000000"/>
                </a:solidFill>
                <a:ea typeface="宋体" panose="02010600030101010101" pitchFamily="2" charset="-122"/>
                <a:cs typeface="Times New Roman" panose="02020603050405020304" pitchFamily="18" charset="0"/>
              </a:rPr>
              <a:t>个士兵和</a:t>
            </a:r>
            <a:r>
              <a:rPr lang="en-US" altLang="zh-CN">
                <a:solidFill>
                  <a:srgbClr val="000000"/>
                </a:solidFill>
                <a:ea typeface="宋体" panose="02010600030101010101" pitchFamily="2" charset="-122"/>
                <a:cs typeface="Times New Roman" panose="02020603050405020304" pitchFamily="18" charset="0"/>
              </a:rPr>
              <a:t>2</a:t>
            </a:r>
            <a:r>
              <a:rPr lang="zh-CN" altLang="zh-CN">
                <a:solidFill>
                  <a:srgbClr val="000000"/>
                </a:solidFill>
                <a:ea typeface="宋体" panose="02010600030101010101" pitchFamily="2" charset="-122"/>
                <a:cs typeface="Times New Roman" panose="02020603050405020304" pitchFamily="18" charset="0"/>
              </a:rPr>
              <a:t>个医生组成。</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773234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359767"/>
            <a:ext cx="10807700" cy="4172296"/>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学以致用</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句型转换</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(1)This university is made up of twelve departments.</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→This university </a:t>
            </a:r>
            <a:r>
              <a:rPr lang="zh-CN" altLang="zh-CN">
                <a:uFill>
                  <a:solidFill>
                    <a:srgbClr val="000000"/>
                  </a:solidFill>
                </a:uFill>
                <a:ea typeface="宋体" panose="02010600030101010101" pitchFamily="2" charset="-122"/>
                <a:cs typeface="Times New Roman" panose="02020603050405020304" pitchFamily="18" charset="0"/>
              </a:rPr>
              <a:t>　</a:t>
            </a:r>
            <a:r>
              <a:rPr lang="en-US" altLang="zh-CN">
                <a:uFill>
                  <a:solidFill>
                    <a:srgbClr val="000000"/>
                  </a:solidFill>
                </a:uFill>
                <a:ea typeface="宋体" panose="02010600030101010101" pitchFamily="2" charset="-122"/>
                <a:cs typeface="Times New Roman" panose="02020603050405020304" pitchFamily="18" charset="0"/>
              </a:rPr>
              <a:t>is </a:t>
            </a:r>
            <a:r>
              <a:rPr lang="en-US" altLang="zh-CN" smtClean="0">
                <a:uFill>
                  <a:solidFill>
                    <a:srgbClr val="000000"/>
                  </a:solidFill>
                </a:uFill>
                <a:ea typeface="宋体" panose="02010600030101010101" pitchFamily="2" charset="-122"/>
                <a:cs typeface="Times New Roman" panose="02020603050405020304" pitchFamily="18" charset="0"/>
              </a:rPr>
              <a:t>   comprised    of</a:t>
            </a:r>
            <a:r>
              <a:rPr lang="zh-CN" altLang="zh-CN">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twelve departments.</a:t>
            </a:r>
            <a:r>
              <a:rPr lang="en-US" altLang="zh-CN">
                <a:solidFill>
                  <a:srgbClr val="000000"/>
                </a:solidFill>
                <a:latin typeface="宋体" panose="02010600030101010101" pitchFamily="2" charset="-122"/>
                <a:ea typeface="方正书宋_GBK"/>
                <a:cs typeface="Times New Roman" panose="02020603050405020304" pitchFamily="18" charset="0"/>
              </a:rPr>
              <a:t> </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→This university </a:t>
            </a:r>
            <a:r>
              <a:rPr lang="zh-CN" altLang="zh-CN">
                <a:uFill>
                  <a:solidFill>
                    <a:srgbClr val="000000"/>
                  </a:solidFill>
                </a:uFill>
                <a:ea typeface="宋体" panose="02010600030101010101" pitchFamily="2" charset="-122"/>
                <a:cs typeface="Times New Roman" panose="02020603050405020304" pitchFamily="18" charset="0"/>
              </a:rPr>
              <a:t>　</a:t>
            </a:r>
            <a:r>
              <a:rPr lang="en-US" altLang="zh-CN">
                <a:uFill>
                  <a:solidFill>
                    <a:srgbClr val="000000"/>
                  </a:solidFill>
                </a:uFill>
                <a:ea typeface="宋体" panose="02010600030101010101" pitchFamily="2" charset="-122"/>
                <a:cs typeface="Times New Roman" panose="02020603050405020304" pitchFamily="18" charset="0"/>
              </a:rPr>
              <a:t>consists </a:t>
            </a:r>
            <a:r>
              <a:rPr lang="en-US" altLang="zh-CN" smtClean="0">
                <a:uFill>
                  <a:solidFill>
                    <a:srgbClr val="000000"/>
                  </a:solidFill>
                </a:uFill>
                <a:ea typeface="宋体" panose="02010600030101010101" pitchFamily="2" charset="-122"/>
                <a:cs typeface="Times New Roman" panose="02020603050405020304" pitchFamily="18" charset="0"/>
              </a:rPr>
              <a:t>    of</a:t>
            </a:r>
            <a:r>
              <a:rPr lang="zh-CN" altLang="en-US">
                <a:uFill>
                  <a:solidFill>
                    <a:srgbClr val="000000"/>
                  </a:solidFill>
                </a:uFill>
                <a:ea typeface="宋体" panose="02010600030101010101" pitchFamily="2" charset="-122"/>
                <a:cs typeface="Times New Roman" panose="02020603050405020304" pitchFamily="18" charset="0"/>
              </a:rPr>
              <a:t>　</a:t>
            </a:r>
            <a:r>
              <a:rPr lang="zh-CN" altLang="zh-CN">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twelve departments.</a:t>
            </a:r>
            <a:r>
              <a:rPr lang="en-US" altLang="zh-CN">
                <a:solidFill>
                  <a:srgbClr val="000000"/>
                </a:solidFill>
                <a:latin typeface="宋体" panose="02010600030101010101" pitchFamily="2" charset="-122"/>
                <a:ea typeface="方正书宋_GBK"/>
                <a:cs typeface="Times New Roman" panose="02020603050405020304" pitchFamily="18" charset="0"/>
              </a:rPr>
              <a:t> </a:t>
            </a:r>
            <a:endParaRPr lang="zh-CN" altLang="zh-CN">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3600797" y="2231975"/>
            <a:ext cx="86409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3600797" y="2699318"/>
            <a:ext cx="86409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4608909" y="2231975"/>
            <a:ext cx="194421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4608909" y="2699318"/>
            <a:ext cx="194421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6731632" y="2218149"/>
            <a:ext cx="97210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6731632" y="2685492"/>
            <a:ext cx="97210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3744813" y="3382019"/>
            <a:ext cx="172819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3744813" y="3849362"/>
            <a:ext cx="172819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5751437" y="3382019"/>
            <a:ext cx="97210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5751437" y="3849362"/>
            <a:ext cx="97210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p:cNvSpPr>
            <a:spLocks noChangeAspect="1"/>
          </p:cNvSpPr>
          <p:nvPr/>
        </p:nvSpPr>
        <p:spPr>
          <a:xfrm>
            <a:off x="361950" y="4571039"/>
            <a:ext cx="10807700" cy="1274195"/>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单句语法填空</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(2)A football team is comprised </a:t>
            </a:r>
            <a:r>
              <a:rPr lang="zh-CN" altLang="zh-CN">
                <a:uFill>
                  <a:solidFill>
                    <a:srgbClr val="000000"/>
                  </a:solidFill>
                </a:uFill>
                <a:ea typeface="宋体" panose="02010600030101010101" pitchFamily="2" charset="-122"/>
                <a:cs typeface="Times New Roman" panose="02020603050405020304" pitchFamily="18" charset="0"/>
              </a:rPr>
              <a:t>　</a:t>
            </a:r>
            <a:r>
              <a:rPr lang="en-US" altLang="zh-CN">
                <a:uFill>
                  <a:solidFill>
                    <a:srgbClr val="000000"/>
                  </a:solidFill>
                </a:uFill>
                <a:ea typeface="宋体" panose="02010600030101010101" pitchFamily="2" charset="-122"/>
                <a:cs typeface="Times New Roman" panose="02020603050405020304" pitchFamily="18" charset="0"/>
              </a:rPr>
              <a:t>of</a:t>
            </a:r>
            <a:r>
              <a:rPr lang="zh-CN" altLang="en-US">
                <a:uFill>
                  <a:solidFill>
                    <a:srgbClr val="000000"/>
                  </a:solidFill>
                </a:uFill>
                <a:ea typeface="宋体" panose="02010600030101010101" pitchFamily="2" charset="-122"/>
                <a:cs typeface="Times New Roman" panose="02020603050405020304" pitchFamily="18" charset="0"/>
              </a:rPr>
              <a:t>　</a:t>
            </a:r>
            <a:r>
              <a:rPr lang="zh-CN" altLang="zh-CN">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eleven players.</a:t>
            </a:r>
            <a:r>
              <a:rPr lang="en-US" altLang="zh-CN">
                <a:solidFill>
                  <a:srgbClr val="000000"/>
                </a:solidFill>
                <a:latin typeface="宋体" panose="02010600030101010101" pitchFamily="2" charset="-122"/>
                <a:ea typeface="方正书宋_GBK"/>
                <a:cs typeface="Times New Roman" panose="02020603050405020304" pitchFamily="18" charset="0"/>
              </a:rPr>
              <a:t> </a:t>
            </a:r>
            <a:endParaRPr lang="zh-CN" altLang="zh-CN">
              <a:solidFill>
                <a:srgbClr val="000000"/>
              </a:solidFill>
              <a:latin typeface="NEU-BZ-S92"/>
              <a:ea typeface="方正书宋_GBK"/>
              <a:cs typeface="Times New Roman" panose="02020603050405020304" pitchFamily="18" charset="0"/>
            </a:endParaRPr>
          </a:p>
        </p:txBody>
      </p:sp>
      <p:sp>
        <p:nvSpPr>
          <p:cNvPr id="17" name="矩形 16">
            <a:extLst>
              <a:ext uri="{FF2B5EF4-FFF2-40B4-BE49-F238E27FC236}">
                <a16:creationId xmlns:a16="http://schemas.microsoft.com/office/drawing/2014/main" xmlns="" id="{8A90BD6A-DAC1-4175-BADE-A70FD2E31095}"/>
              </a:ext>
            </a:extLst>
          </p:cNvPr>
          <p:cNvSpPr/>
          <p:nvPr/>
        </p:nvSpPr>
        <p:spPr>
          <a:xfrm>
            <a:off x="6121077" y="5291119"/>
            <a:ext cx="115212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8" name="直接连接符 17">
            <a:extLst>
              <a:ext uri="{FF2B5EF4-FFF2-40B4-BE49-F238E27FC236}">
                <a16:creationId xmlns:a16="http://schemas.microsoft.com/office/drawing/2014/main" xmlns="" id="{94F29B7E-74BF-4821-88B9-C8400B1817B7}"/>
              </a:ext>
            </a:extLst>
          </p:cNvPr>
          <p:cNvCxnSpPr>
            <a:cxnSpLocks/>
          </p:cNvCxnSpPr>
          <p:nvPr/>
        </p:nvCxnSpPr>
        <p:spPr>
          <a:xfrm>
            <a:off x="6121077" y="5758462"/>
            <a:ext cx="115212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123683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6" presetClass="exit" presetSubtype="21" fill="hold" grpId="0" nodeType="withEffect">
                                  <p:stCondLst>
                                    <p:cond delay="0"/>
                                  </p:stCondLst>
                                  <p:childTnLst>
                                    <p:animEffect transition="out" filter="barn(inVertical)">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par>
                                <p:cTn id="11" presetID="16" presetClass="exit" presetSubtype="21" fill="hold" grpId="0" nodeType="withEffect">
                                  <p:stCondLst>
                                    <p:cond delay="0"/>
                                  </p:stCondLst>
                                  <p:childTnLst>
                                    <p:animEffect transition="out" filter="barn(inVertical)">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16" presetClass="exit" presetSubtype="21" fill="hold" grpId="0" nodeType="clickEffect">
                                  <p:stCondLst>
                                    <p:cond delay="0"/>
                                  </p:stCondLst>
                                  <p:childTnLst>
                                    <p:animEffect transition="out" filter="barn(inVertical)">
                                      <p:cBhvr>
                                        <p:cTn id="17" dur="500"/>
                                        <p:tgtEl>
                                          <p:spTgt spid="12"/>
                                        </p:tgtEl>
                                      </p:cBhvr>
                                    </p:animEffect>
                                    <p:set>
                                      <p:cBhvr>
                                        <p:cTn id="18" dur="1" fill="hold">
                                          <p:stCondLst>
                                            <p:cond delay="499"/>
                                          </p:stCondLst>
                                        </p:cTn>
                                        <p:tgtEl>
                                          <p:spTgt spid="12"/>
                                        </p:tgtEl>
                                        <p:attrNameLst>
                                          <p:attrName>style.visibility</p:attrName>
                                        </p:attrNameLst>
                                      </p:cBhvr>
                                      <p:to>
                                        <p:strVal val="hidden"/>
                                      </p:to>
                                    </p:set>
                                  </p:childTnLst>
                                </p:cTn>
                              </p:par>
                              <p:par>
                                <p:cTn id="19" presetID="16" presetClass="exit" presetSubtype="21" fill="hold" grpId="0" nodeType="withEffect">
                                  <p:stCondLst>
                                    <p:cond delay="0"/>
                                  </p:stCondLst>
                                  <p:childTnLst>
                                    <p:animEffect transition="out" filter="barn(inVertical)">
                                      <p:cBhvr>
                                        <p:cTn id="20" dur="500"/>
                                        <p:tgtEl>
                                          <p:spTgt spid="15"/>
                                        </p:tgtEl>
                                      </p:cBhvr>
                                    </p:animEffect>
                                    <p:set>
                                      <p:cBhvr>
                                        <p:cTn id="21" dur="1" fill="hold">
                                          <p:stCondLst>
                                            <p:cond delay="499"/>
                                          </p:stCondLst>
                                        </p:cTn>
                                        <p:tgtEl>
                                          <p:spTgt spid="15"/>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6" presetClass="exit" presetSubtype="21" fill="hold" grpId="0" nodeType="clickEffect">
                                  <p:stCondLst>
                                    <p:cond delay="0"/>
                                  </p:stCondLst>
                                  <p:childTnLst>
                                    <p:animEffect transition="out" filter="barn(inVertical)">
                                      <p:cBhvr>
                                        <p:cTn id="25" dur="500"/>
                                        <p:tgtEl>
                                          <p:spTgt spid="17"/>
                                        </p:tgtEl>
                                      </p:cBhvr>
                                    </p:animEffect>
                                    <p:set>
                                      <p:cBhvr>
                                        <p:cTn id="26"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P spid="15" grpId="0" animBg="1"/>
      <p:bldP spid="17"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151855"/>
            <a:ext cx="10807700" cy="3637919"/>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5.</a:t>
            </a:r>
            <a:r>
              <a:rPr lang="zh-CN" altLang="zh-CN">
                <a:solidFill>
                  <a:srgbClr val="000000"/>
                </a:solidFill>
                <a:latin typeface="Arial" panose="020B0604020202020204" pitchFamily="34" charset="0"/>
                <a:cs typeface="Times New Roman" panose="02020603050405020304" pitchFamily="18" charset="0"/>
              </a:rPr>
              <a:t>【教材原文】</a:t>
            </a:r>
            <a:r>
              <a:rPr lang="en-US" altLang="zh-CN">
                <a:solidFill>
                  <a:srgbClr val="000000"/>
                </a:solidFill>
                <a:ea typeface="宋体" panose="02010600030101010101" pitchFamily="2" charset="-122"/>
                <a:cs typeface="Times New Roman" panose="02020603050405020304" pitchFamily="18" charset="0"/>
              </a:rPr>
              <a:t>His later vision for “seawater rice” also became a reality,and potentially opened up nearly one million square kilometres of salty land in China for rice production.(page 51)</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他后来的</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海水稻</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愿景也成为现实</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有望在中国开辟近</a:t>
            </a:r>
            <a:r>
              <a:rPr lang="en-US" altLang="zh-CN" smtClean="0">
                <a:solidFill>
                  <a:srgbClr val="000000"/>
                </a:solidFill>
                <a:ea typeface="宋体" panose="02010600030101010101" pitchFamily="2" charset="-122"/>
                <a:cs typeface="Times New Roman" panose="02020603050405020304" pitchFamily="18" charset="0"/>
              </a:rPr>
              <a:t>100</a:t>
            </a:r>
            <a:r>
              <a:rPr lang="zh-CN" altLang="en-US">
                <a:solidFill>
                  <a:srgbClr val="000000"/>
                </a:solidFill>
                <a:ea typeface="宋体" panose="02010600030101010101" pitchFamily="2" charset="-122"/>
                <a:cs typeface="Times New Roman" panose="02020603050405020304" pitchFamily="18" charset="0"/>
              </a:rPr>
              <a:t>平方千米</a:t>
            </a:r>
            <a:r>
              <a:rPr lang="zh-CN" altLang="zh-CN" smtClean="0">
                <a:solidFill>
                  <a:srgbClr val="000000"/>
                </a:solidFill>
                <a:ea typeface="宋体" panose="02010600030101010101" pitchFamily="2" charset="-122"/>
                <a:cs typeface="Times New Roman" panose="02020603050405020304" pitchFamily="18" charset="0"/>
              </a:rPr>
              <a:t>的</a:t>
            </a:r>
            <a:r>
              <a:rPr lang="zh-CN" altLang="zh-CN">
                <a:solidFill>
                  <a:srgbClr val="000000"/>
                </a:solidFill>
                <a:ea typeface="宋体" panose="02010600030101010101" pitchFamily="2" charset="-122"/>
                <a:cs typeface="Times New Roman" panose="02020603050405020304" pitchFamily="18" charset="0"/>
              </a:rPr>
              <a:t>盐碱地用于水稻生产。</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416986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61950" y="287759"/>
            <a:ext cx="10807700" cy="5945089"/>
          </a:xfrm>
          <a:prstGeom prst="rect">
            <a:avLst/>
          </a:prstGeom>
        </p:spPr>
        <p:txBody>
          <a:bodyPr>
            <a:spAutoFit/>
          </a:bodyPr>
          <a:lstStyle/>
          <a:p>
            <a:pPr indent="7200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On Sept.8,2018 Yuan,together with two other scientists</a:t>
            </a:r>
            <a:r>
              <a:rPr lang="en-US" altLang="zh-CN" smtClean="0">
                <a:solidFill>
                  <a:srgbClr val="000000"/>
                </a:solidFill>
                <a:ea typeface="宋体" panose="02010600030101010101" pitchFamily="2" charset="-122"/>
                <a:cs typeface="Times New Roman" panose="02020603050405020304" pitchFamily="18" charset="0"/>
              </a:rPr>
              <a:t>, won </a:t>
            </a:r>
            <a:r>
              <a:rPr lang="en-US" altLang="zh-CN">
                <a:solidFill>
                  <a:srgbClr val="000000"/>
                </a:solidFill>
                <a:ea typeface="宋体" panose="02010600030101010101" pitchFamily="2" charset="-122"/>
                <a:cs typeface="Times New Roman" panose="02020603050405020304" pitchFamily="18" charset="0"/>
              </a:rPr>
              <a:t>China’s 2018 Life Science Prize,for his continuous research on rice.Even on his 88th birthday on Sept.7,he took part in the International Development Forum of Rice Production in Hunan Province.Although he was recovering from an illness at the time,he was happy to talk to reporters about his latest work with seawater rice,which achieved a theoretical yield</a:t>
            </a:r>
            <a:r>
              <a:rPr lang="en-US" altLang="zh-CN" baseline="30000">
                <a:solidFill>
                  <a:srgbClr val="000000"/>
                </a:solidFill>
                <a:ea typeface="宋体" panose="02010600030101010101" pitchFamily="2" charset="-122"/>
                <a:cs typeface="Times New Roman" panose="02020603050405020304" pitchFamily="18" charset="0"/>
              </a:rPr>
              <a:t>2</a:t>
            </a:r>
            <a:r>
              <a:rPr lang="en-US" altLang="zh-CN">
                <a:solidFill>
                  <a:srgbClr val="000000"/>
                </a:solidFill>
                <a:ea typeface="宋体" panose="02010600030101010101" pitchFamily="2" charset="-122"/>
                <a:cs typeface="Times New Roman" panose="02020603050405020304" pitchFamily="18" charset="0"/>
              </a:rPr>
              <a:t> of 546.74 kilograms per </a:t>
            </a:r>
            <a:r>
              <a:rPr lang="en-US" altLang="zh-CN" i="1">
                <a:solidFill>
                  <a:srgbClr val="000000"/>
                </a:solidFill>
                <a:ea typeface="宋体" panose="02010600030101010101" pitchFamily="2" charset="-122"/>
                <a:cs typeface="Times New Roman" panose="02020603050405020304" pitchFamily="18" charset="0"/>
              </a:rPr>
              <a:t>mu</a:t>
            </a:r>
            <a:r>
              <a:rPr lang="en-US" altLang="zh-CN">
                <a:solidFill>
                  <a:srgbClr val="000000"/>
                </a:solidFill>
                <a:ea typeface="宋体" panose="02010600030101010101" pitchFamily="2" charset="-122"/>
                <a:cs typeface="Times New Roman" panose="02020603050405020304" pitchFamily="18" charset="0"/>
              </a:rPr>
              <a:t>(0.07 hectares)in a paddy</a:t>
            </a:r>
            <a:r>
              <a:rPr lang="en-US" altLang="zh-CN" baseline="30000">
                <a:solidFill>
                  <a:srgbClr val="000000"/>
                </a:solidFill>
                <a:ea typeface="宋体" panose="02010600030101010101" pitchFamily="2" charset="-122"/>
                <a:cs typeface="Times New Roman" panose="02020603050405020304" pitchFamily="18" charset="0"/>
              </a:rPr>
              <a:t>3</a:t>
            </a:r>
            <a:r>
              <a:rPr lang="en-US" altLang="zh-CN">
                <a:solidFill>
                  <a:srgbClr val="000000"/>
                </a:solidFill>
                <a:ea typeface="宋体" panose="02010600030101010101" pitchFamily="2" charset="-122"/>
                <a:cs typeface="Times New Roman" panose="02020603050405020304" pitchFamily="18" charset="0"/>
              </a:rPr>
              <a:t> in Yopurga county,Xinjiang Uygur autonomous region.</a:t>
            </a:r>
            <a:endParaRPr lang="zh-CN" altLang="zh-CN">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4495672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151855"/>
            <a:ext cx="10807700" cy="626710"/>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chemeClr val="tx1"/>
                </a:solidFill>
                <a:latin typeface="Arial" panose="020B0604020202020204" pitchFamily="34" charset="0"/>
                <a:cs typeface="Times New Roman" panose="02020603050405020304" pitchFamily="18" charset="0"/>
              </a:rPr>
              <a:t>考点</a:t>
            </a:r>
            <a:r>
              <a:rPr lang="en-US" altLang="zh-CN">
                <a:solidFill>
                  <a:schemeClr val="tx1"/>
                </a:solidFill>
                <a:ea typeface="宋体" panose="02010600030101010101" pitchFamily="2" charset="-122"/>
                <a:cs typeface="Times New Roman" panose="02020603050405020304" pitchFamily="18" charset="0"/>
              </a:rPr>
              <a:t>reality </a:t>
            </a:r>
            <a:r>
              <a:rPr lang="en-US" altLang="zh-CN" i="1">
                <a:solidFill>
                  <a:schemeClr val="tx1"/>
                </a:solidFill>
                <a:ea typeface="宋体" panose="02010600030101010101" pitchFamily="2" charset="-122"/>
                <a:cs typeface="Times New Roman" panose="02020603050405020304" pitchFamily="18" charset="0"/>
              </a:rPr>
              <a:t>n.</a:t>
            </a:r>
            <a:r>
              <a:rPr lang="zh-CN" altLang="zh-CN">
                <a:solidFill>
                  <a:schemeClr val="tx1"/>
                </a:solidFill>
                <a:ea typeface="宋体" panose="02010600030101010101" pitchFamily="2" charset="-122"/>
                <a:cs typeface="Times New Roman" panose="02020603050405020304" pitchFamily="18" charset="0"/>
              </a:rPr>
              <a:t>现实</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实际情况</a:t>
            </a:r>
            <a:r>
              <a:rPr lang="en-US" altLang="zh-CN">
                <a:solidFill>
                  <a:schemeClr val="tx1"/>
                </a:solidFill>
                <a:ea typeface="宋体" panose="02010600030101010101" pitchFamily="2" charset="-122"/>
                <a:cs typeface="Times New Roman" panose="02020603050405020304" pitchFamily="18" charset="0"/>
              </a:rPr>
              <a:t>;</a:t>
            </a:r>
            <a:r>
              <a:rPr lang="zh-CN" altLang="zh-CN" smtClean="0">
                <a:solidFill>
                  <a:schemeClr val="tx1"/>
                </a:solidFill>
                <a:ea typeface="宋体" panose="02010600030101010101" pitchFamily="2" charset="-122"/>
                <a:cs typeface="Times New Roman" panose="02020603050405020304" pitchFamily="18" charset="0"/>
              </a:rPr>
              <a:t>事实</a:t>
            </a:r>
            <a:r>
              <a:rPr lang="en-US" altLang="zh-CN" smtClean="0">
                <a:solidFill>
                  <a:schemeClr val="tx1"/>
                </a:solidFill>
                <a:ea typeface="宋体" panose="02010600030101010101" pitchFamily="2" charset="-122"/>
                <a:cs typeface="Times New Roman" panose="02020603050405020304" pitchFamily="18" charset="0"/>
              </a:rPr>
              <a:t> </a:t>
            </a:r>
            <a:endParaRPr lang="zh-CN" altLang="zh-CN">
              <a:solidFill>
                <a:schemeClr val="tx1"/>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61950" y="1808504"/>
            <a:ext cx="10807700" cy="2456057"/>
          </a:xfrm>
          <a:prstGeom prst="rect">
            <a:avLst/>
          </a:prstGeom>
          <a:noFill/>
        </p:spPr>
        <p:style>
          <a:lnRef idx="2">
            <a:schemeClr val="dk1"/>
          </a:lnRef>
          <a:fillRef idx="1">
            <a:schemeClr val="lt1"/>
          </a:fillRef>
          <a:effectRef idx="0">
            <a:schemeClr val="dk1"/>
          </a:effectRef>
          <a:fontRef idx="minor">
            <a:schemeClr val="dk1"/>
          </a:fontRef>
        </p:style>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in</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reality</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事实上</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turn...into</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reality</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把</a:t>
            </a:r>
            <a:r>
              <a:rPr lang="en-US" altLang="zh-CN">
                <a:solidFill>
                  <a:srgbClr val="000000"/>
                </a:solidFill>
                <a:ea typeface="楷体" panose="02010609060101010101" pitchFamily="49"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变成现实</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really</a:t>
            </a:r>
            <a:r>
              <a:rPr lang="en-US" altLang="zh-CN">
                <a:solidFill>
                  <a:srgbClr val="000000"/>
                </a:solidFill>
                <a:ea typeface="楷体" panose="02010609060101010101" pitchFamily="49"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adv.</a:t>
            </a:r>
            <a:r>
              <a:rPr lang="zh-CN" altLang="zh-CN">
                <a:solidFill>
                  <a:srgbClr val="000000"/>
                </a:solidFill>
                <a:ea typeface="楷体" panose="02010609060101010101" pitchFamily="49" charset="-122"/>
                <a:cs typeface="Times New Roman" panose="02020603050405020304" pitchFamily="18" charset="0"/>
              </a:rPr>
              <a:t>真实地</a:t>
            </a:r>
            <a:r>
              <a:rPr lang="en-US" altLang="zh-CN">
                <a:solidFill>
                  <a:srgbClr val="000000"/>
                </a:solidFill>
                <a:ea typeface="宋体" panose="02010600030101010101" pitchFamily="2" charset="-122"/>
                <a:cs typeface="Times New Roman" panose="02020603050405020304" pitchFamily="18" charset="0"/>
              </a:rPr>
              <a:t>;</a:t>
            </a:r>
            <a:r>
              <a:rPr lang="zh-CN" altLang="zh-CN" smtClean="0">
                <a:solidFill>
                  <a:srgbClr val="000000"/>
                </a:solidFill>
                <a:ea typeface="楷体" panose="02010609060101010101" pitchFamily="49" charset="-122"/>
                <a:cs typeface="Times New Roman" panose="02020603050405020304" pitchFamily="18" charset="0"/>
              </a:rPr>
              <a:t>事实上</a:t>
            </a:r>
            <a:r>
              <a:rPr lang="en-US" altLang="zh-CN">
                <a:solidFill>
                  <a:srgbClr val="000000"/>
                </a:solidFill>
                <a:ea typeface="楷体" panose="02010609060101010101" pitchFamily="49" charset="-122"/>
                <a:cs typeface="Times New Roman" panose="02020603050405020304" pitchFamily="18" charset="0"/>
              </a:rPr>
              <a:t>;</a:t>
            </a:r>
            <a:r>
              <a:rPr lang="zh-CN" altLang="en-US">
                <a:solidFill>
                  <a:srgbClr val="000000"/>
                </a:solidFill>
                <a:ea typeface="楷体" panose="02010609060101010101" pitchFamily="49" charset="-122"/>
                <a:cs typeface="Times New Roman" panose="02020603050405020304" pitchFamily="18" charset="0"/>
              </a:rPr>
              <a:t>确实</a:t>
            </a:r>
            <a:r>
              <a:rPr lang="en-US" altLang="zh-CN">
                <a:solidFill>
                  <a:srgbClr val="000000"/>
                </a:solidFill>
                <a:ea typeface="楷体" panose="02010609060101010101" pitchFamily="49" charset="-122"/>
                <a:cs typeface="Times New Roman" panose="02020603050405020304" pitchFamily="18" charset="0"/>
              </a:rPr>
              <a:t>;</a:t>
            </a:r>
            <a:r>
              <a:rPr lang="zh-CN" altLang="en-US">
                <a:solidFill>
                  <a:srgbClr val="000000"/>
                </a:solidFill>
                <a:ea typeface="楷体" panose="02010609060101010101" pitchFamily="49" charset="-122"/>
                <a:cs typeface="Times New Roman" panose="02020603050405020304" pitchFamily="18" charset="0"/>
              </a:rPr>
              <a:t>的确</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realise</a:t>
            </a:r>
            <a:r>
              <a:rPr lang="en-US" altLang="zh-CN">
                <a:solidFill>
                  <a:srgbClr val="000000"/>
                </a:solidFill>
                <a:ea typeface="楷体" panose="02010609060101010101" pitchFamily="49"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vt.</a:t>
            </a:r>
            <a:r>
              <a:rPr lang="zh-CN" altLang="zh-CN">
                <a:solidFill>
                  <a:srgbClr val="000000"/>
                </a:solidFill>
                <a:ea typeface="楷体" panose="02010609060101010101" pitchFamily="49" charset="-122"/>
                <a:cs typeface="Times New Roman" panose="02020603050405020304" pitchFamily="18" charset="0"/>
              </a:rPr>
              <a:t>意识到</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实现</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131320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431775"/>
            <a:ext cx="10807700" cy="5354158"/>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语境领悟</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(1)The reality is that there is not enough money to pay for this project.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实际情况是没有足够的钱花在这个项目上。</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(2)We thought he was joking but in reality he was serious.</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我们以为他是在开玩笑</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但实际上他是认真的。</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(3)If you work hard with a strong will,your dream will certainly be realised.</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只要坚定决心</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努力工作</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你的梦想一定会实现的。</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62974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935831"/>
            <a:ext cx="10807700" cy="4228850"/>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学以致用</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单句语法填空</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endParaRPr lang="en-US" altLang="zh-CN" smtClean="0">
              <a:solidFill>
                <a:srgbClr val="000000"/>
              </a:solidFill>
              <a:ea typeface="宋体" panose="02010600030101010101" pitchFamily="2"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endParaRPr lang="en-US" altLang="zh-CN">
              <a:solidFill>
                <a:srgbClr val="000000"/>
              </a:solidFill>
              <a:ea typeface="宋体" panose="02010600030101010101" pitchFamily="2"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2)I didn</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realise</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(real) that you were not happy.</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(3)I am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really</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(real) proud of this experience,because it helps me realise that we can fulfil our potential.</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a:extLst>
              <a:ext uri="{FF2B5EF4-FFF2-40B4-BE49-F238E27FC236}">
                <a16:creationId xmlns:a16="http://schemas.microsoft.com/office/drawing/2014/main" xmlns="" id="{8A90BD6A-DAC1-4175-BADE-A70FD2E31095}"/>
              </a:ext>
            </a:extLst>
          </p:cNvPr>
          <p:cNvSpPr/>
          <p:nvPr/>
        </p:nvSpPr>
        <p:spPr>
          <a:xfrm>
            <a:off x="3008480" y="3350650"/>
            <a:ext cx="158417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3008480" y="3817993"/>
            <a:ext cx="158417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2116980" y="3941504"/>
            <a:ext cx="158417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2116980" y="4408847"/>
            <a:ext cx="158417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p:cNvSpPr>
            <a:spLocks noChangeAspect="1"/>
          </p:cNvSpPr>
          <p:nvPr/>
        </p:nvSpPr>
        <p:spPr>
          <a:xfrm>
            <a:off x="351491" y="2033752"/>
            <a:ext cx="10807700" cy="121764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(1)In appearance,she seemed confident,but in </a:t>
            </a:r>
            <a:r>
              <a:rPr lang="en-US" altLang="zh-CN">
                <a:uFill>
                  <a:solidFill>
                    <a:srgbClr val="000000"/>
                  </a:solidFill>
                </a:uFill>
                <a:ea typeface="宋体" panose="02010600030101010101" pitchFamily="2" charset="-122"/>
                <a:cs typeface="Times New Roman" panose="02020603050405020304" pitchFamily="18" charset="0"/>
              </a:rPr>
              <a:t>reality</a:t>
            </a:r>
            <a:r>
              <a:rPr lang="zh-CN" altLang="en-US">
                <a:uFill>
                  <a:solidFill>
                    <a:srgbClr val="000000"/>
                  </a:solidFill>
                </a:uFill>
                <a:ea typeface="宋体" panose="02010600030101010101" pitchFamily="2" charset="-122"/>
                <a:cs typeface="Times New Roman" panose="02020603050405020304" pitchFamily="18" charset="0"/>
              </a:rPr>
              <a:t>　</a:t>
            </a:r>
            <a:r>
              <a:rPr lang="zh-CN" altLang="zh-CN">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(real) she felt extremely nervous.</a:t>
            </a:r>
            <a:r>
              <a:rPr lang="en-US" altLang="zh-CN">
                <a:solidFill>
                  <a:srgbClr val="000000"/>
                </a:solidFill>
                <a:latin typeface="宋体" panose="02010600030101010101" pitchFamily="2" charset="-122"/>
                <a:ea typeface="方正书宋_GBK" panose="03000509000000000000"/>
                <a:cs typeface="Times New Roman" panose="02020603050405020304" pitchFamily="18" charset="0"/>
              </a:rPr>
              <a:t> </a:t>
            </a:r>
            <a:endParaRPr lang="zh-CN" altLang="zh-CN">
              <a:solidFill>
                <a:srgbClr val="000000"/>
              </a:solidFill>
              <a:effectLst/>
              <a:latin typeface="NEU-BZ-S92"/>
              <a:ea typeface="方正书宋_GBK" panose="03000509000000000000"/>
              <a:cs typeface="Times New Roman" panose="02020603050405020304" pitchFamily="18" charset="0"/>
            </a:endParaRPr>
          </a:p>
        </p:txBody>
      </p:sp>
      <p:sp>
        <p:nvSpPr>
          <p:cNvPr id="10" name="矩形 9">
            <a:extLst>
              <a:ext uri="{FF2B5EF4-FFF2-40B4-BE49-F238E27FC236}">
                <a16:creationId xmlns:a16="http://schemas.microsoft.com/office/drawing/2014/main" xmlns="" id="{8A90BD6A-DAC1-4175-BADE-A70FD2E31095}"/>
              </a:ext>
            </a:extLst>
          </p:cNvPr>
          <p:cNvSpPr/>
          <p:nvPr/>
        </p:nvSpPr>
        <p:spPr>
          <a:xfrm>
            <a:off x="8641357" y="2159967"/>
            <a:ext cx="158417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8641357" y="2627310"/>
            <a:ext cx="158417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96959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0"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4247091" y="840975"/>
            <a:ext cx="2523837" cy="458233"/>
          </a:xfrm>
          <a:prstGeom prst="roundRect">
            <a:avLst/>
          </a:prstGeom>
          <a:solidFill>
            <a:srgbClr val="C6A7DD"/>
          </a:solidFill>
          <a:ln>
            <a:solidFill>
              <a:srgbClr val="C6A7DD"/>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dirty="0">
                <a:solidFill>
                  <a:schemeClr val="bg1"/>
                </a:solidFill>
              </a:rPr>
              <a:t>句 型 剖 析</a:t>
            </a:r>
            <a:endParaRPr lang="zh-CN" altLang="zh-CN" dirty="0">
              <a:solidFill>
                <a:schemeClr val="bg1"/>
              </a:solidFill>
            </a:endParaRPr>
          </a:p>
        </p:txBody>
      </p:sp>
      <p:sp>
        <p:nvSpPr>
          <p:cNvPr id="3" name="矩形 2"/>
          <p:cNvSpPr>
            <a:spLocks noChangeAspect="1"/>
          </p:cNvSpPr>
          <p:nvPr/>
        </p:nvSpPr>
        <p:spPr>
          <a:xfrm>
            <a:off x="361950" y="1439887"/>
            <a:ext cx="10807700" cy="4741298"/>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a:t>
            </a:r>
            <a:r>
              <a:rPr lang="zh-CN" altLang="zh-CN">
                <a:solidFill>
                  <a:srgbClr val="000000"/>
                </a:solidFill>
                <a:latin typeface="Arial" panose="020B0604020202020204" pitchFamily="34" charset="0"/>
                <a:cs typeface="Times New Roman" panose="02020603050405020304" pitchFamily="18" charset="0"/>
              </a:rPr>
              <a:t>【教材原文】</a:t>
            </a:r>
            <a:r>
              <a:rPr lang="en-US" altLang="zh-CN">
                <a:solidFill>
                  <a:srgbClr val="000000"/>
                </a:solidFill>
                <a:ea typeface="宋体" panose="02010600030101010101" pitchFamily="2" charset="-122"/>
                <a:cs typeface="Times New Roman" panose="02020603050405020304" pitchFamily="18" charset="0"/>
              </a:rPr>
              <a:t>Today,it is estimated that about 60 percent of domestic rice consumption in China is comprised of crops generated from Yuan’s hybrid strains,and his strains have allowed China’s farmers to produce around 200 million tons of rice per year.(page 50)</a:t>
            </a:r>
            <a:endParaRPr lang="zh-CN" altLang="zh-CN">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据估算</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现在中国国内消费的稻米有大约</a:t>
            </a:r>
            <a:r>
              <a:rPr lang="en-US" altLang="zh-CN">
                <a:solidFill>
                  <a:srgbClr val="000000"/>
                </a:solidFill>
                <a:ea typeface="宋体" panose="02010600030101010101" pitchFamily="2" charset="-122"/>
                <a:cs typeface="Times New Roman" panose="02020603050405020304" pitchFamily="18" charset="0"/>
              </a:rPr>
              <a:t>60%</a:t>
            </a:r>
            <a:r>
              <a:rPr lang="zh-CN" altLang="zh-CN">
                <a:solidFill>
                  <a:srgbClr val="000000"/>
                </a:solidFill>
                <a:ea typeface="宋体" panose="02010600030101010101" pitchFamily="2" charset="-122"/>
                <a:cs typeface="Times New Roman" panose="02020603050405020304" pitchFamily="18" charset="0"/>
              </a:rPr>
              <a:t>来自袁隆平的杂交水稻品种形成的作物</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这些品种</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形成的作物</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让中国农民每年能够生产出大约两亿吨稻米。</a:t>
            </a:r>
            <a:endParaRPr lang="zh-CN" altLang="zh-CN">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9808404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719807"/>
            <a:ext cx="10807700" cy="481978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句法分析</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这个句子的真正主语是从句</a:t>
            </a:r>
            <a:r>
              <a:rPr lang="en-US" altLang="zh-CN">
                <a:solidFill>
                  <a:srgbClr val="000000"/>
                </a:solidFill>
                <a:ea typeface="宋体" panose="02010600030101010101" pitchFamily="2" charset="-122"/>
                <a:cs typeface="Times New Roman" panose="02020603050405020304" pitchFamily="18" charset="0"/>
              </a:rPr>
              <a:t>that about 60 percent...per year</a:t>
            </a:r>
            <a:r>
              <a:rPr lang="zh-CN" altLang="zh-CN">
                <a:solidFill>
                  <a:srgbClr val="000000"/>
                </a:solidFill>
                <a:ea typeface="宋体" panose="02010600030101010101" pitchFamily="2" charset="-122"/>
                <a:cs typeface="Times New Roman" panose="02020603050405020304" pitchFamily="18" charset="0"/>
              </a:rPr>
              <a:t>。因为真正的主语太长</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为了避免句子头重脚轻</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所以用形式主语</a:t>
            </a:r>
            <a:r>
              <a:rPr lang="en-US" altLang="zh-CN">
                <a:solidFill>
                  <a:srgbClr val="000000"/>
                </a:solidFill>
                <a:ea typeface="宋体" panose="02010600030101010101" pitchFamily="2" charset="-122"/>
                <a:cs typeface="Times New Roman" panose="02020603050405020304" pitchFamily="18" charset="0"/>
              </a:rPr>
              <a:t>it,</a:t>
            </a:r>
            <a:r>
              <a:rPr lang="zh-CN" altLang="zh-CN">
                <a:solidFill>
                  <a:srgbClr val="000000"/>
                </a:solidFill>
                <a:ea typeface="宋体" panose="02010600030101010101" pitchFamily="2" charset="-122"/>
                <a:cs typeface="Times New Roman" panose="02020603050405020304" pitchFamily="18" charset="0"/>
              </a:rPr>
              <a:t>构成</a:t>
            </a:r>
            <a:r>
              <a:rPr lang="en-US" altLang="zh-CN">
                <a:solidFill>
                  <a:srgbClr val="000000"/>
                </a:solidFill>
                <a:ea typeface="宋体" panose="02010600030101010101" pitchFamily="2" charset="-122"/>
                <a:cs typeface="Times New Roman" panose="02020603050405020304" pitchFamily="18" charset="0"/>
              </a:rPr>
              <a:t>“It+be+</a:t>
            </a:r>
            <a:r>
              <a:rPr lang="zh-CN" altLang="zh-CN">
                <a:solidFill>
                  <a:srgbClr val="000000"/>
                </a:solidFill>
                <a:ea typeface="宋体" panose="02010600030101010101" pitchFamily="2" charset="-122"/>
                <a:cs typeface="Times New Roman" panose="02020603050405020304" pitchFamily="18" charset="0"/>
              </a:rPr>
              <a:t>过去分词</a:t>
            </a:r>
            <a:r>
              <a:rPr lang="en-US" altLang="zh-CN">
                <a:solidFill>
                  <a:srgbClr val="000000"/>
                </a:solidFill>
                <a:ea typeface="宋体" panose="02010600030101010101" pitchFamily="2" charset="-122"/>
                <a:cs typeface="Times New Roman" panose="02020603050405020304" pitchFamily="18" charset="0"/>
              </a:rPr>
              <a:t>+that”</a:t>
            </a:r>
            <a:r>
              <a:rPr lang="zh-CN" altLang="zh-CN">
                <a:solidFill>
                  <a:srgbClr val="000000"/>
                </a:solidFill>
                <a:ea typeface="宋体" panose="02010600030101010101" pitchFamily="2" charset="-122"/>
                <a:cs typeface="Times New Roman" panose="02020603050405020304" pitchFamily="18" charset="0"/>
              </a:rPr>
              <a:t>句式。</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英语中还有许多类似的结构</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如</a:t>
            </a:r>
            <a:r>
              <a:rPr lang="en-US" altLang="zh-CN">
                <a:solidFill>
                  <a:srgbClr val="000000"/>
                </a:solidFill>
                <a:ea typeface="宋体" panose="02010600030101010101" pitchFamily="2" charset="-122"/>
                <a:cs typeface="Times New Roman" panose="02020603050405020304" pitchFamily="18" charset="0"/>
              </a:rPr>
              <a:t>:It is said/believed/reported that</a:t>
            </a:r>
            <a:r>
              <a:rPr lang="en-US" altLang="zh-CN" smtClean="0">
                <a:solidFill>
                  <a:srgbClr val="000000"/>
                </a:solidFill>
                <a:ea typeface="宋体" panose="02010600030101010101" pitchFamily="2" charset="-122"/>
                <a:cs typeface="Times New Roman" panose="02020603050405020304" pitchFamily="18" charset="0"/>
              </a:rPr>
              <a:t>...</a:t>
            </a:r>
            <a:r>
              <a:rPr lang="zh-CN" altLang="en-US" smtClean="0">
                <a:solidFill>
                  <a:srgbClr val="000000"/>
                </a:solidFill>
                <a:ea typeface="宋体" panose="02010600030101010101" pitchFamily="2" charset="-122"/>
                <a:cs typeface="Times New Roman" panose="02020603050405020304" pitchFamily="18" charset="0"/>
              </a:rPr>
              <a:t>。</a:t>
            </a:r>
            <a:r>
              <a:rPr lang="zh-CN" altLang="zh-CN" smtClean="0">
                <a:solidFill>
                  <a:srgbClr val="000000"/>
                </a:solidFill>
                <a:ea typeface="宋体" panose="02010600030101010101" pitchFamily="2" charset="-122"/>
                <a:cs typeface="Times New Roman" panose="02020603050405020304" pitchFamily="18" charset="0"/>
              </a:rPr>
              <a:t>有时</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该句型可以转换为</a:t>
            </a:r>
            <a:r>
              <a:rPr lang="en-US" altLang="zh-CN">
                <a:solidFill>
                  <a:srgbClr val="000000"/>
                </a:solidFill>
                <a:ea typeface="宋体" panose="02010600030101010101" pitchFamily="2" charset="-122"/>
                <a:cs typeface="Times New Roman" panose="02020603050405020304" pitchFamily="18" charset="0"/>
              </a:rPr>
              <a:t>“Sb/Sth+be said/believed/reported + to do”</a:t>
            </a:r>
            <a:r>
              <a:rPr lang="zh-CN" altLang="zh-CN">
                <a:solidFill>
                  <a:srgbClr val="000000"/>
                </a:solidFill>
                <a:ea typeface="宋体" panose="02010600030101010101" pitchFamily="2" charset="-122"/>
                <a:cs typeface="Times New Roman" panose="02020603050405020304" pitchFamily="18" charset="0"/>
              </a:rPr>
              <a:t>或</a:t>
            </a:r>
            <a:r>
              <a:rPr lang="en-US" altLang="zh-CN">
                <a:solidFill>
                  <a:srgbClr val="000000"/>
                </a:solidFill>
                <a:ea typeface="宋体" panose="02010600030101010101" pitchFamily="2" charset="-122"/>
                <a:cs typeface="Times New Roman" panose="02020603050405020304" pitchFamily="18" charset="0"/>
              </a:rPr>
              <a:t>“People say/believe/report...that...”</a:t>
            </a:r>
            <a:r>
              <a:rPr lang="zh-CN" altLang="zh-CN">
                <a:solidFill>
                  <a:srgbClr val="000000"/>
                </a:solidFill>
                <a:ea typeface="宋体" panose="02010600030101010101" pitchFamily="2" charset="-122"/>
                <a:cs typeface="Times New Roman" panose="02020603050405020304" pitchFamily="18" charset="0"/>
              </a:rPr>
              <a:t>的形式。</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268728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575791"/>
            <a:ext cx="10807700" cy="481978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语境领悟</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(1)It is estimated that the meeting will last four days.</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这次会议预计要</a:t>
            </a:r>
            <a:r>
              <a:rPr lang="zh-CN" altLang="zh-CN" smtClean="0">
                <a:solidFill>
                  <a:srgbClr val="000000"/>
                </a:solidFill>
                <a:ea typeface="宋体" panose="02010600030101010101" pitchFamily="2" charset="-122"/>
                <a:cs typeface="Times New Roman" panose="02020603050405020304" pitchFamily="18" charset="0"/>
              </a:rPr>
              <a:t>持续</a:t>
            </a:r>
            <a:r>
              <a:rPr lang="zh-CN" altLang="en-US">
                <a:solidFill>
                  <a:srgbClr val="000000"/>
                </a:solidFill>
                <a:ea typeface="宋体" panose="02010600030101010101" pitchFamily="2" charset="-122"/>
                <a:cs typeface="Times New Roman" panose="02020603050405020304" pitchFamily="18" charset="0"/>
              </a:rPr>
              <a:t>四</a:t>
            </a:r>
            <a:r>
              <a:rPr lang="zh-CN" altLang="zh-CN" smtClean="0">
                <a:solidFill>
                  <a:srgbClr val="000000"/>
                </a:solidFill>
                <a:ea typeface="宋体" panose="02010600030101010101" pitchFamily="2" charset="-122"/>
                <a:cs typeface="Times New Roman" panose="02020603050405020304" pitchFamily="18" charset="0"/>
              </a:rPr>
              <a:t>天</a:t>
            </a:r>
            <a:r>
              <a:rPr lang="zh-CN"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(2)The building is estimated to be completed in </a:t>
            </a:r>
            <a:r>
              <a:rPr lang="en-US" altLang="zh-CN">
                <a:solidFill>
                  <a:srgbClr val="000000"/>
                </a:solidFill>
                <a:ea typeface="宋体" panose="02010600030101010101" pitchFamily="2" charset="-122"/>
                <a:cs typeface="Times New Roman" panose="02020603050405020304" pitchFamily="18" charset="0"/>
              </a:rPr>
              <a:t>two years.</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大楼</a:t>
            </a:r>
            <a:r>
              <a:rPr lang="zh-CN" altLang="zh-CN" smtClean="0">
                <a:solidFill>
                  <a:srgbClr val="000000"/>
                </a:solidFill>
                <a:ea typeface="宋体" panose="02010600030101010101" pitchFamily="2" charset="-122"/>
                <a:cs typeface="Times New Roman" panose="02020603050405020304" pitchFamily="18" charset="0"/>
              </a:rPr>
              <a:t>预计</a:t>
            </a:r>
            <a:r>
              <a:rPr lang="zh-CN" altLang="en-US">
                <a:solidFill>
                  <a:srgbClr val="000000"/>
                </a:solidFill>
                <a:ea typeface="宋体" panose="02010600030101010101" pitchFamily="2" charset="-122"/>
                <a:cs typeface="Times New Roman" panose="02020603050405020304" pitchFamily="18" charset="0"/>
              </a:rPr>
              <a:t>两年内</a:t>
            </a:r>
            <a:r>
              <a:rPr lang="zh-CN" altLang="zh-CN" smtClean="0">
                <a:solidFill>
                  <a:srgbClr val="000000"/>
                </a:solidFill>
                <a:ea typeface="宋体" panose="02010600030101010101" pitchFamily="2" charset="-122"/>
                <a:cs typeface="Times New Roman" panose="02020603050405020304" pitchFamily="18" charset="0"/>
              </a:rPr>
              <a:t>可以</a:t>
            </a:r>
            <a:r>
              <a:rPr lang="zh-CN" altLang="zh-CN">
                <a:solidFill>
                  <a:srgbClr val="000000"/>
                </a:solidFill>
                <a:ea typeface="宋体" panose="02010600030101010101" pitchFamily="2" charset="-122"/>
                <a:cs typeface="Times New Roman" panose="02020603050405020304" pitchFamily="18" charset="0"/>
              </a:rPr>
              <a:t>完工。</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(3)People estimate that the damage was over one million dollars.</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人们估计</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损失超过了一百万美元。</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726725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863823"/>
            <a:ext cx="10807700" cy="481978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学以致用</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完成句子</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a:t>
            </a:r>
            <a:r>
              <a:rPr lang="zh-CN" altLang="zh-CN">
                <a:solidFill>
                  <a:srgbClr val="000000"/>
                </a:solidFill>
                <a:ea typeface="宋体" panose="02010600030101010101" pitchFamily="2" charset="-122"/>
                <a:cs typeface="Times New Roman" panose="02020603050405020304" pitchFamily="18" charset="0"/>
              </a:rPr>
              <a:t>据报道</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科学家们正在努力发明治疗癌症的新药。</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188085" algn="l"/>
                <a:tab pos="2163445" algn="l"/>
                <a:tab pos="3142615" algn="l"/>
                <a:tab pos="4190365" algn="l"/>
              </a:tabLst>
            </a:pP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It</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is</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reported</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that the scientists are trying to invent a new medicine for curing cancer.</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a:t>
            </a:r>
            <a:r>
              <a:rPr lang="zh-CN" altLang="zh-CN">
                <a:solidFill>
                  <a:srgbClr val="000000"/>
                </a:solidFill>
                <a:ea typeface="宋体" panose="02010600030101010101" pitchFamily="2" charset="-122"/>
                <a:cs typeface="Times New Roman" panose="02020603050405020304" pitchFamily="18" charset="0"/>
              </a:rPr>
              <a:t>人们希望这种可怕的疾病能迅速得到控制。</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188085" algn="l"/>
                <a:tab pos="2163445" algn="l"/>
                <a:tab pos="3142615" algn="l"/>
                <a:tab pos="4190365" algn="l"/>
              </a:tabLst>
            </a:pP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It</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is</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hoped</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that the terrible disease will soon be controlled.</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936501" y="2780635"/>
            <a:ext cx="93610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936501" y="3247978"/>
            <a:ext cx="93610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2160637" y="2780635"/>
            <a:ext cx="93610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2160637" y="3247978"/>
            <a:ext cx="93610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3384773" y="2782718"/>
            <a:ext cx="230425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3384773" y="3250061"/>
            <a:ext cx="230425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914199" y="4462140"/>
            <a:ext cx="93610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914199" y="4929483"/>
            <a:ext cx="93610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2138335" y="4462140"/>
            <a:ext cx="93610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2138335" y="4929483"/>
            <a:ext cx="93610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3362471" y="4464223"/>
            <a:ext cx="182250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3362471" y="4931566"/>
            <a:ext cx="182250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782077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6" presetClass="exit" presetSubtype="21" fill="hold" grpId="0" nodeType="withEffect">
                                  <p:stCondLst>
                                    <p:cond delay="0"/>
                                  </p:stCondLst>
                                  <p:childTnLst>
                                    <p:animEffect transition="out" filter="barn(inVertical)">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par>
                                <p:cTn id="11" presetID="16" presetClass="exit" presetSubtype="21" fill="hold" grpId="0" nodeType="withEffect">
                                  <p:stCondLst>
                                    <p:cond delay="0"/>
                                  </p:stCondLst>
                                  <p:childTnLst>
                                    <p:animEffect transition="out" filter="barn(inVertical)">
                                      <p:cBhvr>
                                        <p:cTn id="12" dur="500"/>
                                        <p:tgtEl>
                                          <p:spTgt spid="8"/>
                                        </p:tgtEl>
                                      </p:cBhvr>
                                    </p:animEffect>
                                    <p:set>
                                      <p:cBhvr>
                                        <p:cTn id="13" dur="1" fill="hold">
                                          <p:stCondLst>
                                            <p:cond delay="499"/>
                                          </p:stCondLst>
                                        </p:cTn>
                                        <p:tgtEl>
                                          <p:spTgt spid="8"/>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16" presetClass="exit" presetSubtype="21" fill="hold" grpId="0" nodeType="clickEffect">
                                  <p:stCondLst>
                                    <p:cond delay="0"/>
                                  </p:stCondLst>
                                  <p:childTnLst>
                                    <p:animEffect transition="out" filter="barn(inVertical)">
                                      <p:cBhvr>
                                        <p:cTn id="17" dur="500"/>
                                        <p:tgtEl>
                                          <p:spTgt spid="11"/>
                                        </p:tgtEl>
                                      </p:cBhvr>
                                    </p:animEffect>
                                    <p:set>
                                      <p:cBhvr>
                                        <p:cTn id="18" dur="1" fill="hold">
                                          <p:stCondLst>
                                            <p:cond delay="499"/>
                                          </p:stCondLst>
                                        </p:cTn>
                                        <p:tgtEl>
                                          <p:spTgt spid="11"/>
                                        </p:tgtEl>
                                        <p:attrNameLst>
                                          <p:attrName>style.visibility</p:attrName>
                                        </p:attrNameLst>
                                      </p:cBhvr>
                                      <p:to>
                                        <p:strVal val="hidden"/>
                                      </p:to>
                                    </p:set>
                                  </p:childTnLst>
                                </p:cTn>
                              </p:par>
                              <p:par>
                                <p:cTn id="19" presetID="16" presetClass="exit" presetSubtype="21" fill="hold" grpId="0" nodeType="withEffect">
                                  <p:stCondLst>
                                    <p:cond delay="0"/>
                                  </p:stCondLst>
                                  <p:childTnLst>
                                    <p:animEffect transition="out" filter="barn(inVertical)">
                                      <p:cBhvr>
                                        <p:cTn id="20" dur="500"/>
                                        <p:tgtEl>
                                          <p:spTgt spid="13"/>
                                        </p:tgtEl>
                                      </p:cBhvr>
                                    </p:animEffect>
                                    <p:set>
                                      <p:cBhvr>
                                        <p:cTn id="21" dur="1" fill="hold">
                                          <p:stCondLst>
                                            <p:cond delay="499"/>
                                          </p:stCondLst>
                                        </p:cTn>
                                        <p:tgtEl>
                                          <p:spTgt spid="13"/>
                                        </p:tgtEl>
                                        <p:attrNameLst>
                                          <p:attrName>style.visibility</p:attrName>
                                        </p:attrNameLst>
                                      </p:cBhvr>
                                      <p:to>
                                        <p:strVal val="hidden"/>
                                      </p:to>
                                    </p:set>
                                  </p:childTnLst>
                                </p:cTn>
                              </p:par>
                              <p:par>
                                <p:cTn id="22" presetID="16" presetClass="exit" presetSubtype="21" fill="hold" grpId="0" nodeType="withEffect">
                                  <p:stCondLst>
                                    <p:cond delay="0"/>
                                  </p:stCondLst>
                                  <p:childTnLst>
                                    <p:animEffect transition="out" filter="barn(inVertical)">
                                      <p:cBhvr>
                                        <p:cTn id="23" dur="500"/>
                                        <p:tgtEl>
                                          <p:spTgt spid="15"/>
                                        </p:tgtEl>
                                      </p:cBhvr>
                                    </p:animEffect>
                                    <p:set>
                                      <p:cBhvr>
                                        <p:cTn id="24"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1" grpId="0" animBg="1"/>
      <p:bldP spid="13" grpId="0" animBg="1"/>
      <p:bldP spid="15"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575791"/>
            <a:ext cx="10807700" cy="5410712"/>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a:t>
            </a:r>
            <a:r>
              <a:rPr lang="zh-CN" altLang="zh-CN">
                <a:solidFill>
                  <a:srgbClr val="000000"/>
                </a:solidFill>
                <a:latin typeface="Arial" panose="020B0604020202020204" pitchFamily="34" charset="0"/>
                <a:cs typeface="Times New Roman" panose="02020603050405020304" pitchFamily="18" charset="0"/>
              </a:rPr>
              <a:t>【教材原文】</a:t>
            </a:r>
            <a:r>
              <a:rPr lang="en-US" altLang="zh-CN">
                <a:solidFill>
                  <a:srgbClr val="000000"/>
                </a:solidFill>
                <a:ea typeface="宋体" panose="02010600030101010101" pitchFamily="2" charset="-122"/>
                <a:cs typeface="Times New Roman" panose="02020603050405020304" pitchFamily="18" charset="0"/>
              </a:rPr>
              <a:t>Given that Yuan’s hybrids made him quite wealthy,one might think he would have retired to a life of leisure.(page 51)</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鉴于袁隆平开发杂交水稻而变得相当富有</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有人认为他会退休享受悠闲的生活。</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句法分析</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“given that”</a:t>
            </a:r>
            <a:r>
              <a:rPr lang="zh-CN" altLang="zh-CN">
                <a:solidFill>
                  <a:srgbClr val="000000"/>
                </a:solidFill>
                <a:ea typeface="宋体" panose="02010600030101010101" pitchFamily="2" charset="-122"/>
                <a:cs typeface="Times New Roman" panose="02020603050405020304" pitchFamily="18" charset="0"/>
              </a:rPr>
              <a:t>在句</a:t>
            </a:r>
            <a:r>
              <a:rPr lang="zh-CN" altLang="zh-CN" smtClean="0">
                <a:solidFill>
                  <a:srgbClr val="000000"/>
                </a:solidFill>
                <a:ea typeface="宋体" panose="02010600030101010101" pitchFamily="2" charset="-122"/>
                <a:cs typeface="Times New Roman" panose="02020603050405020304" pitchFamily="18" charset="0"/>
              </a:rPr>
              <a:t>中</a:t>
            </a:r>
            <a:r>
              <a:rPr lang="zh-CN" altLang="en-US">
                <a:solidFill>
                  <a:srgbClr val="000000"/>
                </a:solidFill>
                <a:ea typeface="宋体" panose="02010600030101010101" pitchFamily="2" charset="-122"/>
                <a:cs typeface="Times New Roman" panose="02020603050405020304" pitchFamily="18" charset="0"/>
              </a:rPr>
              <a:t>做</a:t>
            </a:r>
            <a:r>
              <a:rPr lang="zh-CN" altLang="zh-CN" smtClean="0">
                <a:solidFill>
                  <a:srgbClr val="000000"/>
                </a:solidFill>
                <a:ea typeface="宋体" panose="02010600030101010101" pitchFamily="2" charset="-122"/>
                <a:cs typeface="Times New Roman" panose="02020603050405020304" pitchFamily="18" charset="0"/>
              </a:rPr>
              <a:t>连词</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意思是</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考虑到</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相当于</a:t>
            </a:r>
            <a:r>
              <a:rPr lang="en-US" altLang="zh-CN">
                <a:solidFill>
                  <a:srgbClr val="000000"/>
                </a:solidFill>
                <a:ea typeface="宋体" panose="02010600030101010101" pitchFamily="2" charset="-122"/>
                <a:cs typeface="Times New Roman" panose="02020603050405020304" pitchFamily="18" charset="0"/>
              </a:rPr>
              <a:t>considering that</a:t>
            </a:r>
            <a:r>
              <a:rPr lang="zh-CN" altLang="zh-CN">
                <a:solidFill>
                  <a:srgbClr val="000000"/>
                </a:solidFill>
                <a:ea typeface="宋体" panose="02010600030101010101" pitchFamily="2"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given</a:t>
            </a:r>
            <a:r>
              <a:rPr lang="zh-CN" altLang="zh-CN">
                <a:solidFill>
                  <a:srgbClr val="000000"/>
                </a:solidFill>
                <a:ea typeface="宋体" panose="02010600030101010101" pitchFamily="2" charset="-122"/>
                <a:cs typeface="Times New Roman" panose="02020603050405020304" pitchFamily="18" charset="0"/>
              </a:rPr>
              <a:t>可用作介词</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表示</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只要是</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考虑到</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等</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后面可以直接加名词</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相当于</a:t>
            </a:r>
            <a:r>
              <a:rPr lang="en-US" altLang="zh-CN">
                <a:solidFill>
                  <a:srgbClr val="000000"/>
                </a:solidFill>
                <a:ea typeface="宋体" panose="02010600030101010101" pitchFamily="2" charset="-122"/>
                <a:cs typeface="Times New Roman" panose="02020603050405020304" pitchFamily="18" charset="0"/>
              </a:rPr>
              <a:t>considering</a:t>
            </a:r>
            <a:r>
              <a:rPr lang="zh-CN"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effectLst/>
              <a:latin typeface="NEU-BZ-S92"/>
              <a:ea typeface="方正书宋_GBK" panose="03000509000000000000"/>
              <a:cs typeface="Times New Roman" panose="02020603050405020304" pitchFamily="18" charset="0"/>
            </a:endParaRPr>
          </a:p>
        </p:txBody>
      </p:sp>
    </p:spTree>
    <p:extLst>
      <p:ext uri="{BB962C8B-B14F-4D97-AF65-F5344CB8AC3E}">
        <p14:creationId xmlns:p14="http://schemas.microsoft.com/office/powerpoint/2010/main" val="18688830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223863"/>
            <a:ext cx="10807700" cy="3581365"/>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语境领悟</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(1)Given his age,he is very strong and healthy.</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考虑到他的年龄</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他已经非常强健了。</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(2)Given that the students need more exercise,the head teacher has decided to add more PE classes.</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考虑到学生们需要更多的锻炼</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校长已决定增加更多体育课。</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775665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361950" y="935831"/>
            <a:ext cx="10807700" cy="422885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学以致用</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完成句子</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a:t>
            </a:r>
            <a:r>
              <a:rPr lang="zh-CN" altLang="zh-CN">
                <a:solidFill>
                  <a:srgbClr val="000000"/>
                </a:solidFill>
                <a:ea typeface="宋体" panose="02010600030101010101" pitchFamily="2" charset="-122"/>
                <a:cs typeface="Times New Roman" panose="02020603050405020304" pitchFamily="18" charset="0"/>
              </a:rPr>
              <a:t>鉴于你要参加中国诗歌朗诵比赛</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我想给你提供一些实际的建议。</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uFill>
                  <a:solidFill>
                    <a:srgbClr val="000000"/>
                  </a:solidFill>
                </a:uFill>
                <a:ea typeface="宋体" panose="02010600030101010101" pitchFamily="2" charset="-122"/>
                <a:cs typeface="Times New Roman" panose="02020603050405020304" pitchFamily="18" charset="0"/>
              </a:rPr>
              <a:t>　</a:t>
            </a:r>
            <a:r>
              <a:rPr lang="en-US" altLang="zh-CN">
                <a:uFill>
                  <a:solidFill>
                    <a:srgbClr val="000000"/>
                  </a:solidFill>
                </a:uFill>
                <a:ea typeface="宋体" panose="02010600030101010101" pitchFamily="2" charset="-122"/>
                <a:cs typeface="Times New Roman" panose="02020603050405020304" pitchFamily="18" charset="0"/>
              </a:rPr>
              <a:t>Given/Considering that</a:t>
            </a:r>
            <a:r>
              <a:rPr lang="zh-CN" altLang="zh-CN">
                <a:uFill>
                  <a:solidFill>
                    <a:srgbClr val="000000"/>
                  </a:solidFill>
                </a:uFill>
                <a:ea typeface="宋体" panose="02010600030101010101" pitchFamily="2" charset="-122"/>
                <a:cs typeface="Times New Roman" panose="02020603050405020304" pitchFamily="18" charset="0"/>
              </a:rPr>
              <a:t>　　</a:t>
            </a:r>
            <a:r>
              <a:rPr lang="en-US" altLang="zh-CN">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you will take part in the Chinese poetry reciting contest,I’d like to offer you some practical advice.</a:t>
            </a:r>
            <a:r>
              <a:rPr lang="en-US" altLang="zh-CN">
                <a:solidFill>
                  <a:srgbClr val="000000"/>
                </a:solidFill>
                <a:latin typeface="宋体" panose="02010600030101010101" pitchFamily="2" charset="-122"/>
                <a:ea typeface="方正书宋_GBK" panose="03000509000000000000"/>
                <a:cs typeface="Times New Roman" panose="02020603050405020304" pitchFamily="18" charset="0"/>
              </a:rPr>
              <a:t> </a:t>
            </a:r>
            <a:endParaRPr lang="zh-CN" altLang="zh-CN">
              <a:solidFill>
                <a:srgbClr val="000000"/>
              </a:solidFill>
              <a:effectLst/>
              <a:latin typeface="NEU-BZ-S92"/>
              <a:ea typeface="方正书宋_GBK" panose="03000509000000000000"/>
              <a:cs typeface="Times New Roman" panose="02020603050405020304" pitchFamily="18" charset="0"/>
            </a:endParaRPr>
          </a:p>
        </p:txBody>
      </p:sp>
      <p:sp>
        <p:nvSpPr>
          <p:cNvPr id="8" name="矩形 7">
            <a:extLst>
              <a:ext uri="{FF2B5EF4-FFF2-40B4-BE49-F238E27FC236}">
                <a16:creationId xmlns:a16="http://schemas.microsoft.com/office/drawing/2014/main" xmlns="" id="{8A90BD6A-DAC1-4175-BADE-A70FD2E31095}"/>
              </a:ext>
            </a:extLst>
          </p:cNvPr>
          <p:cNvSpPr/>
          <p:nvPr/>
        </p:nvSpPr>
        <p:spPr>
          <a:xfrm>
            <a:off x="576461" y="3384103"/>
            <a:ext cx="496855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576461" y="3890655"/>
            <a:ext cx="496855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88102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575791"/>
            <a:ext cx="10807700" cy="5464958"/>
          </a:xfrm>
          <a:prstGeom prst="rect">
            <a:avLst/>
          </a:prstGeom>
        </p:spPr>
        <p:txBody>
          <a:bodyPr>
            <a:spAutoFit/>
          </a:bodyPr>
          <a:lstStyle/>
          <a:p>
            <a:pPr indent="720000">
              <a:lnSpc>
                <a:spcPct val="11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  Yuan </a:t>
            </a:r>
            <a:r>
              <a:rPr lang="en-US" altLang="zh-CN">
                <a:solidFill>
                  <a:srgbClr val="000000"/>
                </a:solidFill>
                <a:ea typeface="宋体" panose="02010600030101010101" pitchFamily="2" charset="-122"/>
                <a:cs typeface="Times New Roman" panose="02020603050405020304" pitchFamily="18" charset="0"/>
              </a:rPr>
              <a:t>had been conducting research on rice since he was at college.In 1964,he discovered a natural hybrid</a:t>
            </a:r>
            <a:r>
              <a:rPr lang="en-US" altLang="zh-CN" baseline="30000">
                <a:solidFill>
                  <a:srgbClr val="000000"/>
                </a:solidFill>
                <a:ea typeface="宋体" panose="02010600030101010101" pitchFamily="2" charset="-122"/>
                <a:cs typeface="Times New Roman" panose="02020603050405020304" pitchFamily="18" charset="0"/>
              </a:rPr>
              <a:t>4</a:t>
            </a:r>
            <a:r>
              <a:rPr lang="en-US" altLang="zh-CN">
                <a:solidFill>
                  <a:srgbClr val="000000"/>
                </a:solidFill>
                <a:ea typeface="宋体" panose="02010600030101010101" pitchFamily="2" charset="-122"/>
                <a:cs typeface="Times New Roman" panose="02020603050405020304" pitchFamily="18" charset="0"/>
              </a:rPr>
              <a:t> rice plant</a:t>
            </a:r>
            <a:r>
              <a:rPr lang="en-US" altLang="zh-CN" smtClean="0">
                <a:solidFill>
                  <a:srgbClr val="000000"/>
                </a:solidFill>
                <a:ea typeface="宋体" panose="02010600030101010101" pitchFamily="2" charset="-122"/>
                <a:cs typeface="Times New Roman" panose="02020603050405020304" pitchFamily="18" charset="0"/>
              </a:rPr>
              <a:t>. Since </a:t>
            </a:r>
            <a:r>
              <a:rPr lang="en-US" altLang="zh-CN">
                <a:solidFill>
                  <a:srgbClr val="000000"/>
                </a:solidFill>
                <a:ea typeface="宋体" panose="02010600030101010101" pitchFamily="2" charset="-122"/>
                <a:cs typeface="Times New Roman" panose="02020603050405020304" pitchFamily="18" charset="0"/>
              </a:rPr>
              <a:t>then,he has focused on developing high-yield,hybrid rice varieties.These varieties now account for about two thirds of China’s rice crop,according to </a:t>
            </a:r>
            <a:r>
              <a:rPr lang="en-US" altLang="zh-CN" i="1">
                <a:solidFill>
                  <a:srgbClr val="000000"/>
                </a:solidFill>
                <a:ea typeface="宋体" panose="02010600030101010101" pitchFamily="2" charset="-122"/>
                <a:cs typeface="Times New Roman" panose="02020603050405020304" pitchFamily="18" charset="0"/>
              </a:rPr>
              <a:t>China</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News</a:t>
            </a:r>
            <a:r>
              <a:rPr lang="en-US" altLang="zh-CN">
                <a:solidFill>
                  <a:srgbClr val="000000"/>
                </a:solidFill>
                <a:ea typeface="宋体" panose="02010600030101010101" pitchFamily="2" charset="-122"/>
                <a:cs typeface="Times New Roman" panose="02020603050405020304" pitchFamily="18" charset="0"/>
              </a:rPr>
              <a:t>.So,it’s no wonder that he’s known as the “Father of Hybrid Rice”.</a:t>
            </a:r>
            <a:endParaRPr lang="zh-CN" altLang="zh-CN">
              <a:solidFill>
                <a:srgbClr val="000000"/>
              </a:solidFill>
              <a:latin typeface="NEU-BZ-S92"/>
              <a:ea typeface="方正书宋_GBK"/>
              <a:cs typeface="Times New Roman" panose="02020603050405020304" pitchFamily="18" charset="0"/>
            </a:endParaRPr>
          </a:p>
          <a:p>
            <a:pPr indent="720000">
              <a:lnSpc>
                <a:spcPct val="11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  And </a:t>
            </a:r>
            <a:r>
              <a:rPr lang="en-US" altLang="zh-CN">
                <a:solidFill>
                  <a:srgbClr val="000000"/>
                </a:solidFill>
                <a:ea typeface="宋体" panose="02010600030101010101" pitchFamily="2" charset="-122"/>
                <a:cs typeface="Times New Roman" panose="02020603050405020304" pitchFamily="18" charset="0"/>
              </a:rPr>
              <a:t>thanks to China’s Belt and Road Initiative,Yuan’s hybrid rice helped to solve food problems around the world.Indeed,hybrid rice plants in Kenya produced four to five times more rice than the country’s regular rice plants.</a:t>
            </a:r>
            <a:endParaRPr lang="zh-CN" altLang="zh-CN">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6354279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295871"/>
            <a:ext cx="10807700" cy="363791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句型转换</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(2)When you consider the quality,it is worth the price.</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Considering/Given</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the quality,it is worth the price.</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(3)Considering how old he is,Tom is remarkably active.</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Given/Considering</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his age,Tom is remarkably active.</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1362500" y="2603166"/>
            <a:ext cx="374441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1362500" y="3070509"/>
            <a:ext cx="374441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1362500" y="3715544"/>
            <a:ext cx="374441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1362500" y="4222096"/>
            <a:ext cx="374441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63921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361950" y="1151855"/>
            <a:ext cx="10807700" cy="2990434"/>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a:t>
            </a:r>
            <a:r>
              <a:rPr lang="zh-CN" altLang="zh-CN">
                <a:solidFill>
                  <a:srgbClr val="000000"/>
                </a:solidFill>
                <a:latin typeface="Arial" panose="020B0604020202020204" pitchFamily="34" charset="0"/>
                <a:cs typeface="Times New Roman" panose="02020603050405020304" pitchFamily="18" charset="0"/>
              </a:rPr>
              <a:t>【教材原文】</a:t>
            </a:r>
            <a:r>
              <a:rPr lang="en-US" altLang="zh-CN">
                <a:solidFill>
                  <a:srgbClr val="000000"/>
                </a:solidFill>
                <a:ea typeface="宋体" panose="02010600030101010101" pitchFamily="2" charset="-122"/>
                <a:cs typeface="Times New Roman" panose="02020603050405020304" pitchFamily="18" charset="0"/>
              </a:rPr>
              <a:t>Long ago,he envisioned rice plants as tall as sorghum,with each ear of rice as big as a broom,and each grain of rice as huge as a peanut.(page 51)</a:t>
            </a:r>
            <a:endParaRPr lang="zh-CN" altLang="zh-CN">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很早以前</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他就设想水稻长得与高粱一样高</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每支稻穗与扫帚一样大</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每粒稻米与花生一样饱满。</a:t>
            </a:r>
            <a:endParaRPr lang="zh-CN" altLang="zh-CN">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0144556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647799"/>
            <a:ext cx="10807700" cy="5354158"/>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句法分析</a:t>
            </a:r>
            <a:endParaRPr lang="zh-CN" altLang="zh-CN">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句中</a:t>
            </a:r>
            <a:r>
              <a:rPr lang="en-US" altLang="zh-CN">
                <a:solidFill>
                  <a:srgbClr val="000000"/>
                </a:solidFill>
                <a:ea typeface="宋体" panose="02010600030101010101" pitchFamily="2" charset="-122"/>
                <a:cs typeface="Times New Roman" panose="02020603050405020304" pitchFamily="18" charset="0"/>
              </a:rPr>
              <a:t>“with each ear of rice as big as a broom,and each grain of rice as huge as a peanut”</a:t>
            </a:r>
            <a:r>
              <a:rPr lang="zh-CN" altLang="zh-CN">
                <a:solidFill>
                  <a:srgbClr val="000000"/>
                </a:solidFill>
                <a:ea typeface="宋体" panose="02010600030101010101" pitchFamily="2" charset="-122"/>
                <a:cs typeface="Times New Roman" panose="02020603050405020304" pitchFamily="18" charset="0"/>
              </a:rPr>
              <a:t>为</a:t>
            </a:r>
            <a:r>
              <a:rPr lang="en-US" altLang="zh-CN">
                <a:solidFill>
                  <a:srgbClr val="000000"/>
                </a:solidFill>
                <a:ea typeface="宋体" panose="02010600030101010101" pitchFamily="2" charset="-122"/>
                <a:cs typeface="Times New Roman" panose="02020603050405020304" pitchFamily="18" charset="0"/>
              </a:rPr>
              <a:t>“with+</a:t>
            </a:r>
            <a:r>
              <a:rPr lang="zh-CN" altLang="zh-CN">
                <a:solidFill>
                  <a:srgbClr val="000000"/>
                </a:solidFill>
                <a:ea typeface="宋体" panose="02010600030101010101" pitchFamily="2" charset="-122"/>
                <a:cs typeface="Times New Roman" panose="02020603050405020304" pitchFamily="18" charset="0"/>
              </a:rPr>
              <a:t>宾语</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形容词做补语</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的复合结构</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在句中做方式状语。</a:t>
            </a:r>
            <a:endParaRPr lang="zh-CN" altLang="zh-CN">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with</a:t>
            </a:r>
            <a:r>
              <a:rPr lang="zh-CN" altLang="zh-CN">
                <a:solidFill>
                  <a:srgbClr val="000000"/>
                </a:solidFill>
                <a:ea typeface="宋体" panose="02010600030101010101" pitchFamily="2" charset="-122"/>
                <a:cs typeface="Times New Roman" panose="02020603050405020304" pitchFamily="18" charset="0"/>
              </a:rPr>
              <a:t>复合结构中的补语还可由副词、介词短语、动词</a:t>
            </a:r>
            <a:r>
              <a:rPr lang="en-US" altLang="zh-CN">
                <a:solidFill>
                  <a:srgbClr val="000000"/>
                </a:solidFill>
                <a:ea typeface="宋体" panose="02010600030101010101" pitchFamily="2" charset="-122"/>
                <a:cs typeface="Times New Roman" panose="02020603050405020304" pitchFamily="18" charset="0"/>
              </a:rPr>
              <a:t>-</a:t>
            </a:r>
            <a:r>
              <a:rPr lang="en-US" altLang="zh-CN" i="1">
                <a:solidFill>
                  <a:srgbClr val="000000"/>
                </a:solidFill>
                <a:ea typeface="宋体" panose="02010600030101010101" pitchFamily="2" charset="-122"/>
                <a:cs typeface="Times New Roman" panose="02020603050405020304" pitchFamily="18" charset="0"/>
              </a:rPr>
              <a:t>ing</a:t>
            </a:r>
            <a:r>
              <a:rPr lang="zh-CN" altLang="zh-CN">
                <a:solidFill>
                  <a:srgbClr val="000000"/>
                </a:solidFill>
                <a:ea typeface="宋体" panose="02010600030101010101" pitchFamily="2" charset="-122"/>
                <a:cs typeface="Times New Roman" panose="02020603050405020304" pitchFamily="18" charset="0"/>
              </a:rPr>
              <a:t>形式</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表示主动进行</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、动词</a:t>
            </a:r>
            <a:r>
              <a:rPr lang="en-US" altLang="zh-CN">
                <a:solidFill>
                  <a:srgbClr val="000000"/>
                </a:solidFill>
                <a:ea typeface="宋体" panose="02010600030101010101" pitchFamily="2" charset="-122"/>
                <a:cs typeface="Times New Roman" panose="02020603050405020304" pitchFamily="18" charset="0"/>
              </a:rPr>
              <a:t>-</a:t>
            </a:r>
            <a:r>
              <a:rPr lang="en-US" altLang="zh-CN" i="1">
                <a:solidFill>
                  <a:srgbClr val="000000"/>
                </a:solidFill>
                <a:ea typeface="宋体" panose="02010600030101010101" pitchFamily="2" charset="-122"/>
                <a:cs typeface="Times New Roman" panose="02020603050405020304" pitchFamily="18" charset="0"/>
              </a:rPr>
              <a:t>ed</a:t>
            </a:r>
            <a:r>
              <a:rPr lang="zh-CN" altLang="zh-CN">
                <a:solidFill>
                  <a:srgbClr val="000000"/>
                </a:solidFill>
                <a:ea typeface="宋体" panose="02010600030101010101" pitchFamily="2" charset="-122"/>
                <a:cs typeface="Times New Roman" panose="02020603050405020304" pitchFamily="18" charset="0"/>
              </a:rPr>
              <a:t>形式</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表示被动完成</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、不定式</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表示动作尚未发生</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等充当</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在句中表示状态或说明背景情况</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常做伴随、方式、原因、条件等状语。</a:t>
            </a:r>
            <a:endParaRPr lang="zh-CN" altLang="zh-CN">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此外</a:t>
            </a:r>
            <a:r>
              <a:rPr lang="en-US" altLang="zh-CN">
                <a:solidFill>
                  <a:srgbClr val="000000"/>
                </a:solidFill>
                <a:ea typeface="宋体" panose="02010600030101010101" pitchFamily="2" charset="-122"/>
                <a:cs typeface="Times New Roman" panose="02020603050405020304" pitchFamily="18" charset="0"/>
              </a:rPr>
              <a:t>,with</a:t>
            </a:r>
            <a:r>
              <a:rPr lang="zh-CN" altLang="zh-CN">
                <a:solidFill>
                  <a:srgbClr val="000000"/>
                </a:solidFill>
                <a:ea typeface="宋体" panose="02010600030101010101" pitchFamily="2" charset="-122"/>
                <a:cs typeface="Times New Roman" panose="02020603050405020304" pitchFamily="18" charset="0"/>
              </a:rPr>
              <a:t>复合结构在句中除了做状语</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还常做定语用。</a:t>
            </a:r>
            <a:endParaRPr lang="zh-CN" altLang="zh-CN">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927534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863823"/>
            <a:ext cx="10807700" cy="476322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语境领悟</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(1)She prefers to sleep with the light on.</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她喜欢开着灯睡觉。</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(2)The teacher came in with a book in his hand.</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老师手里拿着一本书进来了。</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(3)With his key missing(=Because his key is missing),he had to stay outside.</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钥匙丢了</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他只好待在外面。</a:t>
            </a:r>
            <a:endParaRPr lang="zh-CN" altLang="zh-CN">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1761712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719807"/>
            <a:ext cx="10807700" cy="481978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t>
            </a:r>
            <a:r>
              <a:rPr lang="en-US" altLang="zh-CN" smtClean="0">
                <a:solidFill>
                  <a:srgbClr val="000000"/>
                </a:solidFill>
                <a:ea typeface="宋体" panose="02010600030101010101" pitchFamily="2" charset="-122"/>
                <a:cs typeface="Times New Roman" panose="02020603050405020304" pitchFamily="18" charset="0"/>
              </a:rPr>
              <a:t>4)With </a:t>
            </a:r>
            <a:r>
              <a:rPr lang="en-US" altLang="zh-CN">
                <a:solidFill>
                  <a:srgbClr val="000000"/>
                </a:solidFill>
                <a:ea typeface="宋体" panose="02010600030101010101" pitchFamily="2" charset="-122"/>
                <a:cs typeface="Times New Roman" panose="02020603050405020304" pitchFamily="18" charset="0"/>
              </a:rPr>
              <a:t>over 2,500 bikes stored in our five rental shops at strategic locations,we make sure there is always a bike available for you.</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我们在重要位置的五家租赁店存放了</a:t>
            </a:r>
            <a:r>
              <a:rPr lang="en-US" altLang="zh-CN">
                <a:solidFill>
                  <a:srgbClr val="000000"/>
                </a:solidFill>
                <a:ea typeface="宋体" panose="02010600030101010101" pitchFamily="2" charset="-122"/>
                <a:cs typeface="Times New Roman" panose="02020603050405020304" pitchFamily="18" charset="0"/>
              </a:rPr>
              <a:t>2500</a:t>
            </a:r>
            <a:r>
              <a:rPr lang="zh-CN" altLang="zh-CN">
                <a:solidFill>
                  <a:srgbClr val="000000"/>
                </a:solidFill>
                <a:ea typeface="宋体" panose="02010600030101010101" pitchFamily="2" charset="-122"/>
                <a:cs typeface="Times New Roman" panose="02020603050405020304" pitchFamily="18" charset="0"/>
              </a:rPr>
              <a:t>多辆自行车</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我们确保始终有一辆自行车可供您使用。</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(5)With everything considered(=If everything is considered),his plan is better than yours.</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从各方面考虑</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他的计划比你的好</a:t>
            </a:r>
            <a:r>
              <a:rPr lang="zh-CN" altLang="zh-CN" smtClean="0">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1270321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007839"/>
            <a:ext cx="10807700" cy="3637919"/>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(6)With so much homework to do,I can’t go to the party tonight.</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有这么多作业要做</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我今晚不能去参加晚会。</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t>
            </a:r>
            <a:r>
              <a:rPr lang="en-US" altLang="zh-CN" smtClean="0">
                <a:solidFill>
                  <a:srgbClr val="000000"/>
                </a:solidFill>
                <a:ea typeface="宋体" panose="02010600030101010101" pitchFamily="2" charset="-122"/>
                <a:cs typeface="Times New Roman" panose="02020603050405020304" pitchFamily="18" charset="0"/>
              </a:rPr>
              <a:t>7)And </a:t>
            </a:r>
            <a:r>
              <a:rPr lang="en-US" altLang="zh-CN">
                <a:solidFill>
                  <a:srgbClr val="000000"/>
                </a:solidFill>
                <a:ea typeface="宋体" panose="02010600030101010101" pitchFamily="2" charset="-122"/>
                <a:cs typeface="Times New Roman" panose="02020603050405020304" pitchFamily="18" charset="0"/>
              </a:rPr>
              <a:t>the wine was cloudy,in a funny old bottle with no label on it.</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酒是浑浊的</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装在一个奇特的旧瓶子里</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上面没有标签。</a:t>
            </a:r>
            <a:endParaRPr lang="zh-CN" altLang="zh-CN">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1069395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719807"/>
            <a:ext cx="10807700" cy="481978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学以致用</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单句语法填空</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a:t>
            </a:r>
            <a:r>
              <a:rPr lang="zh-CN" altLang="zh-CN">
                <a:uFill>
                  <a:solidFill>
                    <a:srgbClr val="000000"/>
                  </a:solidFill>
                </a:uFill>
                <a:ea typeface="宋体" panose="02010600030101010101" pitchFamily="2" charset="-122"/>
                <a:cs typeface="Times New Roman" panose="02020603050405020304" pitchFamily="18" charset="0"/>
              </a:rPr>
              <a:t>　</a:t>
            </a:r>
            <a:r>
              <a:rPr lang="en-US" altLang="zh-CN">
                <a:uFill>
                  <a:solidFill>
                    <a:srgbClr val="000000"/>
                  </a:solidFill>
                </a:uFill>
                <a:ea typeface="宋体" panose="02010600030101010101" pitchFamily="2" charset="-122"/>
                <a:cs typeface="Times New Roman" panose="02020603050405020304" pitchFamily="18" charset="0"/>
              </a:rPr>
              <a:t>With</a:t>
            </a:r>
            <a:r>
              <a:rPr lang="zh-CN" altLang="en-US">
                <a:uFill>
                  <a:solidFill>
                    <a:srgbClr val="000000"/>
                  </a:solidFill>
                </a:uFill>
                <a:ea typeface="宋体" panose="02010600030101010101" pitchFamily="2" charset="-122"/>
                <a:cs typeface="Times New Roman" panose="02020603050405020304" pitchFamily="18" charset="0"/>
              </a:rPr>
              <a:t>　</a:t>
            </a:r>
            <a:r>
              <a:rPr lang="zh-CN" altLang="zh-CN">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the production up by 60%,the company has had another excellent year.</a:t>
            </a:r>
            <a:r>
              <a:rPr lang="en-US" altLang="zh-CN">
                <a:solidFill>
                  <a:srgbClr val="000000"/>
                </a:solidFill>
                <a:latin typeface="宋体" panose="02010600030101010101" pitchFamily="2" charset="-122"/>
                <a:ea typeface="方正书宋_GBK"/>
                <a:cs typeface="Times New Roman" panose="02020603050405020304" pitchFamily="18" charset="0"/>
              </a:rPr>
              <a:t> </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(2)Mr.Smith looks very funny with the strange </a:t>
            </a:r>
            <a:r>
              <a:rPr lang="en-US" altLang="zh-CN" smtClean="0">
                <a:solidFill>
                  <a:srgbClr val="000000"/>
                </a:solidFill>
                <a:ea typeface="宋体" panose="02010600030101010101" pitchFamily="2" charset="-122"/>
                <a:cs typeface="Times New Roman" panose="02020603050405020304" pitchFamily="18" charset="0"/>
              </a:rPr>
              <a:t>hat      </a:t>
            </a:r>
            <a:r>
              <a:rPr lang="en-US" altLang="zh-CN">
                <a:uFill>
                  <a:solidFill>
                    <a:srgbClr val="000000"/>
                  </a:solidFill>
                </a:uFill>
                <a:ea typeface="宋体" panose="02010600030101010101" pitchFamily="2" charset="-122"/>
                <a:cs typeface="Times New Roman" panose="02020603050405020304" pitchFamily="18" charset="0"/>
              </a:rPr>
              <a:t>on</a:t>
            </a:r>
            <a:r>
              <a:rPr lang="zh-CN" altLang="en-US">
                <a:uFill>
                  <a:solidFill>
                    <a:srgbClr val="000000"/>
                  </a:solidFill>
                </a:uFill>
                <a:ea typeface="宋体" panose="02010600030101010101" pitchFamily="2" charset="-122"/>
                <a:cs typeface="Times New Roman" panose="02020603050405020304" pitchFamily="18" charset="0"/>
              </a:rPr>
              <a:t>　</a:t>
            </a:r>
            <a:r>
              <a:rPr lang="zh-CN" altLang="zh-CN">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his head.</a:t>
            </a:r>
            <a:r>
              <a:rPr lang="en-US" altLang="zh-CN">
                <a:solidFill>
                  <a:srgbClr val="000000"/>
                </a:solidFill>
                <a:latin typeface="宋体" panose="02010600030101010101" pitchFamily="2" charset="-122"/>
                <a:ea typeface="方正书宋_GBK"/>
                <a:cs typeface="Times New Roman" panose="02020603050405020304" pitchFamily="18" charset="0"/>
              </a:rPr>
              <a:t> </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(3)In parts of Asia you must not sit with your feet </a:t>
            </a:r>
            <a:r>
              <a:rPr lang="en-US" altLang="zh-CN" smtClean="0">
                <a:solidFill>
                  <a:srgbClr val="000000"/>
                </a:solidFill>
                <a:ea typeface="宋体" panose="02010600030101010101" pitchFamily="2" charset="-122"/>
                <a:cs typeface="Times New Roman" panose="02020603050405020304" pitchFamily="18" charset="0"/>
              </a:rPr>
              <a:t> </a:t>
            </a:r>
            <a:r>
              <a:rPr lang="en-US" altLang="zh-CN" smtClean="0">
                <a:uFill>
                  <a:solidFill>
                    <a:srgbClr val="000000"/>
                  </a:solidFill>
                </a:uFill>
                <a:ea typeface="宋体" panose="02010600030101010101" pitchFamily="2" charset="-122"/>
                <a:cs typeface="Times New Roman" panose="02020603050405020304" pitchFamily="18" charset="0"/>
              </a:rPr>
              <a:t>pointing</a:t>
            </a:r>
            <a:r>
              <a:rPr lang="zh-CN" altLang="en-US">
                <a:uFill>
                  <a:solidFill>
                    <a:srgbClr val="000000"/>
                  </a:solidFill>
                </a:uFill>
                <a:ea typeface="宋体" panose="02010600030101010101" pitchFamily="2" charset="-122"/>
                <a:cs typeface="Times New Roman" panose="02020603050405020304" pitchFamily="18" charset="0"/>
              </a:rPr>
              <a:t>　</a:t>
            </a:r>
            <a:r>
              <a:rPr lang="zh-CN" altLang="zh-CN">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(point)at another person.</a:t>
            </a:r>
            <a:r>
              <a:rPr lang="en-US" altLang="zh-CN">
                <a:solidFill>
                  <a:srgbClr val="000000"/>
                </a:solidFill>
                <a:latin typeface="宋体" panose="02010600030101010101" pitchFamily="2" charset="-122"/>
                <a:ea typeface="方正书宋_GBK"/>
                <a:cs typeface="Times New Roman" panose="02020603050405020304" pitchFamily="18" charset="0"/>
              </a:rPr>
              <a:t> </a:t>
            </a:r>
            <a:endParaRPr lang="zh-CN" altLang="zh-CN">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1152524" y="1980656"/>
            <a:ext cx="172819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1152525" y="2447999"/>
            <a:ext cx="172819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9217421" y="3168079"/>
            <a:ext cx="172819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9217422" y="3635422"/>
            <a:ext cx="172819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9073405" y="4363635"/>
            <a:ext cx="172819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9073406" y="4830978"/>
            <a:ext cx="172819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07560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367879"/>
            <a:ext cx="10807700" cy="2399503"/>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(4)All the afternoon he worked in the lab with the door </a:t>
            </a:r>
            <a:r>
              <a:rPr lang="en-US" altLang="zh-CN">
                <a:uFill>
                  <a:solidFill>
                    <a:srgbClr val="000000"/>
                  </a:solidFill>
                </a:uFill>
                <a:ea typeface="宋体" panose="02010600030101010101" pitchFamily="2" charset="-122"/>
                <a:cs typeface="Times New Roman" panose="02020603050405020304" pitchFamily="18" charset="0"/>
              </a:rPr>
              <a:t>locked</a:t>
            </a:r>
            <a:r>
              <a:rPr lang="zh-CN" altLang="en-US">
                <a:uFill>
                  <a:solidFill>
                    <a:srgbClr val="000000"/>
                  </a:solidFill>
                </a:uFill>
                <a:ea typeface="宋体" panose="02010600030101010101" pitchFamily="2" charset="-122"/>
                <a:cs typeface="Times New Roman" panose="02020603050405020304" pitchFamily="18" charset="0"/>
              </a:rPr>
              <a:t>　</a:t>
            </a:r>
            <a:r>
              <a:rPr lang="zh-CN" altLang="zh-CN">
                <a:uFill>
                  <a:solidFill>
                    <a:srgbClr val="000000"/>
                  </a:solidFill>
                </a:uFill>
                <a:ea typeface="宋体" panose="02010600030101010101" pitchFamily="2" charset="-122"/>
                <a:cs typeface="Times New Roman" panose="02020603050405020304" pitchFamily="18" charset="0"/>
              </a:rPr>
              <a:t>　</a:t>
            </a:r>
            <a:r>
              <a:rPr lang="zh-CN" altLang="zh-CN" smtClean="0">
                <a:uFill>
                  <a:solidFill>
                    <a:srgbClr val="000000"/>
                  </a:solidFill>
                </a:uFill>
                <a:ea typeface="宋体" panose="02010600030101010101" pitchFamily="2" charset="-122"/>
                <a:cs typeface="Times New Roman" panose="02020603050405020304" pitchFamily="18" charset="0"/>
              </a:rPr>
              <a:t> </a:t>
            </a:r>
            <a:r>
              <a:rPr lang="en-US" altLang="zh-CN" smtClean="0">
                <a:solidFill>
                  <a:srgbClr val="000000"/>
                </a:solidFill>
                <a:ea typeface="宋体" panose="02010600030101010101" pitchFamily="2"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lock).</a:t>
            </a:r>
            <a:r>
              <a:rPr lang="en-US" altLang="zh-CN">
                <a:solidFill>
                  <a:srgbClr val="000000"/>
                </a:solidFill>
                <a:latin typeface="宋体" panose="02010600030101010101" pitchFamily="2" charset="-122"/>
                <a:ea typeface="方正书宋_GBK"/>
                <a:cs typeface="Times New Roman" panose="02020603050405020304" pitchFamily="18" charset="0"/>
              </a:rPr>
              <a:t> </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(5)With a lot of difficult problems </a:t>
            </a:r>
            <a:r>
              <a:rPr lang="zh-CN" altLang="zh-CN">
                <a:uFill>
                  <a:solidFill>
                    <a:srgbClr val="000000"/>
                  </a:solidFill>
                </a:uFill>
                <a:ea typeface="宋体" panose="02010600030101010101" pitchFamily="2" charset="-122"/>
                <a:cs typeface="Times New Roman" panose="02020603050405020304" pitchFamily="18" charset="0"/>
              </a:rPr>
              <a:t>　</a:t>
            </a:r>
            <a:r>
              <a:rPr lang="en-US" altLang="zh-CN">
                <a:uFill>
                  <a:solidFill>
                    <a:srgbClr val="000000"/>
                  </a:solidFill>
                </a:uFill>
                <a:ea typeface="宋体" panose="02010600030101010101" pitchFamily="2" charset="-122"/>
                <a:cs typeface="Times New Roman" panose="02020603050405020304" pitchFamily="18" charset="0"/>
              </a:rPr>
              <a:t>to settle</a:t>
            </a:r>
            <a:r>
              <a:rPr lang="zh-CN" altLang="zh-CN">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(settle),the newly-elected president is having a hard time.</a:t>
            </a:r>
            <a:r>
              <a:rPr lang="en-US" altLang="zh-CN">
                <a:solidFill>
                  <a:srgbClr val="000000"/>
                </a:solidFill>
                <a:latin typeface="宋体" panose="02010600030101010101" pitchFamily="2" charset="-122"/>
                <a:ea typeface="方正书宋_GBK"/>
                <a:cs typeface="Times New Roman" panose="02020603050405020304" pitchFamily="18" charset="0"/>
              </a:rPr>
              <a:t> </a:t>
            </a:r>
            <a:endParaRPr lang="zh-CN" altLang="zh-CN">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341883" y="2087959"/>
            <a:ext cx="181875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341884" y="2555302"/>
            <a:ext cx="181875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6553125" y="2664023"/>
            <a:ext cx="181875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6553126" y="3131366"/>
            <a:ext cx="181875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21939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367879"/>
            <a:ext cx="10807700" cy="422885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一、单词拼写</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1.I suggest you take the forms away and read them at your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leisure</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闲暇</a:t>
            </a:r>
            <a:r>
              <a:rPr lang="en-US" altLang="zh-CN">
                <a:solidFill>
                  <a:srgbClr val="000000"/>
                </a:solidFill>
                <a:ea typeface="宋体" panose="02010600030101010101" pitchFamily="2" charset="-122"/>
                <a:cs typeface="Times New Roman" panose="02020603050405020304" pitchFamily="18" charset="0"/>
              </a:rPr>
              <a:t>).</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2.Schools in some mountainous areas still suffer from a(n)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shortage</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缺少</a:t>
            </a:r>
            <a:r>
              <a:rPr lang="en-US" altLang="zh-CN">
                <a:solidFill>
                  <a:srgbClr val="000000"/>
                </a:solidFill>
                <a:ea typeface="宋体" panose="02010600030101010101" pitchFamily="2" charset="-122"/>
                <a:cs typeface="Times New Roman" panose="02020603050405020304" pitchFamily="18" charset="0"/>
              </a:rPr>
              <a:t>) of teachers.</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3.We have raised the coal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output</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产量</a:t>
            </a:r>
            <a:r>
              <a:rPr lang="en-US" altLang="zh-CN">
                <a:solidFill>
                  <a:srgbClr val="000000"/>
                </a:solidFill>
                <a:ea typeface="宋体" panose="02010600030101010101" pitchFamily="2" charset="-122"/>
                <a:cs typeface="Times New Roman" panose="02020603050405020304" pitchFamily="18" charset="0"/>
              </a:rPr>
              <a:t>) by using better mining methods.</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361949" y="2630570"/>
            <a:ext cx="151065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361950" y="3097913"/>
            <a:ext cx="151065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364949" y="3859808"/>
            <a:ext cx="186769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364950" y="4327151"/>
            <a:ext cx="186769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5256981" y="4447115"/>
            <a:ext cx="151216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5256982" y="4914458"/>
            <a:ext cx="151216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横卷形 10"/>
          <p:cNvSpPr/>
          <p:nvPr/>
        </p:nvSpPr>
        <p:spPr>
          <a:xfrm>
            <a:off x="2592685" y="-273"/>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a:t>随堂训练　</a:t>
            </a:r>
            <a:endParaRPr lang="zh-CN" altLang="zh-CN" sz="4000" dirty="0"/>
          </a:p>
        </p:txBody>
      </p:sp>
    </p:spTree>
    <p:extLst>
      <p:ext uri="{BB962C8B-B14F-4D97-AF65-F5344CB8AC3E}">
        <p14:creationId xmlns:p14="http://schemas.microsoft.com/office/powerpoint/2010/main" val="9483266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525491"/>
            <a:ext cx="10807700" cy="481978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5.He tried to remind us to think about how they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overcame</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克服</a:t>
            </a:r>
            <a:r>
              <a:rPr lang="en-US" altLang="zh-CN">
                <a:solidFill>
                  <a:srgbClr val="000000"/>
                </a:solidFill>
                <a:ea typeface="宋体" panose="02010600030101010101" pitchFamily="2" charset="-122"/>
                <a:cs typeface="Times New Roman" panose="02020603050405020304" pitchFamily="18" charset="0"/>
              </a:rPr>
              <a:t>) stress and challenges in the past.</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smtClean="0">
              <a:solidFill>
                <a:srgbClr val="000000"/>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a:solidFill>
                <a:srgbClr val="000000"/>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7.Output </a:t>
            </a:r>
            <a:r>
              <a:rPr lang="en-US" altLang="zh-CN">
                <a:solidFill>
                  <a:srgbClr val="000000"/>
                </a:solidFill>
                <a:ea typeface="宋体" panose="02010600030101010101" pitchFamily="2" charset="-122"/>
                <a:cs typeface="Times New Roman" panose="02020603050405020304" pitchFamily="18" charset="0"/>
              </a:rPr>
              <a:t>consists of both exports and sales on the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domestic</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国内的</a:t>
            </a:r>
            <a:r>
              <a:rPr lang="en-US" altLang="zh-CN">
                <a:solidFill>
                  <a:srgbClr val="000000"/>
                </a:solidFill>
                <a:ea typeface="宋体" panose="02010600030101010101" pitchFamily="2" charset="-122"/>
                <a:cs typeface="Times New Roman" panose="02020603050405020304" pitchFamily="18" charset="0"/>
              </a:rPr>
              <a:t>) market.</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8.What he said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convinced</a:t>
            </a:r>
            <a:r>
              <a:rPr lang="zh-CN" altLang="zh-CN">
                <a:ea typeface="宋体" panose="02010600030101010101" pitchFamily="2" charset="-122"/>
                <a:cs typeface="Times New Roman" panose="02020603050405020304" pitchFamily="18" charset="0"/>
              </a:rPr>
              <a:t>　</a:t>
            </a:r>
            <a:r>
              <a:rPr lang="en-US" altLang="zh-CN" smtClean="0">
                <a:solidFill>
                  <a:srgbClr val="000000"/>
                </a:solidFill>
                <a:ea typeface="宋体" panose="02010600030101010101" pitchFamily="2" charset="-122"/>
                <a:cs typeface="Times New Roman" panose="02020603050405020304" pitchFamily="18" charset="0"/>
              </a:rPr>
              <a:t>(</a:t>
            </a:r>
            <a:r>
              <a:rPr lang="zh-CN" altLang="en-US">
                <a:solidFill>
                  <a:srgbClr val="000000"/>
                </a:solidFill>
                <a:ea typeface="宋体" panose="02010600030101010101" pitchFamily="2" charset="-122"/>
                <a:cs typeface="Times New Roman" panose="02020603050405020304" pitchFamily="18" charset="0"/>
              </a:rPr>
              <a:t>使相信</a:t>
            </a:r>
            <a:r>
              <a:rPr lang="en-US" altLang="zh-CN" smtClean="0">
                <a:solidFill>
                  <a:srgbClr val="000000"/>
                </a:solid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me that I was mistaken</a:t>
            </a:r>
            <a:r>
              <a:rPr lang="en-US" altLang="zh-CN" smtClean="0">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8929389" y="1624903"/>
            <a:ext cx="216024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8929389" y="2092246"/>
            <a:ext cx="216024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9289428" y="3973763"/>
            <a:ext cx="188022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9289429" y="4441106"/>
            <a:ext cx="188022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3368386" y="5125891"/>
            <a:ext cx="217662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3368387" y="5593234"/>
            <a:ext cx="217662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p:cNvSpPr>
            <a:spLocks noChangeAspect="1"/>
          </p:cNvSpPr>
          <p:nvPr/>
        </p:nvSpPr>
        <p:spPr>
          <a:xfrm>
            <a:off x="361950" y="359767"/>
            <a:ext cx="10807700" cy="121764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4.The country suffered huge losses in the financial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crisis</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危机</a:t>
            </a:r>
            <a:r>
              <a:rPr lang="en-US" altLang="zh-CN">
                <a:solidFill>
                  <a:srgbClr val="000000"/>
                </a:solidFill>
                <a:ea typeface="宋体" panose="02010600030101010101" pitchFamily="2" charset="-122"/>
                <a:cs typeface="Times New Roman" panose="02020603050405020304" pitchFamily="18" charset="0"/>
              </a:rPr>
              <a:t>).</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
        <p:nvSpPr>
          <p:cNvPr id="14" name="矩形 13">
            <a:extLst>
              <a:ext uri="{FF2B5EF4-FFF2-40B4-BE49-F238E27FC236}">
                <a16:creationId xmlns:a16="http://schemas.microsoft.com/office/drawing/2014/main" xmlns="" id="{8A90BD6A-DAC1-4175-BADE-A70FD2E31095}"/>
              </a:ext>
            </a:extLst>
          </p:cNvPr>
          <p:cNvSpPr/>
          <p:nvPr/>
        </p:nvSpPr>
        <p:spPr>
          <a:xfrm>
            <a:off x="9366539" y="470316"/>
            <a:ext cx="151216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a:extLst>
              <a:ext uri="{FF2B5EF4-FFF2-40B4-BE49-F238E27FC236}">
                <a16:creationId xmlns:a16="http://schemas.microsoft.com/office/drawing/2014/main" xmlns="" id="{94F29B7E-74BF-4821-88B9-C8400B1817B7}"/>
              </a:ext>
            </a:extLst>
          </p:cNvPr>
          <p:cNvCxnSpPr>
            <a:cxnSpLocks/>
          </p:cNvCxnSpPr>
          <p:nvPr/>
        </p:nvCxnSpPr>
        <p:spPr>
          <a:xfrm>
            <a:off x="9366540" y="937659"/>
            <a:ext cx="151216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p:cNvSpPr>
            <a:spLocks noChangeAspect="1"/>
          </p:cNvSpPr>
          <p:nvPr/>
        </p:nvSpPr>
        <p:spPr>
          <a:xfrm>
            <a:off x="361950" y="2667658"/>
            <a:ext cx="10807700" cy="121764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6.Her feelings are so </a:t>
            </a:r>
            <a:r>
              <a:rPr lang="zh-CN" altLang="zh-CN">
                <a:uFill>
                  <a:solidFill>
                    <a:srgbClr val="000000"/>
                  </a:solidFill>
                </a:uFill>
                <a:ea typeface="宋体" panose="02010600030101010101" pitchFamily="2" charset="-122"/>
                <a:cs typeface="Times New Roman" panose="02020603050405020304" pitchFamily="18" charset="0"/>
              </a:rPr>
              <a:t>　</a:t>
            </a:r>
            <a:r>
              <a:rPr lang="en-US" altLang="zh-CN">
                <a:uFill>
                  <a:solidFill>
                    <a:srgbClr val="000000"/>
                  </a:solidFill>
                </a:uFill>
                <a:ea typeface="宋体" panose="02010600030101010101" pitchFamily="2" charset="-122"/>
                <a:cs typeface="Times New Roman" panose="02020603050405020304" pitchFamily="18" charset="0"/>
              </a:rPr>
              <a:t>intense</a:t>
            </a:r>
            <a:r>
              <a:rPr lang="zh-CN" altLang="en-US">
                <a:uFill>
                  <a:solidFill>
                    <a:srgbClr val="000000"/>
                  </a:solidFill>
                </a:uFill>
                <a:ea typeface="宋体" panose="02010600030101010101" pitchFamily="2" charset="-122"/>
                <a:cs typeface="Times New Roman" panose="02020603050405020304" pitchFamily="18" charset="0"/>
              </a:rPr>
              <a:t>　</a:t>
            </a:r>
            <a:r>
              <a:rPr lang="zh-CN" altLang="zh-CN">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热切的</a:t>
            </a:r>
            <a:r>
              <a:rPr lang="en-US" altLang="zh-CN">
                <a:solidFill>
                  <a:srgbClr val="000000"/>
                </a:solidFill>
                <a:ea typeface="宋体" panose="02010600030101010101" pitchFamily="2" charset="-122"/>
                <a:cs typeface="Times New Roman" panose="02020603050405020304" pitchFamily="18" charset="0"/>
              </a:rPr>
              <a:t>)as to move the present into tears.</a:t>
            </a:r>
            <a:r>
              <a:rPr lang="en-US" altLang="zh-CN">
                <a:solidFill>
                  <a:srgbClr val="000000"/>
                </a:solidFill>
                <a:latin typeface="宋体" panose="02010600030101010101" pitchFamily="2" charset="-122"/>
                <a:ea typeface="方正书宋_GBK" panose="03000509000000000000"/>
                <a:cs typeface="Times New Roman" panose="02020603050405020304" pitchFamily="18" charset="0"/>
              </a:rPr>
              <a:t> </a:t>
            </a:r>
            <a:endParaRPr lang="zh-CN" altLang="zh-CN">
              <a:solidFill>
                <a:srgbClr val="000000"/>
              </a:solidFill>
              <a:effectLst/>
              <a:latin typeface="NEU-BZ-S92"/>
              <a:ea typeface="方正书宋_GBK" panose="03000509000000000000"/>
              <a:cs typeface="Times New Roman" panose="02020603050405020304" pitchFamily="18" charset="0"/>
            </a:endParaRPr>
          </a:p>
        </p:txBody>
      </p:sp>
      <p:sp>
        <p:nvSpPr>
          <p:cNvPr id="16" name="矩形 15">
            <a:extLst>
              <a:ext uri="{FF2B5EF4-FFF2-40B4-BE49-F238E27FC236}">
                <a16:creationId xmlns:a16="http://schemas.microsoft.com/office/drawing/2014/main" xmlns="" id="{8A90BD6A-DAC1-4175-BADE-A70FD2E31095}"/>
              </a:ext>
            </a:extLst>
          </p:cNvPr>
          <p:cNvSpPr/>
          <p:nvPr/>
        </p:nvSpPr>
        <p:spPr>
          <a:xfrm>
            <a:off x="4248869" y="2818000"/>
            <a:ext cx="188022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7" name="直接连接符 16">
            <a:extLst>
              <a:ext uri="{FF2B5EF4-FFF2-40B4-BE49-F238E27FC236}">
                <a16:creationId xmlns:a16="http://schemas.microsoft.com/office/drawing/2014/main" xmlns="" id="{94F29B7E-74BF-4821-88B9-C8400B1817B7}"/>
              </a:ext>
            </a:extLst>
          </p:cNvPr>
          <p:cNvCxnSpPr>
            <a:cxnSpLocks/>
          </p:cNvCxnSpPr>
          <p:nvPr/>
        </p:nvCxnSpPr>
        <p:spPr>
          <a:xfrm>
            <a:off x="4248870" y="3285343"/>
            <a:ext cx="188022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144433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14"/>
                                        </p:tgtEl>
                                      </p:cBhvr>
                                    </p:animEffect>
                                    <p:set>
                                      <p:cBhvr>
                                        <p:cTn id="7" dur="1" fill="hold">
                                          <p:stCondLst>
                                            <p:cond delay="499"/>
                                          </p:stCondLst>
                                        </p:cTn>
                                        <p:tgtEl>
                                          <p:spTgt spid="1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6"/>
                                        </p:tgtEl>
                                      </p:cBhvr>
                                    </p:animEffect>
                                    <p:set>
                                      <p:cBhvr>
                                        <p:cTn id="17" dur="1" fill="hold">
                                          <p:stCondLst>
                                            <p:cond delay="499"/>
                                          </p:stCondLst>
                                        </p:cTn>
                                        <p:tgtEl>
                                          <p:spTgt spid="1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2" grpId="0" animBg="1"/>
      <p:bldP spid="14" grpId="0" animBg="1"/>
      <p:bldP spid="1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935831"/>
            <a:ext cx="10807700" cy="4172296"/>
          </a:xfrm>
          <a:prstGeom prst="rect">
            <a:avLst/>
          </a:prstGeom>
        </p:spPr>
        <p:txBody>
          <a:bodyPr>
            <a:spAutoFit/>
          </a:bodyPr>
          <a:lstStyle/>
          <a:p>
            <a:pPr indent="7200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With a rising reputation around the world,Yuan delivered a speech in English at the 9th Shandong High Level Talents Forum in Qingdao in 2017.</a:t>
            </a:r>
            <a:endParaRPr lang="zh-CN" altLang="zh-CN">
              <a:solidFill>
                <a:srgbClr val="000000"/>
              </a:solidFill>
              <a:latin typeface="NEU-BZ-S92"/>
              <a:ea typeface="方正书宋_GBK"/>
              <a:cs typeface="Times New Roman" panose="02020603050405020304" pitchFamily="18" charset="0"/>
            </a:endParaRPr>
          </a:p>
          <a:p>
            <a:pPr indent="7200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But in spite of his great knowledge,Yuan understood that even the wisest people should still be open to learning new things.“The farmers of our country possess rich experience in planting rice,” he said.“We should learn from them.”</a:t>
            </a:r>
            <a:endParaRPr lang="zh-CN" altLang="zh-CN">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9614419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943943"/>
            <a:ext cx="10807700" cy="2399503"/>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9.This structure has several advantages over more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conventional</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传统的</a:t>
            </a:r>
            <a:r>
              <a:rPr lang="en-US" altLang="zh-CN">
                <a:solidFill>
                  <a:srgbClr val="000000"/>
                </a:solidFill>
                <a:ea typeface="宋体" panose="02010600030101010101" pitchFamily="2" charset="-122"/>
                <a:cs typeface="Times New Roman" panose="02020603050405020304" pitchFamily="18" charset="0"/>
              </a:rPr>
              <a:t>) approaches.</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10.A child</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s vocabulary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expands</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扩大</a:t>
            </a:r>
            <a:r>
              <a:rPr lang="en-US" altLang="zh-CN">
                <a:solidFill>
                  <a:srgbClr val="000000"/>
                </a:solidFill>
                <a:ea typeface="宋体" panose="02010600030101010101" pitchFamily="2" charset="-122"/>
                <a:cs typeface="Times New Roman" panose="02020603050405020304" pitchFamily="18" charset="0"/>
              </a:rPr>
              <a:t>) through reading.</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394604" y="2619419"/>
            <a:ext cx="248611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394604" y="3086762"/>
            <a:ext cx="248611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4968950" y="3262389"/>
            <a:ext cx="194421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4968949" y="3729732"/>
            <a:ext cx="194421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03137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503783"/>
            <a:ext cx="2770310" cy="683264"/>
          </a:xfrm>
          <a:prstGeom prst="rect">
            <a:avLst/>
          </a:prstGeom>
        </p:spPr>
        <p:txBody>
          <a:bodyPr wrap="none">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二、选词</a:t>
            </a:r>
            <a:r>
              <a:rPr lang="zh-CN" altLang="zh-CN" smtClean="0">
                <a:solidFill>
                  <a:srgbClr val="000000"/>
                </a:solidFill>
                <a:latin typeface="Arial" panose="020B0604020202020204" pitchFamily="34" charset="0"/>
                <a:cs typeface="Times New Roman" panose="02020603050405020304" pitchFamily="18" charset="0"/>
              </a:rPr>
              <a:t>填空</a:t>
            </a:r>
            <a:r>
              <a:rPr lang="en-US" altLang="zh-CN" smtClean="0">
                <a:solidFill>
                  <a:srgbClr val="000000"/>
                </a:solidFill>
                <a:latin typeface="Arial" panose="020B0604020202020204" pitchFamily="34" charset="0"/>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61950" y="1200714"/>
            <a:ext cx="10807700" cy="1274195"/>
          </a:xfrm>
          <a:prstGeom prst="rect">
            <a:avLst/>
          </a:prstGeom>
          <a:noFill/>
        </p:spPr>
        <p:style>
          <a:lnRef idx="2">
            <a:schemeClr val="dk1"/>
          </a:lnRef>
          <a:fillRef idx="1">
            <a:schemeClr val="lt1"/>
          </a:fillRef>
          <a:effectRef idx="0">
            <a:schemeClr val="dk1"/>
          </a:effectRef>
          <a:fontRef idx="minor">
            <a:schemeClr val="dk1"/>
          </a:fontRef>
        </p:style>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devote oneself to;be short </a:t>
            </a:r>
            <a:r>
              <a:rPr lang="en-US" altLang="zh-CN" smtClean="0">
                <a:solidFill>
                  <a:srgbClr val="000000"/>
                </a:solidFill>
                <a:ea typeface="宋体" panose="02010600030101010101" pitchFamily="2" charset="-122"/>
                <a:cs typeface="Times New Roman" panose="02020603050405020304" pitchFamily="18" charset="0"/>
              </a:rPr>
              <a:t>of;be </a:t>
            </a:r>
            <a:r>
              <a:rPr lang="en-US" altLang="zh-CN">
                <a:solidFill>
                  <a:srgbClr val="000000"/>
                </a:solidFill>
                <a:ea typeface="宋体" panose="02010600030101010101" pitchFamily="2" charset="-122"/>
                <a:cs typeface="Times New Roman" panose="02020603050405020304" pitchFamily="18" charset="0"/>
              </a:rPr>
              <a:t>convinced of;be comprised of;dream </a:t>
            </a:r>
            <a:r>
              <a:rPr lang="en-US" altLang="zh-CN" smtClean="0">
                <a:solidFill>
                  <a:srgbClr val="000000"/>
                </a:solidFill>
                <a:ea typeface="宋体" panose="02010600030101010101" pitchFamily="2" charset="-122"/>
                <a:cs typeface="Times New Roman" panose="02020603050405020304" pitchFamily="18" charset="0"/>
              </a:rPr>
              <a:t>up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361950" y="2550832"/>
            <a:ext cx="10807700" cy="2399503"/>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1.I hear that your company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is</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short</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of</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cash at the moment.</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2.From then on he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devoted</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himself</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to</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looking after the poor and the sick.</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a:extLst>
              <a:ext uri="{FF2B5EF4-FFF2-40B4-BE49-F238E27FC236}">
                <a16:creationId xmlns:a16="http://schemas.microsoft.com/office/drawing/2014/main" xmlns="" id="{8A90BD6A-DAC1-4175-BADE-A70FD2E31095}"/>
              </a:ext>
            </a:extLst>
          </p:cNvPr>
          <p:cNvSpPr/>
          <p:nvPr/>
        </p:nvSpPr>
        <p:spPr>
          <a:xfrm>
            <a:off x="5400997" y="2661395"/>
            <a:ext cx="230425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5400997" y="3128738"/>
            <a:ext cx="230425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3816821" y="3839318"/>
            <a:ext cx="374441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3816821" y="4306661"/>
            <a:ext cx="374441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p:cNvSpPr>
            <a:spLocks noChangeAspect="1"/>
          </p:cNvSpPr>
          <p:nvPr/>
        </p:nvSpPr>
        <p:spPr>
          <a:xfrm>
            <a:off x="361950" y="4950335"/>
            <a:ext cx="10807700" cy="121764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3.The fountain in the park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was</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comprised</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of</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three stone basins.</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
        <p:nvSpPr>
          <p:cNvPr id="10" name="矩形 9">
            <a:extLst>
              <a:ext uri="{FF2B5EF4-FFF2-40B4-BE49-F238E27FC236}">
                <a16:creationId xmlns:a16="http://schemas.microsoft.com/office/drawing/2014/main" xmlns="" id="{8A90BD6A-DAC1-4175-BADE-A70FD2E31095}"/>
              </a:ext>
            </a:extLst>
          </p:cNvPr>
          <p:cNvSpPr/>
          <p:nvPr/>
        </p:nvSpPr>
        <p:spPr>
          <a:xfrm>
            <a:off x="5256981" y="5129433"/>
            <a:ext cx="352839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5256981" y="5596776"/>
            <a:ext cx="352839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41980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0"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2104974"/>
            <a:ext cx="10807700" cy="245605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4.He </a:t>
            </a:r>
            <a:r>
              <a:rPr lang="en-US" altLang="zh-CN">
                <a:solidFill>
                  <a:srgbClr val="000000"/>
                </a:solidFill>
                <a:ea typeface="宋体" panose="02010600030101010101" pitchFamily="2" charset="-122"/>
                <a:cs typeface="Times New Roman" panose="02020603050405020304" pitchFamily="18" charset="0"/>
              </a:rPr>
              <a:t>spoke so well that everybody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was</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convinced</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of</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his innocence.</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5.It</a:t>
            </a:r>
            <a:r>
              <a:rPr lang="en-US" altLang="zh-CN" smtClean="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mtClean="0">
                <a:solidFill>
                  <a:srgbClr val="000000"/>
                </a:solidFill>
                <a:ea typeface="宋体" panose="02010600030101010101" pitchFamily="2" charset="-122"/>
                <a:cs typeface="Times New Roman" panose="02020603050405020304" pitchFamily="18" charset="0"/>
              </a:rPr>
              <a:t>s </a:t>
            </a:r>
            <a:r>
              <a:rPr lang="en-US" altLang="zh-CN">
                <a:solidFill>
                  <a:srgbClr val="000000"/>
                </a:solidFill>
                <a:ea typeface="宋体" panose="02010600030101010101" pitchFamily="2" charset="-122"/>
                <a:cs typeface="Times New Roman" panose="02020603050405020304" pitchFamily="18" charset="0"/>
              </a:rPr>
              <a:t>unbelievable.How can he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dream</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up</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such a crazy idea?</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a:extLst>
              <a:ext uri="{FF2B5EF4-FFF2-40B4-BE49-F238E27FC236}">
                <a16:creationId xmlns:a16="http://schemas.microsoft.com/office/drawing/2014/main" xmlns="" id="{8A90BD6A-DAC1-4175-BADE-A70FD2E31095}"/>
              </a:ext>
            </a:extLst>
          </p:cNvPr>
          <p:cNvSpPr/>
          <p:nvPr/>
        </p:nvSpPr>
        <p:spPr>
          <a:xfrm>
            <a:off x="6553125" y="2231975"/>
            <a:ext cx="352839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6553125" y="2699318"/>
            <a:ext cx="352839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6229089" y="3438142"/>
            <a:ext cx="241226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6229089" y="3905485"/>
            <a:ext cx="241226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p:cNvSpPr>
            <a:spLocks noChangeAspect="1"/>
          </p:cNvSpPr>
          <p:nvPr/>
        </p:nvSpPr>
        <p:spPr>
          <a:xfrm>
            <a:off x="361950" y="791815"/>
            <a:ext cx="10807700" cy="1217641"/>
          </a:xfrm>
          <a:prstGeom prst="rect">
            <a:avLst/>
          </a:prstGeom>
          <a:noFill/>
        </p:spPr>
        <p:style>
          <a:lnRef idx="2">
            <a:schemeClr val="dk1"/>
          </a:lnRef>
          <a:fillRef idx="1">
            <a:schemeClr val="lt1"/>
          </a:fillRef>
          <a:effectRef idx="0">
            <a:schemeClr val="dk1"/>
          </a:effectRef>
          <a:fontRef idx="minor">
            <a:schemeClr val="dk1"/>
          </a:fontRef>
        </p:style>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devote oneself to;be short of;deep down;be convinced of;be comprised of;dream </a:t>
            </a:r>
            <a:r>
              <a:rPr lang="en-US" altLang="zh-CN" smtClean="0">
                <a:solidFill>
                  <a:srgbClr val="000000"/>
                </a:solidFill>
                <a:ea typeface="宋体" panose="02010600030101010101" pitchFamily="2" charset="-122"/>
                <a:cs typeface="Times New Roman" panose="02020603050405020304" pitchFamily="18" charset="0"/>
              </a:rPr>
              <a:t>up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98333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719807"/>
            <a:ext cx="10807700" cy="481978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三、课文语篇填空</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Yuan Longping,the “father of hybrid rice”,devoted his life to 1.</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helping</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(help) farmers boost their rice yields</a:t>
            </a:r>
            <a:r>
              <a:rPr lang="en-US" altLang="zh-CN" smtClean="0">
                <a:solidFill>
                  <a:srgbClr val="000000"/>
                </a:solidFill>
                <a:ea typeface="宋体" panose="02010600030101010101" pitchFamily="2" charset="-122"/>
                <a:cs typeface="Times New Roman" panose="02020603050405020304" pitchFamily="18" charset="0"/>
              </a:rPr>
              <a:t>.</a:t>
            </a:r>
          </a:p>
          <a:p>
            <a:pPr>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2</a:t>
            </a:r>
            <a:r>
              <a:rPr lang="en-US" altLang="zh-CN">
                <a:solidFill>
                  <a:srgbClr val="000000"/>
                </a:solidFill>
                <a:ea typeface="宋体" panose="02010600030101010101" pitchFamily="2" charset="-122"/>
                <a:cs typeface="Times New Roman" panose="02020603050405020304" pitchFamily="18" charset="0"/>
              </a:rPr>
              <a:t>.</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When</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he was young,farmers had poor harvests and even had a serious 3.</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shortage</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(short) of food to eat,which made him decide to study agriculture.After graduating,he worked as 4.</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a</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researcher and he was concerned that only by 5.</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creating</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(create) hybrid rice can people </a:t>
            </a:r>
            <a:r>
              <a:rPr lang="en-US" altLang="zh-CN" smtClean="0">
                <a:solidFill>
                  <a:srgbClr val="000000"/>
                </a:solidFill>
                <a:ea typeface="宋体" panose="02010600030101010101" pitchFamily="2" charset="-122"/>
                <a:cs typeface="Times New Roman" panose="02020603050405020304" pitchFamily="18" charset="0"/>
              </a:rPr>
              <a:t>tackle</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1296541" y="2004800"/>
            <a:ext cx="187220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1296541" y="2472143"/>
            <a:ext cx="187220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896031" y="2592015"/>
            <a:ext cx="151216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896031" y="3059358"/>
            <a:ext cx="151216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4257542" y="3223089"/>
            <a:ext cx="201622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4257542" y="3690432"/>
            <a:ext cx="201622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2844713" y="4367535"/>
            <a:ext cx="75608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2844713" y="4834878"/>
            <a:ext cx="75608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xmlns="" id="{8A90BD6A-DAC1-4175-BADE-A70FD2E31095}"/>
              </a:ext>
            </a:extLst>
          </p:cNvPr>
          <p:cNvSpPr/>
          <p:nvPr/>
        </p:nvSpPr>
        <p:spPr>
          <a:xfrm>
            <a:off x="2381162" y="4928326"/>
            <a:ext cx="188120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a:extLst>
              <a:ext uri="{FF2B5EF4-FFF2-40B4-BE49-F238E27FC236}">
                <a16:creationId xmlns:a16="http://schemas.microsoft.com/office/drawing/2014/main" xmlns="" id="{94F29B7E-74BF-4821-88B9-C8400B1817B7}"/>
              </a:ext>
            </a:extLst>
          </p:cNvPr>
          <p:cNvCxnSpPr>
            <a:cxnSpLocks/>
          </p:cNvCxnSpPr>
          <p:nvPr/>
        </p:nvCxnSpPr>
        <p:spPr>
          <a:xfrm>
            <a:off x="2381162" y="5395669"/>
            <a:ext cx="1881209"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39509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P spid="11" grpId="0" animBg="1"/>
      <p:bldP spid="14"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719807"/>
            <a:ext cx="10807700" cy="481978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the crisis of shortage of food.Through intense effort,Yuan overcame enormous technical difficulties to develop the first hybrid rice in 1974.Today about 60% of domestic rice </a:t>
            </a:r>
            <a:endParaRPr lang="en-US" altLang="zh-CN" smtClean="0">
              <a:solidFill>
                <a:srgbClr val="000000"/>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6</a:t>
            </a:r>
            <a:r>
              <a:rPr lang="en-US" altLang="zh-CN">
                <a:solidFill>
                  <a:srgbClr val="000000"/>
                </a:solidFill>
                <a:ea typeface="宋体" panose="02010600030101010101" pitchFamily="2" charset="-122"/>
                <a:cs typeface="Times New Roman" panose="02020603050405020304" pitchFamily="18" charset="0"/>
              </a:rPr>
              <a:t>.</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consumption</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(consume) in China is comprised </a:t>
            </a:r>
            <a:r>
              <a:rPr lang="en-US" altLang="zh-CN" smtClean="0">
                <a:solidFill>
                  <a:srgbClr val="000000"/>
                </a:solidFill>
                <a:ea typeface="宋体" panose="02010600030101010101" pitchFamily="2" charset="-122"/>
                <a:cs typeface="Times New Roman" panose="02020603050405020304" pitchFamily="18" charset="0"/>
              </a:rPr>
              <a:t>7.</a:t>
            </a:r>
            <a:r>
              <a:rPr lang="en-US" altLang="zh-CN" smtClean="0">
                <a:ea typeface="宋体" panose="02010600030101010101" pitchFamily="2" charset="-122"/>
                <a:cs typeface="Times New Roman" panose="02020603050405020304" pitchFamily="18" charset="0"/>
              </a:rPr>
              <a:t>  of</a:t>
            </a:r>
            <a:r>
              <a:rPr lang="zh-CN" altLang="zh-CN">
                <a:ea typeface="宋体" panose="02010600030101010101" pitchFamily="2" charset="-122"/>
                <a:cs typeface="Times New Roman" panose="02020603050405020304" pitchFamily="18" charset="0"/>
              </a:rPr>
              <a:t>　</a:t>
            </a:r>
            <a:r>
              <a:rPr lang="en-US" altLang="zh-CN" smtClean="0">
                <a:solidFill>
                  <a:srgbClr val="000000"/>
                </a:solidFill>
                <a:ea typeface="宋体" panose="02010600030101010101" pitchFamily="2" charset="-122"/>
                <a:cs typeface="Times New Roman" panose="02020603050405020304" pitchFamily="18" charset="0"/>
              </a:rPr>
              <a:t>crops </a:t>
            </a:r>
            <a:r>
              <a:rPr lang="en-US" altLang="zh-CN">
                <a:solidFill>
                  <a:srgbClr val="000000"/>
                </a:solidFill>
                <a:ea typeface="宋体" panose="02010600030101010101" pitchFamily="2" charset="-122"/>
                <a:cs typeface="Times New Roman" panose="02020603050405020304" pitchFamily="18" charset="0"/>
              </a:rPr>
              <a:t>generated from Yuan</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s hybrid strains.Yuan</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s </a:t>
            </a:r>
            <a:endParaRPr lang="en-US" altLang="zh-CN" smtClean="0">
              <a:solidFill>
                <a:srgbClr val="000000"/>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8. </a:t>
            </a:r>
            <a:r>
              <a:rPr lang="en-US" altLang="zh-CN" smtClean="0">
                <a:ea typeface="宋体" panose="02010600030101010101" pitchFamily="2" charset="-122"/>
                <a:cs typeface="Times New Roman" panose="02020603050405020304" pitchFamily="18" charset="0"/>
              </a:rPr>
              <a:t>Innovation  </a:t>
            </a:r>
            <a:r>
              <a:rPr lang="en-US" altLang="zh-CN" smtClean="0">
                <a:solidFill>
                  <a:srgbClr val="000000"/>
                </a:solidFill>
                <a:ea typeface="宋体" panose="02010600030101010101" pitchFamily="2" charset="-122"/>
                <a:cs typeface="Times New Roman" panose="02020603050405020304" pitchFamily="18" charset="0"/>
              </a:rPr>
              <a:t>(innovate</a:t>
            </a:r>
            <a:r>
              <a:rPr lang="en-US" altLang="zh-CN">
                <a:solidFill>
                  <a:srgbClr val="000000"/>
                </a:solidFill>
                <a:ea typeface="宋体" panose="02010600030101010101" pitchFamily="2" charset="-122"/>
                <a:cs typeface="Times New Roman" panose="02020603050405020304" pitchFamily="18" charset="0"/>
              </a:rPr>
              <a:t>) has helped feed China and many other </a:t>
            </a:r>
            <a:r>
              <a:rPr lang="en-US" altLang="zh-CN" smtClean="0">
                <a:solidFill>
                  <a:srgbClr val="000000"/>
                </a:solidFill>
                <a:ea typeface="宋体" panose="02010600030101010101" pitchFamily="2" charset="-122"/>
                <a:cs typeface="Times New Roman" panose="02020603050405020304" pitchFamily="18" charset="0"/>
              </a:rPr>
              <a:t>countries.Yuan </a:t>
            </a:r>
            <a:r>
              <a:rPr lang="en-US" altLang="zh-CN">
                <a:solidFill>
                  <a:srgbClr val="000000"/>
                </a:solidFill>
                <a:ea typeface="宋体" panose="02010600030101010101" pitchFamily="2" charset="-122"/>
                <a:cs typeface="Times New Roman" panose="02020603050405020304" pitchFamily="18" charset="0"/>
              </a:rPr>
              <a:t>received many awards because of his great contributions to the </a:t>
            </a:r>
            <a:r>
              <a:rPr lang="en-US" altLang="zh-CN" smtClean="0">
                <a:solidFill>
                  <a:srgbClr val="000000"/>
                </a:solidFill>
                <a:ea typeface="宋体" panose="02010600030101010101" pitchFamily="2" charset="-122"/>
                <a:cs typeface="Times New Roman" panose="02020603050405020304" pitchFamily="18" charset="0"/>
              </a:rPr>
              <a:t>world.His 9.   </a:t>
            </a:r>
            <a:r>
              <a:rPr lang="en-US" altLang="zh-CN" smtClean="0">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later </a:t>
            </a:r>
            <a:r>
              <a:rPr lang="en-US" altLang="zh-CN">
                <a:solidFill>
                  <a:srgbClr val="000000"/>
                </a:solidFill>
                <a:ea typeface="宋体" panose="02010600030101010101" pitchFamily="2" charset="-122"/>
                <a:cs typeface="Times New Roman" panose="02020603050405020304" pitchFamily="18" charset="0"/>
              </a:rPr>
              <a:t>   (late) </a:t>
            </a:r>
            <a:r>
              <a:rPr lang="en-US" altLang="zh-CN" smtClean="0">
                <a:solidFill>
                  <a:srgbClr val="000000"/>
                </a:solidFill>
                <a:ea typeface="宋体" panose="02010600030101010101" pitchFamily="2" charset="-122"/>
                <a:cs typeface="Times New Roman" panose="02020603050405020304" pitchFamily="18" charset="0"/>
              </a:rPr>
              <a:t>vision</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1080517" y="2614317"/>
            <a:ext cx="257022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1080517" y="3081660"/>
            <a:ext cx="257022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10009509" y="2520007"/>
            <a:ext cx="72008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10009509" y="2987350"/>
            <a:ext cx="72008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864493" y="3744143"/>
            <a:ext cx="2062265"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864494" y="4211486"/>
            <a:ext cx="206226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7201197" y="4968279"/>
            <a:ext cx="136815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7201197" y="5435622"/>
            <a:ext cx="136815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512363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1"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361950" y="2087959"/>
            <a:ext cx="10807700" cy="1222642"/>
          </a:xfrm>
          <a:prstGeom prst="rect">
            <a:avLst/>
          </a:prstGeom>
        </p:spPr>
        <p:txBody>
          <a:bodyPr>
            <a:spAutoFit/>
          </a:bodyPr>
          <a:lstStyle/>
          <a:p>
            <a:pPr>
              <a:lnSpc>
                <a:spcPct val="120000"/>
              </a:lnSpc>
            </a:pPr>
            <a:r>
              <a:rPr lang="en-US" altLang="zh-CN">
                <a:solidFill>
                  <a:srgbClr val="000000"/>
                </a:solidFill>
                <a:ea typeface="宋体" panose="02010600030101010101" pitchFamily="2" charset="-122"/>
              </a:rPr>
              <a:t>for </a:t>
            </a:r>
            <a:r>
              <a:rPr lang="en-US" altLang="zh-CN" smtClean="0">
                <a:solidFill>
                  <a:srgbClr val="000000"/>
                </a:solidFill>
                <a:ea typeface="宋体" panose="02010600030101010101" pitchFamily="2" charset="-122"/>
              </a:rPr>
              <a:t>“</a:t>
            </a:r>
            <a:r>
              <a:rPr lang="en-US" altLang="zh-CN">
                <a:solidFill>
                  <a:srgbClr val="000000"/>
                </a:solidFill>
                <a:ea typeface="宋体" panose="02010600030101010101" pitchFamily="2" charset="-122"/>
              </a:rPr>
              <a:t>seawater rice”became a reality and everyone was always excited 10. </a:t>
            </a:r>
            <a:r>
              <a:rPr lang="en-US" altLang="zh-CN" smtClean="0">
                <a:solidFill>
                  <a:srgbClr val="000000"/>
                </a:solidFill>
                <a:ea typeface="宋体" panose="02010600030101010101" pitchFamily="2" charset="-122"/>
              </a:rPr>
              <a:t>   </a:t>
            </a:r>
            <a:r>
              <a:rPr lang="en-US" altLang="zh-CN" smtClean="0">
                <a:ea typeface="宋体" panose="02010600030101010101" pitchFamily="2" charset="-122"/>
              </a:rPr>
              <a:t>to </a:t>
            </a:r>
            <a:r>
              <a:rPr lang="en-US" altLang="zh-CN">
                <a:ea typeface="宋体" panose="02010600030101010101" pitchFamily="2" charset="-122"/>
              </a:rPr>
              <a:t>see     </a:t>
            </a:r>
            <a:r>
              <a:rPr lang="en-US" altLang="zh-CN">
                <a:solidFill>
                  <a:srgbClr val="000000"/>
                </a:solidFill>
                <a:ea typeface="宋体" panose="02010600030101010101" pitchFamily="2" charset="-122"/>
              </a:rPr>
              <a:t>(see) what he would dream up next. </a:t>
            </a:r>
            <a:endParaRPr lang="zh-CN" altLang="en-US"/>
          </a:p>
        </p:txBody>
      </p:sp>
      <p:sp>
        <p:nvSpPr>
          <p:cNvPr id="8" name="矩形 7">
            <a:extLst>
              <a:ext uri="{FF2B5EF4-FFF2-40B4-BE49-F238E27FC236}">
                <a16:creationId xmlns:a16="http://schemas.microsoft.com/office/drawing/2014/main" xmlns="" id="{8A90BD6A-DAC1-4175-BADE-A70FD2E31095}"/>
              </a:ext>
            </a:extLst>
          </p:cNvPr>
          <p:cNvSpPr/>
          <p:nvPr/>
        </p:nvSpPr>
        <p:spPr>
          <a:xfrm>
            <a:off x="2520677" y="2802308"/>
            <a:ext cx="136815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2520677" y="3269651"/>
            <a:ext cx="136815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16206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3714193"/>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007839"/>
            <a:ext cx="10807700" cy="2990434"/>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ea typeface="微软雅黑" panose="020B0503020204020204" pitchFamily="34" charset="-122"/>
                <a:cs typeface="Times New Roman" panose="02020603050405020304" pitchFamily="18" charset="0"/>
              </a:rPr>
              <a:t>词海拾贝</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1.fundamental /</a:t>
            </a:r>
            <a:r>
              <a:rPr lang="en-US" altLang="zh-CN">
                <a:solidFill>
                  <a:srgbClr val="000000"/>
                </a:solidFill>
                <a:latin typeface="NEU-BZ-S92"/>
                <a:ea typeface="NEU-BZ-S9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f</a:t>
            </a:r>
            <a:r>
              <a:rPr lang="en-US" altLang="zh-CN">
                <a:solidFill>
                  <a:srgbClr val="000000"/>
                </a:solidFill>
                <a:latin typeface="NEU-BZ-S92"/>
                <a:ea typeface="NEU-BZ-S92"/>
                <a:cs typeface="Times New Roman" panose="02020603050405020304" pitchFamily="18" charset="0"/>
              </a:rPr>
              <a:t>ʌ</a:t>
            </a:r>
            <a:r>
              <a:rPr lang="en-US" altLang="zh-CN">
                <a:solidFill>
                  <a:srgbClr val="000000"/>
                </a:solidFill>
                <a:ea typeface="宋体" panose="02010600030101010101" pitchFamily="2" charset="-122"/>
                <a:cs typeface="Times New Roman" panose="02020603050405020304" pitchFamily="18" charset="0"/>
              </a:rPr>
              <a:t>nd</a:t>
            </a:r>
            <a:r>
              <a:rPr lang="en-US" altLang="zh-CN">
                <a:solidFill>
                  <a:srgbClr val="000000"/>
                </a:solidFill>
                <a:latin typeface="NEU-BZ-S92"/>
                <a:ea typeface="NEU-BZ-S92"/>
                <a:cs typeface="Times New Roman" panose="02020603050405020304" pitchFamily="18" charset="0"/>
              </a:rPr>
              <a:t>ə̍</a:t>
            </a:r>
            <a:r>
              <a:rPr lang="en-US" altLang="zh-CN">
                <a:solidFill>
                  <a:srgbClr val="000000"/>
                </a:solidFill>
                <a:ea typeface="宋体" panose="02010600030101010101" pitchFamily="2" charset="-122"/>
                <a:cs typeface="Times New Roman" panose="02020603050405020304" pitchFamily="18" charset="0"/>
              </a:rPr>
              <a:t>mentl/ </a:t>
            </a:r>
            <a:r>
              <a:rPr lang="en-US" altLang="zh-CN" i="1">
                <a:solidFill>
                  <a:srgbClr val="000000"/>
                </a:solidFill>
                <a:ea typeface="宋体" panose="02010600030101010101" pitchFamily="2" charset="-122"/>
                <a:cs typeface="Times New Roman" panose="02020603050405020304" pitchFamily="18" charset="0"/>
              </a:rPr>
              <a:t>adj</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基本的</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根本的</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2.yield /ji</a:t>
            </a:r>
            <a:r>
              <a:rPr lang="en-US" altLang="zh-CN">
                <a:solidFill>
                  <a:srgbClr val="000000"/>
                </a:solidFill>
                <a:latin typeface="NEU-BZ-S92"/>
                <a:ea typeface="NEU-BZ-S92"/>
                <a:cs typeface="Times New Roman" panose="02020603050405020304" pitchFamily="18" charset="0"/>
              </a:rPr>
              <a:t>ː</a:t>
            </a:r>
            <a:r>
              <a:rPr lang="en-US" altLang="zh-CN">
                <a:solidFill>
                  <a:srgbClr val="000000"/>
                </a:solidFill>
                <a:ea typeface="宋体" panose="02010600030101010101" pitchFamily="2" charset="-122"/>
                <a:cs typeface="Times New Roman" panose="02020603050405020304" pitchFamily="18" charset="0"/>
              </a:rPr>
              <a:t>ld/</a:t>
            </a:r>
            <a:r>
              <a:rPr lang="en-US" altLang="zh-CN" i="1">
                <a:solidFill>
                  <a:srgbClr val="000000"/>
                </a:solidFill>
                <a:ea typeface="宋体" panose="02010600030101010101" pitchFamily="2" charset="-122"/>
                <a:cs typeface="Times New Roman" panose="02020603050405020304" pitchFamily="18" charset="0"/>
              </a:rPr>
              <a:t>n.</a:t>
            </a:r>
            <a:r>
              <a:rPr lang="zh-CN" altLang="zh-CN">
                <a:solidFill>
                  <a:srgbClr val="000000"/>
                </a:solidFill>
                <a:ea typeface="宋体" panose="02010600030101010101" pitchFamily="2" charset="-122"/>
                <a:cs typeface="Times New Roman" panose="02020603050405020304" pitchFamily="18" charset="0"/>
              </a:rPr>
              <a:t>产量</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产出</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3.paddy /</a:t>
            </a:r>
            <a:r>
              <a:rPr lang="en-US" altLang="zh-CN">
                <a:solidFill>
                  <a:srgbClr val="000000"/>
                </a:solidFill>
                <a:latin typeface="NEU-BZ-S92"/>
                <a:ea typeface="NEU-BZ-S9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p</a:t>
            </a:r>
            <a:r>
              <a:rPr lang="en-US" altLang="zh-CN">
                <a:solidFill>
                  <a:srgbClr val="000000"/>
                </a:solidFill>
                <a:latin typeface="宋体" panose="02010600030101010101" pitchFamily="2" charset="-122"/>
                <a:ea typeface="方正书宋_GBK"/>
                <a:cs typeface="Times New Roman" panose="02020603050405020304" pitchFamily="18" charset="0"/>
              </a:rPr>
              <a:t>æ</a:t>
            </a:r>
            <a:r>
              <a:rPr lang="en-US" altLang="zh-CN">
                <a:solidFill>
                  <a:srgbClr val="000000"/>
                </a:solidFill>
                <a:ea typeface="宋体" panose="02010600030101010101" pitchFamily="2" charset="-122"/>
                <a:cs typeface="Times New Roman" panose="02020603050405020304" pitchFamily="18" charset="0"/>
              </a:rPr>
              <a:t>di/</a:t>
            </a:r>
            <a:r>
              <a:rPr lang="en-US" altLang="zh-CN" i="1">
                <a:solidFill>
                  <a:srgbClr val="000000"/>
                </a:solidFill>
                <a:ea typeface="宋体" panose="02010600030101010101" pitchFamily="2" charset="-122"/>
                <a:cs typeface="Times New Roman" panose="02020603050405020304" pitchFamily="18" charset="0"/>
              </a:rPr>
              <a:t>n.</a:t>
            </a:r>
            <a:r>
              <a:rPr lang="zh-CN" altLang="zh-CN">
                <a:solidFill>
                  <a:srgbClr val="000000"/>
                </a:solidFill>
                <a:ea typeface="宋体" panose="02010600030101010101" pitchFamily="2" charset="-122"/>
                <a:cs typeface="Times New Roman" panose="02020603050405020304" pitchFamily="18" charset="0"/>
              </a:rPr>
              <a:t>稻田</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4.hybrid /</a:t>
            </a:r>
            <a:r>
              <a:rPr lang="en-US" altLang="zh-CN">
                <a:solidFill>
                  <a:srgbClr val="000000"/>
                </a:solidFill>
                <a:latin typeface="NEU-BZ-S92"/>
                <a:ea typeface="NEU-BZ-S9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haIbrId/</a:t>
            </a:r>
            <a:r>
              <a:rPr lang="en-US" altLang="zh-CN" i="1">
                <a:solidFill>
                  <a:srgbClr val="000000"/>
                </a:solidFill>
                <a:ea typeface="宋体" panose="02010600030101010101" pitchFamily="2" charset="-122"/>
                <a:cs typeface="Times New Roman" panose="02020603050405020304" pitchFamily="18" charset="0"/>
              </a:rPr>
              <a:t>n</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杂交植</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动</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物</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合成物</a:t>
            </a:r>
            <a:endParaRPr lang="zh-CN" altLang="zh-CN">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1353556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215751"/>
            <a:ext cx="10807700" cy="6006644"/>
          </a:xfrm>
          <a:prstGeom prst="rect">
            <a:avLst/>
          </a:prstGeom>
        </p:spPr>
        <p:txBody>
          <a:bodyPr>
            <a:spAutoFit/>
          </a:bodyPr>
          <a:lstStyle/>
          <a:p>
            <a:pPr>
              <a:lnSpc>
                <a:spcPct val="11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ea typeface="微软雅黑" panose="020B0503020204020204" pitchFamily="34" charset="-122"/>
                <a:cs typeface="Times New Roman" panose="02020603050405020304" pitchFamily="18" charset="0"/>
              </a:rPr>
              <a:t>美文凝萃</a:t>
            </a:r>
            <a:endParaRPr lang="zh-CN" altLang="zh-CN">
              <a:solidFill>
                <a:srgbClr val="000000"/>
              </a:solidFill>
              <a:latin typeface="NEU-BZ-S92"/>
              <a:ea typeface="方正书宋_GBK"/>
              <a:cs typeface="Times New Roman" panose="02020603050405020304" pitchFamily="18" charset="0"/>
            </a:endParaRPr>
          </a:p>
          <a:p>
            <a:pPr indent="267970">
              <a:lnSpc>
                <a:spcPct val="11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1.Why is Yuan Longping known as the “Father of Hybrid Rice”? </a:t>
            </a:r>
            <a:r>
              <a:rPr lang="en-US" altLang="zh-CN" smtClean="0">
                <a:solidFill>
                  <a:srgbClr val="000000"/>
                </a:solidFill>
                <a:ea typeface="宋体" panose="02010600030101010101" pitchFamily="2" charset="-122"/>
                <a:cs typeface="Times New Roman" panose="02020603050405020304" pitchFamily="18" charset="0"/>
              </a:rPr>
              <a:t>   </a:t>
            </a:r>
            <a:r>
              <a:rPr lang="en-US" altLang="zh-CN" smtClean="0">
                <a:ea typeface="宋体" panose="02010600030101010101" pitchFamily="2" charset="-122"/>
                <a:cs typeface="Times New Roman" panose="02020603050405020304" pitchFamily="18" charset="0"/>
              </a:rPr>
              <a:t>C</a:t>
            </a:r>
            <a:endParaRPr lang="zh-CN" altLang="zh-CN">
              <a:latin typeface="NEU-BZ-S92"/>
              <a:ea typeface="方正书宋_GBK"/>
              <a:cs typeface="Times New Roman" panose="02020603050405020304" pitchFamily="18" charset="0"/>
            </a:endParaRPr>
          </a:p>
          <a:p>
            <a:pPr indent="266700">
              <a:lnSpc>
                <a:spcPct val="11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A.He had been conducting research on rice since he was at college.</a:t>
            </a:r>
            <a:endParaRPr lang="zh-CN" altLang="zh-CN">
              <a:solidFill>
                <a:srgbClr val="000000"/>
              </a:solidFill>
              <a:latin typeface="NEU-BZ-S92"/>
              <a:ea typeface="方正书宋_GBK"/>
              <a:cs typeface="Times New Roman" panose="02020603050405020304" pitchFamily="18" charset="0"/>
            </a:endParaRPr>
          </a:p>
          <a:p>
            <a:pPr indent="266700">
              <a:lnSpc>
                <a:spcPct val="11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B.He used to learn rich experience in planting rice from the farmers.</a:t>
            </a:r>
            <a:endParaRPr lang="zh-CN" altLang="zh-CN">
              <a:solidFill>
                <a:srgbClr val="000000"/>
              </a:solidFill>
              <a:latin typeface="NEU-BZ-S92"/>
              <a:ea typeface="方正书宋_GBK"/>
              <a:cs typeface="Times New Roman" panose="02020603050405020304" pitchFamily="18" charset="0"/>
            </a:endParaRPr>
          </a:p>
          <a:p>
            <a:pPr indent="266700">
              <a:lnSpc>
                <a:spcPct val="11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C.He helped to solve food problems in China as well as around the world.</a:t>
            </a:r>
            <a:endParaRPr lang="zh-CN" altLang="zh-CN">
              <a:solidFill>
                <a:srgbClr val="000000"/>
              </a:solidFill>
              <a:latin typeface="NEU-BZ-S92"/>
              <a:ea typeface="方正书宋_GBK"/>
              <a:cs typeface="Times New Roman" panose="02020603050405020304" pitchFamily="18" charset="0"/>
            </a:endParaRPr>
          </a:p>
          <a:p>
            <a:pPr indent="266700">
              <a:lnSpc>
                <a:spcPct val="11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D.He won China’s 2018 Life Science Prize together with two other scientists.</a:t>
            </a:r>
            <a:endParaRPr lang="zh-CN" altLang="zh-CN">
              <a:solidFill>
                <a:srgbClr val="000000"/>
              </a:solidFill>
              <a:effectLst/>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1800597" y="1367879"/>
            <a:ext cx="72008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1800597" y="1835222"/>
            <a:ext cx="72008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23535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647799"/>
            <a:ext cx="10807700" cy="1217641"/>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2.Do you think it is worth buying organic food?How much do you know about it?</a:t>
            </a:r>
            <a:endParaRPr lang="zh-CN" altLang="zh-CN">
              <a:solidFill>
                <a:srgbClr val="000000"/>
              </a:solidFill>
              <a:effectLst/>
              <a:latin typeface="NEU-BZ-S92"/>
              <a:ea typeface="方正书宋_GBK"/>
              <a:cs typeface="Times New Roman" panose="02020603050405020304" pitchFamily="18" charset="0"/>
            </a:endParaRPr>
          </a:p>
        </p:txBody>
      </p:sp>
      <p:sp>
        <p:nvSpPr>
          <p:cNvPr id="3" name="矩形 2"/>
          <p:cNvSpPr>
            <a:spLocks noChangeAspect="1"/>
          </p:cNvSpPr>
          <p:nvPr/>
        </p:nvSpPr>
        <p:spPr>
          <a:xfrm>
            <a:off x="361950" y="1865440"/>
            <a:ext cx="10807700" cy="3581365"/>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latin typeface="NEU-BZ-S92"/>
                <a:ea typeface="宋体" panose="02010600030101010101" pitchFamily="2" charset="-122"/>
                <a:cs typeface="宋体" panose="02010600030101010101" pitchFamily="2" charset="-122"/>
              </a:rPr>
              <a:t>①</a:t>
            </a:r>
            <a:r>
              <a:rPr lang="en-US" altLang="zh-CN">
                <a:ea typeface="宋体" panose="02010600030101010101" pitchFamily="2" charset="-122"/>
                <a:cs typeface="Times New Roman" panose="02020603050405020304" pitchFamily="18" charset="0"/>
              </a:rPr>
              <a:t>Organic food is very popular nowadays.Organic farms do not use agricultural chemicals,such as pesticides(</a:t>
            </a:r>
            <a:r>
              <a:rPr lang="zh-CN" altLang="zh-CN">
                <a:ea typeface="宋体" panose="02010600030101010101" pitchFamily="2" charset="-122"/>
                <a:cs typeface="Times New Roman" panose="02020603050405020304" pitchFamily="18" charset="0"/>
              </a:rPr>
              <a:t>杀虫剂</a:t>
            </a:r>
            <a:r>
              <a:rPr lang="en-US" altLang="zh-CN">
                <a:ea typeface="宋体" panose="02010600030101010101" pitchFamily="2" charset="-122"/>
                <a:cs typeface="Times New Roman" panose="02020603050405020304" pitchFamily="18" charset="0"/>
              </a:rPr>
              <a:t>) to protect our delicate environment and to keep the soil rich.This makes sure that the products are natural.</a:t>
            </a:r>
            <a:endParaRPr lang="zh-CN" altLang="zh-CN">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latin typeface="NEU-BZ-S92"/>
                <a:ea typeface="宋体" panose="02010600030101010101" pitchFamily="2" charset="-122"/>
                <a:cs typeface="宋体" panose="02010600030101010101" pitchFamily="2" charset="-122"/>
              </a:rPr>
              <a:t>②</a:t>
            </a:r>
            <a:r>
              <a:rPr lang="en-US" altLang="zh-CN">
                <a:ea typeface="宋体" panose="02010600030101010101" pitchFamily="2" charset="-122"/>
                <a:cs typeface="Times New Roman" panose="02020603050405020304" pitchFamily="18" charset="0"/>
              </a:rPr>
              <a:t>Organic food is nutritious because it is full of minerals and vitamins.</a:t>
            </a:r>
            <a:endParaRPr lang="zh-CN" altLang="zh-CN">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4683526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heme/theme1.xml><?xml version="1.0" encoding="utf-8"?>
<a:theme xmlns:a="http://schemas.openxmlformats.org/drawingml/2006/main" name="1_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全程设计" id="{EED6AF3C-B5B4-45C1-BA84-C0EDA954AFD2}" vid="{1B3131FC-BB6B-459A-9353-0D6F0AACC749}"/>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金牌学案</Template>
  <TotalTime>232</TotalTime>
  <Words>2803</Words>
  <Application>Microsoft Office PowerPoint</Application>
  <PresentationFormat>自定义</PresentationFormat>
  <Paragraphs>310</Paragraphs>
  <Slides>66</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66</vt:i4>
      </vt:variant>
    </vt:vector>
  </HeadingPairs>
  <TitlesOfParts>
    <vt:vector size="77" baseType="lpstr">
      <vt:lpstr>NEU-BZ-S92</vt:lpstr>
      <vt:lpstr>方正书宋_GBK</vt:lpstr>
      <vt:lpstr>黑体</vt:lpstr>
      <vt:lpstr>楷体</vt:lpstr>
      <vt:lpstr>隶书</vt:lpstr>
      <vt:lpstr>宋体</vt:lpstr>
      <vt:lpstr>微软雅黑</vt:lpstr>
      <vt:lpstr>Arial</vt:lpstr>
      <vt:lpstr>Calibri</vt:lpstr>
      <vt:lpstr>Times New Roman</vt:lpstr>
      <vt:lpstr>1_专业教辅课件Q:251490010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ITSK.com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政  治</dc:title>
  <dc:creator>SkyUser</dc:creator>
  <cp:lastModifiedBy>AutoBVT</cp:lastModifiedBy>
  <cp:revision>42</cp:revision>
  <dcterms:created xsi:type="dcterms:W3CDTF">2020-09-19T09:01:39Z</dcterms:created>
  <dcterms:modified xsi:type="dcterms:W3CDTF">2026-03-12T02:49:54Z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0008007650000000000001024140</vt:lpwstr>
  </property>
  <property fmtid="{D5CDD505-2E9C-101B-9397-08002B2CF9AE}" pid="3" name="KSOProductBuildVer">
    <vt:lpwstr>2052-10.1.0.7698</vt:lpwstr>
  </property>
</Properties>
</file>